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6" r:id="rId3"/>
    <p:sldId id="256" r:id="rId4"/>
    <p:sldId id="289" r:id="rId5"/>
    <p:sldId id="287" r:id="rId6"/>
    <p:sldId id="288" r:id="rId7"/>
    <p:sldId id="257" r:id="rId8"/>
    <p:sldId id="262" r:id="rId9"/>
    <p:sldId id="265" r:id="rId10"/>
    <p:sldId id="266" r:id="rId11"/>
    <p:sldId id="269" r:id="rId12"/>
    <p:sldId id="272" r:id="rId13"/>
    <p:sldId id="278" r:id="rId14"/>
    <p:sldId id="277" r:id="rId15"/>
    <p:sldId id="276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E4B28-25D9-4569-87D8-6D72FDB3859A}" type="datetimeFigureOut">
              <a:rPr lang="en-IN" smtClean="0"/>
              <a:t>25-09-2017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EC152-98BF-43B0-B042-ADDEF0A5A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7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5643"/>
            <a:ext cx="1600200" cy="120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19968" cy="6858000"/>
            <a:chOff x="0" y="0"/>
            <a:chExt cx="9119968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0023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852832" y="1752600"/>
              <a:ext cx="7267136" cy="1446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IE" sz="4400" b="1" cap="all" dirty="0">
                  <a:ln w="0"/>
                  <a:solidFill>
                    <a:srgbClr val="7030A0"/>
                  </a:solidFill>
                  <a:effectLst>
                    <a:reflection blurRad="12700" stA="50000" endPos="50000" dist="5000" dir="5400000" sy="-100000" rotWithShape="0"/>
                  </a:effectLst>
                  <a:cs typeface="Times New Roman" pitchFamily="18" charset="0"/>
                </a:rPr>
                <a:t>Structure and function of DNA</a:t>
              </a:r>
              <a:endParaRPr lang="en-IN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76864" y="208003"/>
            <a:ext cx="726713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Nucleic acids part-I</a:t>
            </a:r>
            <a:endParaRPr lang="en-IN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690407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Baskerville Old Face" pitchFamily="18" charset="0"/>
                <a:cs typeface="Arial" pitchFamily="34" charset="0"/>
              </a:rPr>
              <a:t>Dr. Ashok Kumar </a:t>
            </a:r>
            <a:r>
              <a:rPr lang="en-US" sz="2400" b="1" dirty="0" err="1">
                <a:solidFill>
                  <a:prstClr val="black"/>
                </a:solidFill>
                <a:latin typeface="Baskerville Old Face" pitchFamily="18" charset="0"/>
                <a:cs typeface="Arial" pitchFamily="34" charset="0"/>
              </a:rPr>
              <a:t>Yadav</a:t>
            </a:r>
            <a:endParaRPr lang="en-US" sz="2400" b="1" dirty="0">
              <a:solidFill>
                <a:prstClr val="black"/>
              </a:solidFill>
              <a:latin typeface="Baskerville Old Face" pitchFamily="18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Baskerville Old Face" pitchFamily="18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Baskerville Old Face" pitchFamily="18" charset="0"/>
                <a:cs typeface="Arial" pitchFamily="34" charset="0"/>
              </a:rPr>
              <a:t>Centre for Molecular Biology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75C97-8F96-4321-83BA-C8C057350A30}"/>
              </a:ext>
            </a:extLst>
          </p:cNvPr>
          <p:cNvSpPr txBox="1"/>
          <p:nvPr/>
        </p:nvSpPr>
        <p:spPr>
          <a:xfrm>
            <a:off x="2514600" y="589073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Central University of Jammu</a:t>
            </a:r>
            <a:endParaRPr lang="en-IN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"/>
          <p:cNvPicPr>
            <a:picLocks noChangeAspect="1" noChangeArrowheads="1"/>
          </p:cNvPicPr>
          <p:nvPr/>
        </p:nvPicPr>
        <p:blipFill rotWithShape="1">
          <a:blip r:embed="rId2"/>
          <a:srcRect l="6772" t="56331" r="11102" b="7921"/>
          <a:stretch/>
        </p:blipFill>
        <p:spPr>
          <a:xfrm>
            <a:off x="3200400" y="3657601"/>
            <a:ext cx="3574154" cy="316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Polymerization of Nucleotides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34FA72-50DD-45FD-A584-441032CBF02B}"/>
              </a:ext>
            </a:extLst>
          </p:cNvPr>
          <p:cNvSpPr txBox="1"/>
          <p:nvPr/>
        </p:nvSpPr>
        <p:spPr>
          <a:xfrm>
            <a:off x="1981200" y="744647"/>
            <a:ext cx="6553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bases are linked to the pentose sugar to form Nucleoside.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Nucleotide = Nucleoside + Phosphate group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42900" marR="0" lvl="0" indent="-342900" algn="just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nucleotides contain one phosphate group linked to the 5’ carbon of the one nucleotide and 3’ hydroxyl group of another nucleotide.. 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Polynucleotide chains are always synthesized in the 5’ to 3’ direction, with a free nucleotide being added to the 3’ OH  group of a growing chain. </a:t>
            </a:r>
          </a:p>
          <a:p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828800" y="990600"/>
            <a:ext cx="7416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Bases of one polynucleotide chain are complementary with bases of other polynucleotide chain.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Complementary bases are bonded together via hydrogen bond: </a:t>
            </a:r>
          </a:p>
          <a:p>
            <a:pPr lvl="2" algn="just">
              <a:spcBef>
                <a:spcPts val="600"/>
              </a:spcBef>
              <a:defRPr/>
            </a:pPr>
            <a:r>
              <a:rPr lang="en-US" sz="2200" b="1" dirty="0">
                <a:cs typeface="Times New Roman" pitchFamily="18" charset="0"/>
              </a:rPr>
              <a:t>DNA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: (A═T )            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RNA 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(A═T or A═U) </a:t>
            </a:r>
          </a:p>
          <a:p>
            <a:pPr lvl="2" algn="just">
              <a:spcBef>
                <a:spcPts val="600"/>
              </a:spcBef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DNA  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(G≡C)             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RNA 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(G≡C)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Complementary base pairing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6" descr="http://www.ucl.ac.uk/~sjjgsca/NucleotidePairing.jpg">
            <a:extLst>
              <a:ext uri="{FF2B5EF4-FFF2-40B4-BE49-F238E27FC236}">
                <a16:creationId xmlns:a16="http://schemas.microsoft.com/office/drawing/2014/main" id="{47E7DD56-C907-4DC0-B421-2C0D74C0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7778"/>
          <a:stretch>
            <a:fillRect/>
          </a:stretch>
        </p:blipFill>
        <p:spPr bwMode="auto">
          <a:xfrm>
            <a:off x="2714296" y="3345091"/>
            <a:ext cx="5439104" cy="335411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C9B1E-3374-42A3-9E22-D5CB7FFD7E64}"/>
              </a:ext>
            </a:extLst>
          </p:cNvPr>
          <p:cNvSpPr txBox="1"/>
          <p:nvPr/>
        </p:nvSpPr>
        <p:spPr>
          <a:xfrm>
            <a:off x="2714296" y="611443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cs typeface="Times New Roman" pitchFamily="18" charset="0"/>
              </a:rPr>
              <a:t>Watson-Crick  base pairing</a:t>
            </a:r>
            <a:endParaRPr lang="en-IN" sz="1600" b="1" dirty="0">
              <a:cs typeface="Times New Roman" pitchFamily="18" charset="0"/>
            </a:endParaRPr>
          </a:p>
          <a:p>
            <a:endParaRPr lang="en-IN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828800" y="0"/>
            <a:ext cx="73152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DNA structure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19200"/>
            <a:ext cx="7162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DNA is a double stranded molecule consists of two polynucleotide chains running in opposite directions.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base pairing is very specific which make the 2 strands complementary to each other.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bases are on the inside of the molecules and the two chains are joined together by double </a:t>
            </a:r>
            <a:r>
              <a:rPr lang="en-US" sz="2200" b="1" dirty="0">
                <a:solidFill>
                  <a:schemeClr val="tx2"/>
                </a:solidFill>
                <a:cs typeface="Times New Roman" pitchFamily="18" charset="0"/>
              </a:rPr>
              <a:t>H-bond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between </a:t>
            </a:r>
            <a:r>
              <a:rPr lang="en-US" sz="2200" b="1" dirty="0">
                <a:solidFill>
                  <a:schemeClr val="tx2"/>
                </a:solidFill>
                <a:cs typeface="Times New Roman" pitchFamily="18" charset="0"/>
              </a:rPr>
              <a:t>A and T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and triple H-bond between </a:t>
            </a:r>
            <a:r>
              <a:rPr lang="en-US" sz="2200" b="1" dirty="0">
                <a:solidFill>
                  <a:schemeClr val="tx2"/>
                </a:solidFill>
                <a:cs typeface="Times New Roman" pitchFamily="18" charset="0"/>
              </a:rPr>
              <a:t>C and G.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Each strand contain all the required information for synthesis (replication) of a new copy to its complementary strand and direct the synthesis of specific proteins which control most cellular activities.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WatsonCr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481262"/>
            <a:ext cx="35718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The Double Helix (1953)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57800" y="6123801"/>
            <a:ext cx="15010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 dirty="0"/>
              <a:t>Public Domain image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857071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b="1" dirty="0"/>
              <a:t>James Watson and Francis Crick: </a:t>
            </a:r>
            <a:r>
              <a:rPr lang="en-IN" sz="2200" dirty="0"/>
              <a:t>Discovered the double-helix structure of DNA, which formed the basis for modern biotechnology.  </a:t>
            </a:r>
          </a:p>
        </p:txBody>
      </p:sp>
      <p:pic>
        <p:nvPicPr>
          <p:cNvPr id="16" name="Picture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67585"/>
            <a:ext cx="2743200" cy="420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Image result for aA-from dna, B-dna and Z-dna"/>
          <p:cNvPicPr>
            <a:picLocks noChangeAspect="1" noChangeArrowheads="1"/>
          </p:cNvPicPr>
          <p:nvPr/>
        </p:nvPicPr>
        <p:blipFill rotWithShape="1">
          <a:blip r:embed="rId3"/>
          <a:srcRect t="6741"/>
          <a:stretch/>
        </p:blipFill>
        <p:spPr bwMode="auto">
          <a:xfrm>
            <a:off x="1752600" y="1116728"/>
            <a:ext cx="7344882" cy="55126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Different forms of DNA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Image result for aA-from dna, B-dna and Z-dna"/>
          <p:cNvPicPr>
            <a:picLocks noChangeAspect="1" noChangeArrowheads="1"/>
          </p:cNvPicPr>
          <p:nvPr/>
        </p:nvPicPr>
        <p:blipFill>
          <a:blip r:embed="rId3"/>
          <a:srcRect l="2000" r="8000"/>
          <a:stretch>
            <a:fillRect/>
          </a:stretch>
        </p:blipFill>
        <p:spPr bwMode="auto">
          <a:xfrm>
            <a:off x="1905000" y="914400"/>
            <a:ext cx="6858000" cy="51435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0"/>
            <a:ext cx="73152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Different forms of DNA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4495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-2703"/>
            <a:ext cx="73914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b="1" dirty="0"/>
              <a:t>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447800"/>
            <a:ext cx="6629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What are the Nucleic acids?</a:t>
            </a:r>
          </a:p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Types of Nucleic acids</a:t>
            </a:r>
          </a:p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Different types of nitrogenous bases</a:t>
            </a:r>
          </a:p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Polymerization of nucleotides</a:t>
            </a:r>
          </a:p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Watson-Crick base pairing</a:t>
            </a:r>
          </a:p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DNA structure</a:t>
            </a:r>
          </a:p>
          <a:p>
            <a:pPr marL="342900" lvl="1" indent="-342900" algn="just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Different forms of DNA</a:t>
            </a:r>
          </a:p>
          <a:p>
            <a:pPr lvl="1">
              <a:buFont typeface="Wingdings" pitchFamily="2" charset="2"/>
              <a:buChar char="q"/>
            </a:pP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28800" y="86380"/>
            <a:ext cx="72390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Nucleic Acids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066800"/>
            <a:ext cx="7239000" cy="491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Friedrich </a:t>
            </a:r>
            <a:r>
              <a:rPr lang="en-GB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Miescher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(1869) isolated </a:t>
            </a:r>
            <a:r>
              <a:rPr lang="en-GB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nuclein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from the nuclei of pus cells. </a:t>
            </a:r>
            <a:r>
              <a:rPr lang="en-GB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Nuclein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was shown to have acidic properties, hence it became called nucleic acid.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Complex organic biomolecules present in the living cells. The ability to store and transmit genetic information from one generation to the next is a fundamental condition for life. 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Nucleic acid is chemical basis of heredity and may be regarded as the  reserve bank of genetic information</a:t>
            </a:r>
            <a:endParaRPr lang="en-GB" sz="2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2"/>
          <p:cNvPicPr>
            <a:picLocks noChangeAspect="1" noChangeArrowheads="1"/>
          </p:cNvPicPr>
          <p:nvPr/>
        </p:nvPicPr>
        <p:blipFill rotWithShape="1">
          <a:blip r:embed="rId3"/>
          <a:srcRect l="9188" t="3210" r="31963" b="80083"/>
          <a:stretch/>
        </p:blipFill>
        <p:spPr bwMode="auto">
          <a:xfrm>
            <a:off x="4495800" y="4276736"/>
            <a:ext cx="3810000" cy="24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28800" y="1905000"/>
            <a:ext cx="7086600" cy="2362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Nucleotides are the structure unit of nucleic acids.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Nucleotides composed of 3 components: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Nitrogenous base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(Adenine, Cytosine, Guanine, Thymine or Uracil )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Pentose sugar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Phosphate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61722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CAFB9-4CE9-43AD-BC1F-E765E8718E1B}"/>
              </a:ext>
            </a:extLst>
          </p:cNvPr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Types of Nucleic acids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135F8-1A5E-45E0-989C-5649D48AB8F4}"/>
              </a:ext>
            </a:extLst>
          </p:cNvPr>
          <p:cNvSpPr txBox="1"/>
          <p:nvPr/>
        </p:nvSpPr>
        <p:spPr>
          <a:xfrm>
            <a:off x="1846385" y="990600"/>
            <a:ext cx="630701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en-IN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Ribonucleic acids</a:t>
            </a:r>
          </a:p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en-IN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Deoxyribonucleic acid</a:t>
            </a:r>
          </a:p>
        </p:txBody>
      </p:sp>
    </p:spTree>
    <p:extLst>
      <p:ext uri="{BB962C8B-B14F-4D97-AF65-F5344CB8AC3E}">
        <p14:creationId xmlns:p14="http://schemas.microsoft.com/office/powerpoint/2010/main" val="117933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786596" y="1143000"/>
            <a:ext cx="7543800" cy="224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Two types of nucleic acids:    </a:t>
            </a:r>
          </a:p>
          <a:p>
            <a:pPr marL="774000" lvl="1" indent="-324000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GB" sz="2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2200" b="1" dirty="0">
                <a:solidFill>
                  <a:schemeClr val="accent1"/>
                </a:solidFill>
                <a:cs typeface="Times New Roman" pitchFamily="18" charset="0"/>
              </a:rPr>
              <a:t>Deoxyribonucleic acid (DNA)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Pentose Sugar is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deoxyribose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(no OH at 2’ position)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Bases are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Purines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(A, G) and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Pyrimidine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(C, T)</a:t>
            </a:r>
          </a:p>
          <a:p>
            <a:pPr marL="2145600" lvl="4" indent="-324000" algn="just">
              <a:spcBef>
                <a:spcPts val="600"/>
              </a:spcBef>
              <a:defRPr/>
            </a:pPr>
            <a:endParaRPr lang="en-GB" sz="2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Types of Nucleic acids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 l="15605" t="16692" r="12737" b="14360"/>
          <a:stretch>
            <a:fillRect/>
          </a:stretch>
        </p:blipFill>
        <p:spPr>
          <a:xfrm>
            <a:off x="3505200" y="3153834"/>
            <a:ext cx="4800600" cy="3551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82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141413"/>
            <a:ext cx="7162800" cy="1525587"/>
          </a:xfrm>
          <a:prstGeom prst="rect">
            <a:avLst/>
          </a:prstGeom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accent1"/>
                </a:solidFill>
                <a:cs typeface="Times New Roman" pitchFamily="18" charset="0"/>
              </a:rPr>
              <a:t>Ribonucleic acid (RNA)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Pentose Sugar is Ribose.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Bases are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Purines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(A, G) Pyrimidines  (C, U)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4815" t="13217" r="13562" b="14307"/>
          <a:stretch>
            <a:fillRect/>
          </a:stretch>
        </p:blipFill>
        <p:spPr>
          <a:xfrm>
            <a:off x="3261240" y="2873528"/>
            <a:ext cx="5120760" cy="390827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Types of Nucleic acids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4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900238" y="381000"/>
            <a:ext cx="6934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b="1" dirty="0">
                <a:solidFill>
                  <a:srgbClr val="7030A0"/>
                </a:solidFill>
                <a:cs typeface="Times New Roman" pitchFamily="18" charset="0"/>
              </a:rPr>
              <a:t>Deoxyribonucleic acid (</a:t>
            </a:r>
            <a:r>
              <a:rPr lang="en-IN" sz="2200" b="1" dirty="0">
                <a:solidFill>
                  <a:srgbClr val="7030A0"/>
                </a:solidFill>
                <a:cs typeface="Times New Roman" pitchFamily="18" charset="0"/>
              </a:rPr>
              <a:t>DNA)</a:t>
            </a:r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is exclusively responsible for maintaining the identity of different species of organism.  Every aspect of cellular function is under control of DNA.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sz="2200" b="1" dirty="0">
                <a:cs typeface="Times New Roman" pitchFamily="18" charset="0"/>
              </a:rPr>
              <a:t>Gene: </a:t>
            </a:r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 segment of a DNA molecule that contains the  fundamental units of genetic information.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83A79-0C43-45F4-AB5A-58273DE05EA9}"/>
              </a:ext>
            </a:extLst>
          </p:cNvPr>
          <p:cNvSpPr/>
          <p:nvPr/>
        </p:nvSpPr>
        <p:spPr>
          <a:xfrm>
            <a:off x="1828800" y="2690039"/>
            <a:ext cx="7315200" cy="6771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3800" b="1" dirty="0">
                <a:solidFill>
                  <a:schemeClr val="bg1"/>
                </a:solidFill>
                <a:cs typeface="Times New Roman" pitchFamily="18" charset="0"/>
              </a:rPr>
              <a:t>Nitrogenous bases </a:t>
            </a:r>
            <a:endParaRPr lang="en-IN" sz="3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A21D5-7A67-41E7-A7E5-579F8E569B3C}"/>
              </a:ext>
            </a:extLst>
          </p:cNvPr>
          <p:cNvSpPr txBox="1"/>
          <p:nvPr/>
        </p:nvSpPr>
        <p:spPr>
          <a:xfrm>
            <a:off x="2209800" y="3429000"/>
            <a:ext cx="6172200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There are 2 types: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Pyrimidines</a:t>
            </a:r>
            <a:r>
              <a:rPr lang="en-US" sz="2200" b="1" dirty="0"/>
              <a:t>: Single ring structure</a:t>
            </a:r>
          </a:p>
          <a:p>
            <a:pPr marL="2971800" lvl="6" indent="-2286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/>
              <a:t> Cytosine (C) </a:t>
            </a:r>
          </a:p>
          <a:p>
            <a:pPr marL="2971800" lvl="6" indent="-2286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/>
              <a:t> Thymine (T) </a:t>
            </a:r>
          </a:p>
          <a:p>
            <a:pPr marL="2971800" lvl="6" indent="-2286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/>
              <a:t> Uracil (U).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Purines: Two ring structure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Adenine (A) </a:t>
            </a:r>
          </a:p>
          <a:p>
            <a:pPr marL="3086100" lvl="6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Guanine </a:t>
            </a:r>
            <a:r>
              <a:rPr lang="en-US" sz="2200" b="1" dirty="0"/>
              <a:t>(G)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847" y="1371600"/>
            <a:ext cx="72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Nitrogenous bases 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0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0"/>
            <a:ext cx="7315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  <a:cs typeface="Times New Roman" pitchFamily="18" charset="0"/>
              </a:rPr>
              <a:t>Polymerization of Nucleotides</a:t>
            </a:r>
            <a:endParaRPr lang="en-IN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90600"/>
            <a:ext cx="495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Nucleic acids are formed of nucleotide polymers.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Nucleotides polymerize together by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phospho-diester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bonds via condensation reaction.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phospho-diester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bond is formed between:</a:t>
            </a:r>
          </a:p>
          <a:p>
            <a:pPr marL="1220400" lvl="2" indent="-32400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Hydroxyl (OH) group of the sugar of one nucleotide</a:t>
            </a:r>
          </a:p>
          <a:p>
            <a:pPr marL="1220400" lvl="2" indent="-324000"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Phosphate group of other nucleotide</a:t>
            </a:r>
          </a:p>
          <a:p>
            <a:endParaRPr lang="en-IN" dirty="0"/>
          </a:p>
        </p:txBody>
      </p:sp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3"/>
          <a:srcRect l="6772" r="7480"/>
          <a:stretch>
            <a:fillRect/>
          </a:stretch>
        </p:blipFill>
        <p:spPr bwMode="auto">
          <a:xfrm>
            <a:off x="6832211" y="1357532"/>
            <a:ext cx="2268000" cy="53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658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Ashok</dc:creator>
  <cp:lastModifiedBy>Dr Ashok</cp:lastModifiedBy>
  <cp:revision>63</cp:revision>
  <dcterms:created xsi:type="dcterms:W3CDTF">2006-08-16T00:00:00Z</dcterms:created>
  <dcterms:modified xsi:type="dcterms:W3CDTF">2017-09-25T04:18:00Z</dcterms:modified>
</cp:coreProperties>
</file>