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70" r:id="rId3"/>
    <p:sldId id="269" r:id="rId4"/>
    <p:sldId id="272" r:id="rId5"/>
    <p:sldId id="274" r:id="rId6"/>
    <p:sldId id="276" r:id="rId7"/>
    <p:sldId id="279" r:id="rId8"/>
    <p:sldId id="280" r:id="rId9"/>
    <p:sldId id="261" r:id="rId10"/>
    <p:sldId id="258" r:id="rId11"/>
    <p:sldId id="263" r:id="rId12"/>
    <p:sldId id="271" r:id="rId13"/>
    <p:sldId id="264" r:id="rId14"/>
    <p:sldId id="259" r:id="rId15"/>
    <p:sldId id="265" r:id="rId16"/>
    <p:sldId id="277"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1C0A5E-6153-4657-9CF8-1DE62DB7F32D}" type="datetimeFigureOut">
              <a:rPr lang="en-US" smtClean="0"/>
              <a:pPr/>
              <a:t>2/19/2016</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4BD471-450B-45ED-AB89-DD729E38C38B}"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B94BD471-450B-45ED-AB89-DD729E38C38B}" type="slidenum">
              <a:rPr lang="en-IN" smtClean="0"/>
              <a:pPr/>
              <a:t>1</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B94BD471-450B-45ED-AB89-DD729E38C38B}" type="slidenum">
              <a:rPr lang="en-IN" smtClean="0"/>
              <a:pPr/>
              <a:t>6</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2/19/2016</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2/19/2016</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2/19/2016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2/19/2016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2/19/2016</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2/19/2016</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IN" b="1" smtClean="0"/>
              <a:t>PGPPA2C2003T</a:t>
            </a:r>
            <a:endParaRPr lang="en-IN" b="1" dirty="0"/>
          </a:p>
        </p:txBody>
      </p:sp>
      <p:sp>
        <p:nvSpPr>
          <p:cNvPr id="2" name="Title 1"/>
          <p:cNvSpPr>
            <a:spLocks noGrp="1"/>
          </p:cNvSpPr>
          <p:nvPr>
            <p:ph type="ctrTitle"/>
          </p:nvPr>
        </p:nvSpPr>
        <p:spPr/>
        <p:txBody>
          <a:bodyPr>
            <a:normAutofit/>
          </a:bodyPr>
          <a:lstStyle/>
          <a:p>
            <a:r>
              <a:rPr lang="en-IN" dirty="0" smtClean="0"/>
              <a:t>System Approach for Comparative Public Administration</a:t>
            </a:r>
            <a:endParaRPr lang="en-I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solidFill>
                  <a:srgbClr val="002060"/>
                </a:solidFill>
              </a:rPr>
              <a:t>Type of Systems</a:t>
            </a:r>
            <a:endParaRPr lang="en-IN" dirty="0">
              <a:solidFill>
                <a:srgbClr val="002060"/>
              </a:solidFill>
            </a:endParaRPr>
          </a:p>
        </p:txBody>
      </p:sp>
      <p:sp>
        <p:nvSpPr>
          <p:cNvPr id="3" name="Content Placeholder 2"/>
          <p:cNvSpPr>
            <a:spLocks noGrp="1"/>
          </p:cNvSpPr>
          <p:nvPr>
            <p:ph sz="quarter" idx="1"/>
          </p:nvPr>
        </p:nvSpPr>
        <p:spPr/>
        <p:txBody>
          <a:bodyPr>
            <a:normAutofit fontScale="92500" lnSpcReduction="10000"/>
          </a:bodyPr>
          <a:lstStyle/>
          <a:p>
            <a:pPr algn="ctr">
              <a:buNone/>
            </a:pPr>
            <a:r>
              <a:rPr lang="en-IN" dirty="0" smtClean="0"/>
              <a:t>Close system</a:t>
            </a:r>
          </a:p>
          <a:p>
            <a:r>
              <a:rPr lang="en-US" dirty="0" smtClean="0"/>
              <a:t>Conventional physics deals only with closed systems</a:t>
            </a:r>
            <a:r>
              <a:rPr lang="en-IN" dirty="0" smtClean="0"/>
              <a:t>.</a:t>
            </a:r>
          </a:p>
          <a:p>
            <a:pPr algn="just"/>
            <a:r>
              <a:rPr lang="en-IN" dirty="0" smtClean="0"/>
              <a:t>Close </a:t>
            </a:r>
            <a:r>
              <a:rPr lang="en-US" dirty="0" smtClean="0"/>
              <a:t>systems which are considered to be isolated from their environment.</a:t>
            </a:r>
          </a:p>
          <a:p>
            <a:pPr algn="just"/>
            <a:r>
              <a:rPr lang="en-US" dirty="0" smtClean="0"/>
              <a:t>Close systems have the general tendency towards ‘entropy’ and disorganization. </a:t>
            </a:r>
          </a:p>
          <a:p>
            <a:pPr algn="just"/>
            <a:endParaRPr lang="en-IN" dirty="0"/>
          </a:p>
        </p:txBody>
      </p:sp>
      <p:sp>
        <p:nvSpPr>
          <p:cNvPr id="4" name="Content Placeholder 3"/>
          <p:cNvSpPr>
            <a:spLocks noGrp="1"/>
          </p:cNvSpPr>
          <p:nvPr>
            <p:ph sz="quarter" idx="2"/>
          </p:nvPr>
        </p:nvSpPr>
        <p:spPr/>
        <p:txBody>
          <a:bodyPr>
            <a:normAutofit fontScale="92500" lnSpcReduction="10000"/>
          </a:bodyPr>
          <a:lstStyle/>
          <a:p>
            <a:pPr algn="ctr">
              <a:buNone/>
            </a:pPr>
            <a:r>
              <a:rPr lang="en-IN" dirty="0" smtClean="0"/>
              <a:t>Open Systems </a:t>
            </a:r>
          </a:p>
          <a:p>
            <a:r>
              <a:rPr lang="en-US" dirty="0" smtClean="0"/>
              <a:t>Every living organism is essentially an open system. </a:t>
            </a:r>
          </a:p>
          <a:p>
            <a:r>
              <a:rPr lang="en-US" dirty="0" smtClean="0"/>
              <a:t>It maintains itself in a continuous inflow and outflow.</a:t>
            </a:r>
          </a:p>
          <a:p>
            <a:r>
              <a:rPr lang="en-US" dirty="0" smtClean="0"/>
              <a:t>Open systems have the Tendency to develop through greater internal differentiation and move towards to higher levels of organization. </a:t>
            </a:r>
          </a:p>
          <a:p>
            <a:endParaRPr lang="en-IN"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IN" sz="2800" dirty="0" smtClean="0">
                <a:solidFill>
                  <a:srgbClr val="002060"/>
                </a:solidFill>
              </a:rPr>
              <a:t>C. West Churchman: Five Basic Considerations in relation to the system approach</a:t>
            </a:r>
            <a:endParaRPr lang="en-IN" sz="2800" dirty="0">
              <a:solidFill>
                <a:srgbClr val="002060"/>
              </a:solidFill>
            </a:endParaRPr>
          </a:p>
        </p:txBody>
      </p:sp>
      <p:sp>
        <p:nvSpPr>
          <p:cNvPr id="3" name="Content Placeholder 2"/>
          <p:cNvSpPr>
            <a:spLocks noGrp="1"/>
          </p:cNvSpPr>
          <p:nvPr>
            <p:ph sz="quarter" idx="1"/>
          </p:nvPr>
        </p:nvSpPr>
        <p:spPr/>
        <p:txBody>
          <a:bodyPr>
            <a:normAutofit lnSpcReduction="10000"/>
          </a:bodyPr>
          <a:lstStyle/>
          <a:p>
            <a:r>
              <a:rPr lang="en-IN" sz="2800" dirty="0" smtClean="0"/>
              <a:t>The total objective of the system and measures of system performance.</a:t>
            </a:r>
          </a:p>
          <a:p>
            <a:r>
              <a:rPr lang="en-IN" sz="2800" dirty="0" smtClean="0"/>
              <a:t>The system’s environment acting as constraints.</a:t>
            </a:r>
          </a:p>
          <a:p>
            <a:r>
              <a:rPr lang="en-IN" sz="2800" dirty="0" smtClean="0"/>
              <a:t>The system’s resources that are put to use in performance.</a:t>
            </a:r>
          </a:p>
          <a:p>
            <a:r>
              <a:rPr lang="en-IN" sz="2800" dirty="0" smtClean="0"/>
              <a:t>The system’s components and their goals and activities.</a:t>
            </a:r>
          </a:p>
          <a:p>
            <a:r>
              <a:rPr lang="en-IN" sz="2800" dirty="0" smtClean="0"/>
              <a:t>The management of the system.</a:t>
            </a:r>
          </a:p>
          <a:p>
            <a:endParaRPr lang="en-IN" dirty="0" smtClean="0"/>
          </a:p>
          <a:p>
            <a:pPr>
              <a:buNone/>
            </a:pPr>
            <a:r>
              <a:rPr lang="en-IN" dirty="0" smtClean="0">
                <a:solidFill>
                  <a:srgbClr val="FF0000"/>
                </a:solidFill>
              </a:rPr>
              <a:t>(Source: C. West </a:t>
            </a:r>
            <a:r>
              <a:rPr lang="en-IN" sz="2400" dirty="0" smtClean="0">
                <a:solidFill>
                  <a:srgbClr val="FF0000"/>
                </a:solidFill>
              </a:rPr>
              <a:t> Churchman,  The System Approach, Dell, New York, 1968</a:t>
            </a:r>
            <a:r>
              <a:rPr lang="en-IN" dirty="0" smtClean="0">
                <a:solidFill>
                  <a:srgbClr val="FF0000"/>
                </a:solidFill>
              </a:rPr>
              <a:t>)</a:t>
            </a:r>
            <a:endParaRPr lang="en-IN" dirty="0">
              <a:solidFill>
                <a:srgbClr val="FF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002060"/>
                </a:solidFill>
              </a:rPr>
              <a:t>System Processes</a:t>
            </a:r>
            <a:endParaRPr lang="en-IN" dirty="0">
              <a:solidFill>
                <a:srgbClr val="002060"/>
              </a:solidFill>
            </a:endParaRPr>
          </a:p>
        </p:txBody>
      </p:sp>
      <p:sp>
        <p:nvSpPr>
          <p:cNvPr id="3" name="Content Placeholder 2"/>
          <p:cNvSpPr>
            <a:spLocks noGrp="1"/>
          </p:cNvSpPr>
          <p:nvPr>
            <p:ph sz="quarter" idx="1"/>
          </p:nvPr>
        </p:nvSpPr>
        <p:spPr/>
        <p:txBody>
          <a:bodyPr>
            <a:normAutofit/>
          </a:bodyPr>
          <a:lstStyle/>
          <a:p>
            <a:pPr>
              <a:defRPr/>
            </a:pPr>
            <a:r>
              <a:rPr lang="en-US" sz="2800" dirty="0" smtClean="0"/>
              <a:t>Input-Throughput-Output:</a:t>
            </a:r>
          </a:p>
          <a:p>
            <a:pPr lvl="1">
              <a:buNone/>
              <a:defRPr/>
            </a:pPr>
            <a:r>
              <a:rPr lang="en-US" sz="2800" dirty="0" smtClean="0"/>
              <a:t>      Process like a machine</a:t>
            </a:r>
          </a:p>
          <a:p>
            <a:pPr>
              <a:defRPr/>
            </a:pPr>
            <a:r>
              <a:rPr lang="en-US" sz="2800" dirty="0" smtClean="0"/>
              <a:t> Exchange:</a:t>
            </a:r>
          </a:p>
          <a:p>
            <a:pPr lvl="1">
              <a:buNone/>
              <a:defRPr/>
            </a:pPr>
            <a:r>
              <a:rPr lang="en-US" sz="2800" dirty="0" smtClean="0"/>
              <a:t>System exchanges good for services</a:t>
            </a:r>
          </a:p>
          <a:p>
            <a:pPr>
              <a:defRPr/>
            </a:pPr>
            <a:r>
              <a:rPr lang="en-US" sz="2800" dirty="0" smtClean="0"/>
              <a:t>Feedback: </a:t>
            </a:r>
          </a:p>
          <a:p>
            <a:pPr lvl="1">
              <a:buNone/>
              <a:defRPr/>
            </a:pPr>
            <a:r>
              <a:rPr lang="en-US" sz="2800" dirty="0" smtClean="0"/>
              <a:t>       Both Negative and Positive</a:t>
            </a:r>
          </a:p>
          <a:p>
            <a:pPr lvl="2">
              <a:defRPr/>
            </a:pPr>
            <a:r>
              <a:rPr lang="en-US" sz="2800" dirty="0" smtClean="0"/>
              <a:t>Negative- stays the same</a:t>
            </a:r>
          </a:p>
          <a:p>
            <a:pPr lvl="2">
              <a:defRPr/>
            </a:pPr>
            <a:r>
              <a:rPr lang="en-US" sz="2800" dirty="0" smtClean="0"/>
              <a:t>Positive-changes</a:t>
            </a:r>
          </a:p>
          <a:p>
            <a:endParaRPr lang="en-IN" sz="2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Assumptions of System approach:</a:t>
            </a:r>
            <a:endParaRPr lang="en-IN" dirty="0"/>
          </a:p>
        </p:txBody>
      </p:sp>
      <p:sp>
        <p:nvSpPr>
          <p:cNvPr id="3" name="Content Placeholder 2"/>
          <p:cNvSpPr>
            <a:spLocks noGrp="1"/>
          </p:cNvSpPr>
          <p:nvPr>
            <p:ph sz="quarter" idx="1"/>
          </p:nvPr>
        </p:nvSpPr>
        <p:spPr/>
        <p:txBody>
          <a:bodyPr>
            <a:normAutofit/>
          </a:bodyPr>
          <a:lstStyle/>
          <a:p>
            <a:r>
              <a:rPr lang="en-IN" dirty="0" smtClean="0"/>
              <a:t>Each system is divided into subsystems they help to regulate the  system</a:t>
            </a:r>
          </a:p>
          <a:p>
            <a:r>
              <a:rPr lang="en-IN" dirty="0" smtClean="0"/>
              <a:t>Systems are interdependent. </a:t>
            </a:r>
          </a:p>
          <a:p>
            <a:r>
              <a:rPr lang="en-IN" dirty="0" smtClean="0"/>
              <a:t>Ecology it self as a system.</a:t>
            </a:r>
          </a:p>
          <a:p>
            <a:r>
              <a:rPr lang="en-IN" dirty="0" smtClean="0"/>
              <a:t>Systems and environment maintain equilibrium.</a:t>
            </a:r>
          </a:p>
          <a:p>
            <a:r>
              <a:rPr lang="en-IN" dirty="0" smtClean="0"/>
              <a:t> Each system has specific goal. </a:t>
            </a:r>
          </a:p>
          <a:p>
            <a:r>
              <a:rPr lang="en-IN" dirty="0" smtClean="0"/>
              <a:t>Its is a continuous process </a:t>
            </a:r>
          </a:p>
          <a:p>
            <a:r>
              <a:rPr lang="en-IN" dirty="0" smtClean="0"/>
              <a:t>Input- output </a:t>
            </a:r>
          </a:p>
          <a:p>
            <a:r>
              <a:rPr lang="en-IN" dirty="0" smtClean="0"/>
              <a:t>Each outcome considered as next decision</a:t>
            </a:r>
          </a:p>
          <a:p>
            <a:endParaRPr lang="en-IN" dirty="0" smtClean="0"/>
          </a:p>
          <a:p>
            <a:endParaRPr lang="en-IN"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Factors to effecting particular  systems</a:t>
            </a:r>
            <a:endParaRPr lang="en-IN" dirty="0"/>
          </a:p>
        </p:txBody>
      </p:sp>
      <p:sp>
        <p:nvSpPr>
          <p:cNvPr id="3" name="Content Placeholder 2"/>
          <p:cNvSpPr>
            <a:spLocks noGrp="1"/>
          </p:cNvSpPr>
          <p:nvPr>
            <p:ph sz="quarter" idx="1"/>
          </p:nvPr>
        </p:nvSpPr>
        <p:spPr/>
        <p:txBody>
          <a:bodyPr>
            <a:normAutofit/>
          </a:bodyPr>
          <a:lstStyle/>
          <a:p>
            <a:r>
              <a:rPr lang="en-IN" dirty="0" smtClean="0"/>
              <a:t>Geographical system </a:t>
            </a:r>
          </a:p>
          <a:p>
            <a:r>
              <a:rPr lang="en-IN" dirty="0" smtClean="0"/>
              <a:t>Political System </a:t>
            </a:r>
          </a:p>
          <a:p>
            <a:endParaRPr lang="en-IN" dirty="0" smtClean="0"/>
          </a:p>
          <a:p>
            <a:r>
              <a:rPr lang="en-IN" dirty="0" smtClean="0"/>
              <a:t>Economic system</a:t>
            </a:r>
          </a:p>
          <a:p>
            <a:endParaRPr lang="en-IN" dirty="0" smtClean="0"/>
          </a:p>
          <a:p>
            <a:r>
              <a:rPr lang="en-IN" dirty="0" smtClean="0"/>
              <a:t>Social System</a:t>
            </a:r>
          </a:p>
          <a:p>
            <a:r>
              <a:rPr lang="en-IN" dirty="0" smtClean="0"/>
              <a:t>Cultural System</a:t>
            </a:r>
          </a:p>
          <a:p>
            <a:r>
              <a:rPr lang="en-IN" dirty="0" smtClean="0"/>
              <a:t>Industrial system </a:t>
            </a:r>
          </a:p>
          <a:p>
            <a:endParaRPr lang="en-IN" dirty="0" smtClean="0"/>
          </a:p>
          <a:p>
            <a:endParaRPr lang="en-IN" dirty="0"/>
          </a:p>
        </p:txBody>
      </p:sp>
      <p:sp>
        <p:nvSpPr>
          <p:cNvPr id="4" name="Content Placeholder 3"/>
          <p:cNvSpPr>
            <a:spLocks noGrp="1"/>
          </p:cNvSpPr>
          <p:nvPr>
            <p:ph sz="quarter" idx="2"/>
          </p:nvPr>
        </p:nvSpPr>
        <p:spPr>
          <a:xfrm>
            <a:off x="4800600" y="1600200"/>
            <a:ext cx="3749040" cy="4572000"/>
          </a:xfrm>
        </p:spPr>
        <p:txBody>
          <a:bodyPr>
            <a:normAutofit/>
          </a:bodyPr>
          <a:lstStyle/>
          <a:p>
            <a:r>
              <a:rPr lang="en-IN" dirty="0" smtClean="0"/>
              <a:t>Climate and area</a:t>
            </a:r>
          </a:p>
          <a:p>
            <a:r>
              <a:rPr lang="en-IN" dirty="0" smtClean="0"/>
              <a:t>Law, Political Parties, system of government.</a:t>
            </a:r>
          </a:p>
          <a:p>
            <a:pPr algn="just"/>
            <a:r>
              <a:rPr lang="en-IN" sz="2400" dirty="0" smtClean="0"/>
              <a:t>Production, distribution,</a:t>
            </a:r>
          </a:p>
          <a:p>
            <a:pPr algn="just">
              <a:buNone/>
            </a:pPr>
            <a:r>
              <a:rPr lang="en-IN" sz="2400" dirty="0" smtClean="0"/>
              <a:t>      Utility, exchange.</a:t>
            </a:r>
          </a:p>
          <a:p>
            <a:pPr algn="just"/>
            <a:r>
              <a:rPr lang="en-IN" sz="2400" dirty="0" smtClean="0"/>
              <a:t>Caste, Family, Relationships</a:t>
            </a:r>
            <a:endParaRPr lang="en-IN" dirty="0" smtClean="0"/>
          </a:p>
          <a:p>
            <a:r>
              <a:rPr lang="en-IN" dirty="0" smtClean="0"/>
              <a:t>Values, Believe, trends.</a:t>
            </a:r>
          </a:p>
          <a:p>
            <a:r>
              <a:rPr lang="en-IN" dirty="0" smtClean="0"/>
              <a:t>Computer and Information technology.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Significance of System Approach</a:t>
            </a:r>
            <a:endParaRPr lang="en-IN" dirty="0"/>
          </a:p>
        </p:txBody>
      </p:sp>
      <p:sp>
        <p:nvSpPr>
          <p:cNvPr id="3" name="Content Placeholder 2"/>
          <p:cNvSpPr>
            <a:spLocks noGrp="1"/>
          </p:cNvSpPr>
          <p:nvPr>
            <p:ph sz="quarter" idx="1"/>
          </p:nvPr>
        </p:nvSpPr>
        <p:spPr/>
        <p:txBody>
          <a:bodyPr>
            <a:normAutofit fontScale="70000" lnSpcReduction="20000"/>
          </a:bodyPr>
          <a:lstStyle/>
          <a:p>
            <a:pPr>
              <a:lnSpc>
                <a:spcPct val="200000"/>
              </a:lnSpc>
            </a:pPr>
            <a:r>
              <a:rPr lang="en-IN" sz="3100" dirty="0" smtClean="0"/>
              <a:t>It can be used  in any discipline of knowledge.</a:t>
            </a:r>
          </a:p>
          <a:p>
            <a:pPr>
              <a:lnSpc>
                <a:spcPct val="200000"/>
              </a:lnSpc>
            </a:pPr>
            <a:r>
              <a:rPr lang="en-IN" sz="3100" dirty="0" smtClean="0"/>
              <a:t>It is considered as a complete approach:  it studies  of behaviour, decision, interrelationships etc.</a:t>
            </a:r>
          </a:p>
          <a:p>
            <a:pPr>
              <a:lnSpc>
                <a:spcPct val="200000"/>
              </a:lnSpc>
            </a:pPr>
            <a:r>
              <a:rPr lang="en-IN" sz="3100" dirty="0" smtClean="0"/>
              <a:t>It is  way to study of relationship between system and its environment.</a:t>
            </a:r>
          </a:p>
          <a:p>
            <a:pPr>
              <a:lnSpc>
                <a:spcPct val="200000"/>
              </a:lnSpc>
            </a:pPr>
            <a:r>
              <a:rPr lang="en-IN" sz="3100" dirty="0" smtClean="0"/>
              <a:t>It uses macro and micro analysis. </a:t>
            </a:r>
          </a:p>
          <a:p>
            <a:pPr>
              <a:lnSpc>
                <a:spcPct val="200000"/>
              </a:lnSpc>
              <a:buNone/>
            </a:pPr>
            <a:r>
              <a:rPr lang="en-IN" sz="3100" dirty="0" smtClean="0"/>
              <a:t> </a:t>
            </a:r>
          </a:p>
          <a:p>
            <a:endParaRPr lang="en-IN"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normAutofit fontScale="90000"/>
          </a:bodyPr>
          <a:lstStyle/>
          <a:p>
            <a:r>
              <a:rPr lang="en-IN" dirty="0" smtClean="0"/>
              <a:t/>
            </a:r>
            <a:br>
              <a:rPr lang="en-IN" dirty="0" smtClean="0"/>
            </a:br>
            <a:r>
              <a:rPr lang="en-IN" dirty="0" smtClean="0"/>
              <a:t/>
            </a:r>
            <a:br>
              <a:rPr lang="en-IN" dirty="0" smtClean="0"/>
            </a:br>
            <a:r>
              <a:rPr lang="en-IN" sz="7300" dirty="0" smtClean="0"/>
              <a:t>Thank you</a:t>
            </a:r>
            <a:br>
              <a:rPr lang="en-IN" sz="7300" dirty="0" smtClean="0"/>
            </a:br>
            <a:r>
              <a:rPr lang="en-IN" dirty="0" smtClean="0"/>
              <a:t/>
            </a:r>
            <a:br>
              <a:rPr lang="en-IN" dirty="0" smtClean="0"/>
            </a:br>
            <a:r>
              <a:rPr lang="en-IN" dirty="0" smtClean="0"/>
              <a:t> </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a:effectLst>
            <a:outerShdw blurRad="50800" dist="38100" dir="16200000" rotWithShape="0">
              <a:prstClr val="black">
                <a:alpha val="40000"/>
              </a:prstClr>
            </a:outerShdw>
          </a:effectLst>
        </p:spPr>
        <p:txBody>
          <a:bodyPr>
            <a:normAutofit/>
          </a:bodyPr>
          <a:lstStyle/>
          <a:p>
            <a:pPr algn="ctr"/>
            <a:r>
              <a:rPr lang="en-IN" sz="2800" dirty="0" smtClean="0">
                <a:solidFill>
                  <a:srgbClr val="002060"/>
                </a:solidFill>
              </a:rPr>
              <a:t>Background: Contribution of Various Scholars in the field of System Approach/ Theory </a:t>
            </a:r>
            <a:endParaRPr lang="en-IN" sz="2800" dirty="0">
              <a:solidFill>
                <a:srgbClr val="002060"/>
              </a:solidFill>
            </a:endParaRPr>
          </a:p>
        </p:txBody>
      </p:sp>
      <p:sp>
        <p:nvSpPr>
          <p:cNvPr id="3" name="Content Placeholder 2"/>
          <p:cNvSpPr>
            <a:spLocks noGrp="1"/>
          </p:cNvSpPr>
          <p:nvPr>
            <p:ph sz="quarter" idx="1"/>
          </p:nvPr>
        </p:nvSpPr>
        <p:spPr/>
        <p:txBody>
          <a:bodyPr/>
          <a:lstStyle/>
          <a:p>
            <a:pPr marL="514350" indent="-514350"/>
            <a:r>
              <a:rPr lang="en-IN" sz="2400" dirty="0" smtClean="0"/>
              <a:t>Ludwig von Bertalanffy </a:t>
            </a:r>
            <a:r>
              <a:rPr lang="en-US" sz="2400" dirty="0" smtClean="0"/>
              <a:t>promoted an embryonic form of  general system theory (GST)  early 1920s</a:t>
            </a:r>
          </a:p>
          <a:p>
            <a:pPr marL="514350" indent="-514350">
              <a:buNone/>
            </a:pPr>
            <a:endParaRPr lang="en-US" sz="2400" dirty="0" smtClean="0"/>
          </a:p>
          <a:p>
            <a:r>
              <a:rPr lang="en-US" sz="2400" dirty="0" smtClean="0"/>
              <a:t>   In Sociology </a:t>
            </a:r>
            <a:r>
              <a:rPr lang="en-US" sz="2400" dirty="0" err="1" smtClean="0"/>
              <a:t>Talcott</a:t>
            </a:r>
            <a:r>
              <a:rPr lang="en-US" sz="2400" dirty="0" smtClean="0"/>
              <a:t> Parsons applied the open system approach            </a:t>
            </a:r>
          </a:p>
          <a:p>
            <a:pPr>
              <a:buNone/>
            </a:pPr>
            <a:r>
              <a:rPr lang="en-US" sz="2400" dirty="0" smtClean="0"/>
              <a:t>        to the study of social structures.  </a:t>
            </a:r>
          </a:p>
          <a:p>
            <a:pPr>
              <a:buNone/>
            </a:pPr>
            <a:endParaRPr lang="en-US" sz="2400" dirty="0" smtClean="0"/>
          </a:p>
          <a:p>
            <a:r>
              <a:rPr lang="en-US" sz="2400" dirty="0" smtClean="0"/>
              <a:t>    Kurt </a:t>
            </a:r>
            <a:r>
              <a:rPr lang="en-US" sz="2400" dirty="0" err="1" smtClean="0"/>
              <a:t>Lewin</a:t>
            </a:r>
            <a:r>
              <a:rPr lang="en-US" sz="2400" dirty="0" smtClean="0"/>
              <a:t> has applied in Psychology.</a:t>
            </a:r>
          </a:p>
          <a:p>
            <a:pPr>
              <a:buNone/>
            </a:pPr>
            <a:endParaRPr lang="en-US" sz="2400" dirty="0" smtClean="0"/>
          </a:p>
          <a:p>
            <a:r>
              <a:rPr lang="en-US" sz="2400" dirty="0" smtClean="0"/>
              <a:t>   David Easton in Political Science.</a:t>
            </a:r>
          </a:p>
          <a:p>
            <a:endParaRPr lang="en-US" sz="2400" dirty="0" smtClean="0"/>
          </a:p>
          <a:p>
            <a:endParaRPr lang="en-I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C00000"/>
            </a:solidFill>
          </a:ln>
          <a:effectLst>
            <a:reflection blurRad="6350" stA="50000" endA="300" endPos="38500" dist="50800" dir="5400000" sy="-100000" algn="bl" rotWithShape="0"/>
          </a:effectLst>
        </p:spPr>
        <p:txBody>
          <a:bodyPr/>
          <a:lstStyle/>
          <a:p>
            <a:pPr algn="ctr"/>
            <a:r>
              <a:rPr lang="en-IN" b="1" dirty="0" smtClean="0">
                <a:solidFill>
                  <a:srgbClr val="002060"/>
                </a:solidFill>
              </a:rPr>
              <a:t>Ludwig von Bertalanffy (1969)</a:t>
            </a:r>
            <a:endParaRPr lang="en-IN" b="1" dirty="0">
              <a:solidFill>
                <a:srgbClr val="002060"/>
              </a:solidFill>
            </a:endParaRPr>
          </a:p>
        </p:txBody>
      </p:sp>
      <p:sp>
        <p:nvSpPr>
          <p:cNvPr id="3" name="Content Placeholder 2"/>
          <p:cNvSpPr>
            <a:spLocks noGrp="1"/>
          </p:cNvSpPr>
          <p:nvPr>
            <p:ph sz="quarter" idx="1"/>
          </p:nvPr>
        </p:nvSpPr>
        <p:spPr>
          <a:xfrm>
            <a:off x="609600" y="1447800"/>
            <a:ext cx="8077200" cy="4724400"/>
          </a:xfrm>
        </p:spPr>
        <p:txBody>
          <a:bodyPr>
            <a:normAutofit fontScale="77500" lnSpcReduction="20000"/>
          </a:bodyPr>
          <a:lstStyle/>
          <a:p>
            <a:r>
              <a:rPr lang="en-IN" dirty="0" smtClean="0"/>
              <a:t>In Biology: Bertalanffy and other has combined scientific and philosophical view to formulate a conception of system they called  general system theory.</a:t>
            </a:r>
          </a:p>
          <a:p>
            <a:r>
              <a:rPr lang="en-IN" dirty="0" smtClean="0"/>
              <a:t>Their basic  conception differentiated the physical science from biology.</a:t>
            </a:r>
          </a:p>
          <a:p>
            <a:r>
              <a:rPr lang="en-IN" dirty="0" smtClean="0"/>
              <a:t>Physical Sciences: Which deal with closed systems and isolated from their environment </a:t>
            </a:r>
          </a:p>
          <a:p>
            <a:r>
              <a:rPr lang="en-IN" dirty="0" smtClean="0"/>
              <a:t>Biology : Which concerns itself with open systems of living organisms or cell.</a:t>
            </a:r>
          </a:p>
          <a:p>
            <a:r>
              <a:rPr lang="en-IN" dirty="0" smtClean="0"/>
              <a:t> The fundamental aim of General System Theory is the integration of ‘various sciences, natural and social”, the development of “Unifying principles” through the individual sciences and establishment of “exact theory in non- physics field of science” </a:t>
            </a:r>
          </a:p>
          <a:p>
            <a:pPr>
              <a:buNone/>
            </a:pPr>
            <a:r>
              <a:rPr lang="en-IN" dirty="0" smtClean="0">
                <a:solidFill>
                  <a:srgbClr val="C00000"/>
                </a:solidFill>
              </a:rPr>
              <a:t>    (Sources:  Ludwig von Bertalanffy (1969) , </a:t>
            </a:r>
            <a:r>
              <a:rPr lang="en-IN" i="1" dirty="0" smtClean="0">
                <a:solidFill>
                  <a:srgbClr val="C00000"/>
                </a:solidFill>
              </a:rPr>
              <a:t>General System Theory: Foundation, Development, Application, </a:t>
            </a:r>
            <a:r>
              <a:rPr lang="en-IN" dirty="0" smtClean="0">
                <a:solidFill>
                  <a:srgbClr val="C00000"/>
                </a:solidFill>
              </a:rPr>
              <a:t>New York. 38)</a:t>
            </a:r>
          </a:p>
          <a:p>
            <a:pPr>
              <a:buNone/>
            </a:pPr>
            <a:r>
              <a:rPr lang="en-IN" dirty="0" smtClean="0"/>
              <a:t>                    Karl Ludwig von Bertalanffy was an Austrian biologist known as one of </a:t>
            </a:r>
          </a:p>
          <a:p>
            <a:pPr>
              <a:buNone/>
            </a:pPr>
            <a:r>
              <a:rPr lang="en-IN" dirty="0" smtClean="0"/>
              <a:t>                    the founders of general systems theory, Born </a:t>
            </a:r>
            <a:r>
              <a:rPr lang="en-IN" b="1" dirty="0" smtClean="0"/>
              <a:t>: </a:t>
            </a:r>
            <a:r>
              <a:rPr lang="en-IN" dirty="0" smtClean="0"/>
              <a:t>September 19,  1901,</a:t>
            </a:r>
          </a:p>
          <a:p>
            <a:pPr>
              <a:buNone/>
            </a:pPr>
            <a:r>
              <a:rPr lang="en-IN" dirty="0" smtClean="0"/>
              <a:t>                    Vienna, Austria </a:t>
            </a:r>
            <a:r>
              <a:rPr lang="en-IN" dirty="0" smtClean="0">
                <a:solidFill>
                  <a:srgbClr val="C00000"/>
                </a:solidFill>
              </a:rPr>
              <a:t> </a:t>
            </a:r>
          </a:p>
          <a:p>
            <a:pPr>
              <a:buNone/>
            </a:pPr>
            <a:endParaRPr lang="en-IN" dirty="0" smtClean="0">
              <a:solidFill>
                <a:srgbClr val="C00000"/>
              </a:solidFill>
            </a:endParaRPr>
          </a:p>
          <a:p>
            <a:pPr>
              <a:buNone/>
            </a:pPr>
            <a:endParaRPr lang="en-IN" dirty="0">
              <a:solidFill>
                <a:srgbClr val="C00000"/>
              </a:solidFill>
            </a:endParaRPr>
          </a:p>
        </p:txBody>
      </p:sp>
      <p:pic>
        <p:nvPicPr>
          <p:cNvPr id="5" name="Picture 4" descr="http://3.bp.blogspot.com/_Zk_QliRTxpA/S974YCFusiI/AAAAAAAAAAk/rXo90SIbkFs/s1600/bertalanffy2.jpg"/>
          <p:cNvPicPr/>
          <p:nvPr/>
        </p:nvPicPr>
        <p:blipFill>
          <a:blip r:embed="rId2"/>
          <a:srcRect/>
          <a:stretch>
            <a:fillRect/>
          </a:stretch>
        </p:blipFill>
        <p:spPr bwMode="auto">
          <a:xfrm>
            <a:off x="838200" y="4876800"/>
            <a:ext cx="914400" cy="838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2"/>
            </a:solidFill>
          </a:ln>
        </p:spPr>
        <p:txBody>
          <a:bodyPr>
            <a:normAutofit/>
          </a:bodyPr>
          <a:lstStyle/>
          <a:p>
            <a:pPr algn="ctr"/>
            <a:r>
              <a:rPr lang="en-IN" sz="4800" b="1" dirty="0" smtClean="0">
                <a:solidFill>
                  <a:srgbClr val="002060"/>
                </a:solidFill>
              </a:rPr>
              <a:t>David Easton (1953)</a:t>
            </a:r>
            <a:endParaRPr lang="en-IN" sz="4800" b="1" dirty="0">
              <a:solidFill>
                <a:srgbClr val="002060"/>
              </a:solidFill>
            </a:endParaRPr>
          </a:p>
        </p:txBody>
      </p:sp>
      <p:sp>
        <p:nvSpPr>
          <p:cNvPr id="3" name="Content Placeholder 2"/>
          <p:cNvSpPr>
            <a:spLocks noGrp="1"/>
          </p:cNvSpPr>
          <p:nvPr>
            <p:ph sz="quarter" idx="1"/>
          </p:nvPr>
        </p:nvSpPr>
        <p:spPr>
          <a:xfrm>
            <a:off x="914400" y="1447800"/>
            <a:ext cx="7772400" cy="5105400"/>
          </a:xfrm>
        </p:spPr>
        <p:txBody>
          <a:bodyPr>
            <a:normAutofit fontScale="85000" lnSpcReduction="10000"/>
          </a:bodyPr>
          <a:lstStyle/>
          <a:p>
            <a:r>
              <a:rPr lang="en-IN" sz="2800" dirty="0" smtClean="0"/>
              <a:t>Book on ‘Political System’ was Published in 1953.</a:t>
            </a:r>
          </a:p>
          <a:p>
            <a:r>
              <a:rPr lang="en-IN" sz="2800" dirty="0" smtClean="0"/>
              <a:t>He argued that scientific knowledge is theoretical and based on facts, but alone do not explain events and must be ordered in some way.</a:t>
            </a:r>
          </a:p>
          <a:p>
            <a:r>
              <a:rPr lang="en-IN" sz="2800" dirty="0" smtClean="0"/>
              <a:t>The study of political life involves the political system as whole rather than solution for particular problem.</a:t>
            </a:r>
          </a:p>
          <a:p>
            <a:r>
              <a:rPr lang="en-IN" sz="2800" dirty="0" smtClean="0"/>
              <a:t>Theory most combine with reliable knowledge and empirical data.</a:t>
            </a:r>
          </a:p>
          <a:p>
            <a:pPr>
              <a:buNone/>
            </a:pPr>
            <a:endParaRPr lang="en-IN" sz="2800" dirty="0" smtClean="0"/>
          </a:p>
          <a:p>
            <a:r>
              <a:rPr lang="en-IN" dirty="0" smtClean="0">
                <a:solidFill>
                  <a:srgbClr val="C00000"/>
                </a:solidFill>
              </a:rPr>
              <a:t>(Sources:  David Easton (1953)</a:t>
            </a:r>
            <a:r>
              <a:rPr lang="en-IN" i="1" dirty="0" smtClean="0">
                <a:solidFill>
                  <a:srgbClr val="C00000"/>
                </a:solidFill>
              </a:rPr>
              <a:t>Political System: An Inquiry into the state of Political Science</a:t>
            </a:r>
            <a:r>
              <a:rPr lang="en-IN" dirty="0" smtClean="0">
                <a:solidFill>
                  <a:srgbClr val="C00000"/>
                </a:solidFill>
              </a:rPr>
              <a:t>, New York)</a:t>
            </a:r>
          </a:p>
          <a:p>
            <a:endParaRPr lang="en-IN" sz="1900" dirty="0" smtClean="0"/>
          </a:p>
          <a:p>
            <a:pPr>
              <a:lnSpc>
                <a:spcPct val="110000"/>
              </a:lnSpc>
              <a:spcBef>
                <a:spcPts val="600"/>
              </a:spcBef>
            </a:pPr>
            <a:r>
              <a:rPr lang="en-IN" sz="1900" dirty="0" smtClean="0"/>
              <a:t>      </a:t>
            </a:r>
            <a:r>
              <a:rPr lang="en-IN" sz="1900" dirty="0" smtClean="0">
                <a:solidFill>
                  <a:srgbClr val="002060"/>
                </a:solidFill>
              </a:rPr>
              <a:t>David Easton was a Canadian-born American political scientist. Easton, who was born  </a:t>
            </a:r>
          </a:p>
          <a:p>
            <a:pPr>
              <a:lnSpc>
                <a:spcPct val="110000"/>
              </a:lnSpc>
              <a:spcBef>
                <a:spcPts val="600"/>
              </a:spcBef>
            </a:pPr>
            <a:r>
              <a:rPr lang="en-IN" sz="1900" dirty="0" smtClean="0">
                <a:solidFill>
                  <a:srgbClr val="002060"/>
                </a:solidFill>
              </a:rPr>
              <a:t>      in Toronto, Ontario, came to the United States in 1943. From 1947-1997, he served as </a:t>
            </a:r>
          </a:p>
          <a:p>
            <a:pPr>
              <a:lnSpc>
                <a:spcPct val="110000"/>
              </a:lnSpc>
              <a:spcBef>
                <a:spcPts val="600"/>
              </a:spcBef>
            </a:pPr>
            <a:r>
              <a:rPr lang="en-IN" sz="1900" dirty="0" smtClean="0">
                <a:solidFill>
                  <a:srgbClr val="002060"/>
                </a:solidFill>
              </a:rPr>
              <a:t>     a professor of political science at the University of Chicago. </a:t>
            </a:r>
          </a:p>
          <a:p>
            <a:endParaRPr lang="en-IN" dirty="0">
              <a:solidFill>
                <a:srgbClr val="C00000"/>
              </a:solidFill>
            </a:endParaRPr>
          </a:p>
        </p:txBody>
      </p:sp>
      <p:pic>
        <p:nvPicPr>
          <p:cNvPr id="4" name="Picture 3" descr="David Easton"/>
          <p:cNvPicPr/>
          <p:nvPr/>
        </p:nvPicPr>
        <p:blipFill>
          <a:blip r:embed="rId2"/>
          <a:srcRect/>
          <a:stretch>
            <a:fillRect/>
          </a:stretch>
        </p:blipFill>
        <p:spPr bwMode="auto">
          <a:xfrm>
            <a:off x="152400" y="5334001"/>
            <a:ext cx="1066800" cy="1295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solidFill>
                  <a:srgbClr val="002060"/>
                </a:solidFill>
              </a:rPr>
              <a:t>Attributes of Political System:</a:t>
            </a:r>
            <a:endParaRPr lang="en-IN" b="1" dirty="0">
              <a:solidFill>
                <a:srgbClr val="002060"/>
              </a:solidFill>
            </a:endParaRPr>
          </a:p>
        </p:txBody>
      </p:sp>
      <p:sp>
        <p:nvSpPr>
          <p:cNvPr id="3" name="Content Placeholder 2"/>
          <p:cNvSpPr>
            <a:spLocks noGrp="1"/>
          </p:cNvSpPr>
          <p:nvPr>
            <p:ph sz="quarter" idx="1"/>
          </p:nvPr>
        </p:nvSpPr>
        <p:spPr/>
        <p:txBody>
          <a:bodyPr/>
          <a:lstStyle/>
          <a:p>
            <a:pPr>
              <a:lnSpc>
                <a:spcPct val="150000"/>
              </a:lnSpc>
            </a:pPr>
            <a:r>
              <a:rPr lang="en-IN" sz="2800" dirty="0" smtClean="0"/>
              <a:t> Properties of identification in the form of units and boundaries.</a:t>
            </a:r>
          </a:p>
          <a:p>
            <a:pPr>
              <a:lnSpc>
                <a:spcPct val="150000"/>
              </a:lnSpc>
            </a:pPr>
            <a:r>
              <a:rPr lang="en-IN" sz="2800" dirty="0" smtClean="0"/>
              <a:t>Inputs and out puts </a:t>
            </a:r>
          </a:p>
          <a:p>
            <a:pPr>
              <a:lnSpc>
                <a:spcPct val="150000"/>
              </a:lnSpc>
            </a:pPr>
            <a:r>
              <a:rPr lang="en-IN" sz="2800" dirty="0" smtClean="0"/>
              <a:t>Differentiation within a system.</a:t>
            </a:r>
          </a:p>
          <a:p>
            <a:pPr>
              <a:lnSpc>
                <a:spcPct val="150000"/>
              </a:lnSpc>
            </a:pPr>
            <a:r>
              <a:rPr lang="en-IN" sz="2800" dirty="0" smtClean="0"/>
              <a:t>Integration within a systems.</a:t>
            </a:r>
          </a:p>
          <a:p>
            <a:endParaRPr lang="en-IN" dirty="0" smtClean="0"/>
          </a:p>
          <a:p>
            <a:endParaRPr lang="en-IN" dirty="0" smtClean="0"/>
          </a:p>
          <a:p>
            <a:endParaRPr lang="en-IN" dirty="0" smtClean="0"/>
          </a:p>
          <a:p>
            <a:endParaRPr lang="en-I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6202362"/>
          </a:xfrm>
        </p:spPr>
        <p:txBody>
          <a:bodyPr>
            <a:normAutofit/>
          </a:bodyPr>
          <a:lstStyle/>
          <a:p>
            <a:r>
              <a:rPr lang="en-IN" sz="2800" dirty="0" smtClean="0">
                <a:solidFill>
                  <a:srgbClr val="00B050"/>
                </a:solidFill>
              </a:rPr>
              <a:t>Environment                                            </a:t>
            </a:r>
            <a:r>
              <a:rPr lang="en-IN" sz="2800" dirty="0" err="1" smtClean="0">
                <a:solidFill>
                  <a:srgbClr val="00B050"/>
                </a:solidFill>
              </a:rPr>
              <a:t>Environment</a:t>
            </a:r>
            <a:r>
              <a:rPr lang="en-IN" sz="2800" dirty="0" smtClean="0">
                <a:solidFill>
                  <a:srgbClr val="00B050"/>
                </a:solidFill>
              </a:rPr>
              <a:t> </a:t>
            </a:r>
            <a:endParaRPr lang="en-IN" sz="2800" dirty="0"/>
          </a:p>
        </p:txBody>
      </p:sp>
      <p:sp>
        <p:nvSpPr>
          <p:cNvPr id="1026" name="Rectangle 2"/>
          <p:cNvSpPr>
            <a:spLocks noChangeArrowheads="1"/>
          </p:cNvSpPr>
          <p:nvPr/>
        </p:nvSpPr>
        <p:spPr bwMode="auto">
          <a:xfrm>
            <a:off x="3200400" y="2514600"/>
            <a:ext cx="2438400" cy="2057400"/>
          </a:xfrm>
          <a:prstGeom prst="rect">
            <a:avLst/>
          </a:prstGeom>
          <a:solidFill>
            <a:srgbClr val="00B050"/>
          </a:solidFill>
          <a:ln w="38100">
            <a:noFill/>
            <a:miter lim="800000"/>
            <a:headEnd/>
            <a:tailEnd/>
          </a:ln>
          <a:effectLst>
            <a:prstShdw prst="shdw18" dist="17961" dir="13500000">
              <a:srgbClr val="F79646">
                <a:gamma/>
                <a:shade val="60000"/>
                <a:invGamma/>
              </a:srgbClr>
            </a:prst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endParaRPr kumimoji="0" lang="en-IN" sz="11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endParaRPr kumimoji="0" lang="en-IN" sz="24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en-IN" sz="2400" b="0" i="0" u="none" strike="noStrike" cap="none" normalizeH="0" baseline="0" dirty="0" smtClean="0">
                <a:ln>
                  <a:noFill/>
                </a:ln>
                <a:solidFill>
                  <a:schemeClr val="tx1"/>
                </a:solidFill>
                <a:effectLst/>
                <a:latin typeface="Calibri" pitchFamily="34" charset="0"/>
                <a:cs typeface="Arial" pitchFamily="34" charset="0"/>
              </a:rPr>
              <a:t>The Political System</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ight Arrow 4"/>
          <p:cNvSpPr/>
          <p:nvPr/>
        </p:nvSpPr>
        <p:spPr>
          <a:xfrm>
            <a:off x="1219200" y="2590800"/>
            <a:ext cx="160020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Demands </a:t>
            </a:r>
            <a:endParaRPr lang="en-IN" dirty="0"/>
          </a:p>
        </p:txBody>
      </p:sp>
      <p:sp>
        <p:nvSpPr>
          <p:cNvPr id="7" name="Right Arrow 6"/>
          <p:cNvSpPr/>
          <p:nvPr/>
        </p:nvSpPr>
        <p:spPr>
          <a:xfrm>
            <a:off x="1219200" y="3886200"/>
            <a:ext cx="160020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Supports </a:t>
            </a:r>
            <a:endParaRPr lang="en-IN" dirty="0"/>
          </a:p>
        </p:txBody>
      </p:sp>
      <p:sp>
        <p:nvSpPr>
          <p:cNvPr id="8" name="Right Arrow 7"/>
          <p:cNvSpPr/>
          <p:nvPr/>
        </p:nvSpPr>
        <p:spPr>
          <a:xfrm>
            <a:off x="5715000" y="3124200"/>
            <a:ext cx="2133600" cy="865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Decisions and Action </a:t>
            </a:r>
            <a:endParaRPr lang="en-IN" dirty="0"/>
          </a:p>
        </p:txBody>
      </p:sp>
      <p:sp>
        <p:nvSpPr>
          <p:cNvPr id="9" name="Rectangle 8"/>
          <p:cNvSpPr/>
          <p:nvPr/>
        </p:nvSpPr>
        <p:spPr>
          <a:xfrm>
            <a:off x="1143000" y="685800"/>
            <a:ext cx="7772400" cy="369332"/>
          </a:xfrm>
          <a:prstGeom prst="rect">
            <a:avLst/>
          </a:prstGeom>
        </p:spPr>
        <p:txBody>
          <a:bodyPr wrap="square">
            <a:spAutoFit/>
          </a:bodyPr>
          <a:lstStyle/>
          <a:p>
            <a:r>
              <a:rPr lang="en-IN" b="1" dirty="0" smtClean="0">
                <a:solidFill>
                  <a:srgbClr val="00B050"/>
                </a:solidFill>
              </a:rPr>
              <a:t>Environment                                                                              </a:t>
            </a:r>
            <a:r>
              <a:rPr lang="en-IN" b="1" dirty="0" err="1" smtClean="0">
                <a:solidFill>
                  <a:srgbClr val="00B050"/>
                </a:solidFill>
              </a:rPr>
              <a:t>Environment</a:t>
            </a:r>
            <a:r>
              <a:rPr lang="en-IN" b="1" dirty="0" smtClean="0">
                <a:solidFill>
                  <a:srgbClr val="00B050"/>
                </a:solidFill>
              </a:rPr>
              <a:t> </a:t>
            </a:r>
            <a:endParaRPr lang="en-IN" b="1" dirty="0"/>
          </a:p>
        </p:txBody>
      </p:sp>
      <p:sp>
        <p:nvSpPr>
          <p:cNvPr id="17" name="Pentagon 16"/>
          <p:cNvSpPr/>
          <p:nvPr/>
        </p:nvSpPr>
        <p:spPr>
          <a:xfrm>
            <a:off x="152400" y="3200400"/>
            <a:ext cx="978408" cy="685800"/>
          </a:xfrm>
          <a:prstGeom prst="homePlat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Inputs </a:t>
            </a:r>
            <a:endParaRPr lang="en-IN" dirty="0"/>
          </a:p>
        </p:txBody>
      </p:sp>
      <p:sp>
        <p:nvSpPr>
          <p:cNvPr id="18" name="Right Arrow 17"/>
          <p:cNvSpPr/>
          <p:nvPr/>
        </p:nvSpPr>
        <p:spPr>
          <a:xfrm>
            <a:off x="7924800" y="3200400"/>
            <a:ext cx="1219200" cy="762000"/>
          </a:xfrm>
          <a:prstGeom prst="righ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Outputs </a:t>
            </a:r>
            <a:endParaRPr lang="en-IN" dirty="0"/>
          </a:p>
        </p:txBody>
      </p:sp>
      <p:sp>
        <p:nvSpPr>
          <p:cNvPr id="22" name="Curved Left Arrow 21"/>
          <p:cNvSpPr/>
          <p:nvPr/>
        </p:nvSpPr>
        <p:spPr>
          <a:xfrm rot="5400000">
            <a:off x="3657600" y="1219200"/>
            <a:ext cx="1676400" cy="8077200"/>
          </a:xfrm>
          <a:prstGeom prst="curvedLeftArrow">
            <a:avLst/>
          </a:prstGeom>
          <a:solidFill>
            <a:srgbClr val="00B0F0"/>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solidFill>
                  <a:srgbClr val="002060"/>
                </a:solidFill>
              </a:rPr>
              <a:t>Political Systems: David Easton(1965</a:t>
            </a:r>
            <a:r>
              <a:rPr lang="en-IN" dirty="0" smtClean="0"/>
              <a:t>)</a:t>
            </a:r>
            <a:endParaRPr lang="en-IN" dirty="0"/>
          </a:p>
        </p:txBody>
      </p:sp>
      <p:sp>
        <p:nvSpPr>
          <p:cNvPr id="3" name="Content Placeholder 2"/>
          <p:cNvSpPr>
            <a:spLocks noGrp="1"/>
          </p:cNvSpPr>
          <p:nvPr>
            <p:ph sz="quarter" idx="1"/>
          </p:nvPr>
        </p:nvSpPr>
        <p:spPr/>
        <p:txBody>
          <a:bodyPr/>
          <a:lstStyle/>
          <a:p>
            <a:r>
              <a:rPr lang="en-US" dirty="0" smtClean="0"/>
              <a:t>Political system comprises of those identifiable and interrelated institutions and activities (government institutions and processes) in a society that make authoritative allocations of values (decisions).</a:t>
            </a:r>
          </a:p>
          <a:p>
            <a:r>
              <a:rPr lang="en-US" dirty="0" smtClean="0"/>
              <a:t> A system is a combination of elements: inputs (Demands and Support), outputs (Decisions and Actions), environment, conversion process and feedback.</a:t>
            </a:r>
          </a:p>
          <a:p>
            <a:r>
              <a:rPr lang="en-US" dirty="0" smtClean="0"/>
              <a:t>A system framework shows how these elements relate to and interact with one another. An entire set of these elements and their interactions in an environment is called a system.</a:t>
            </a: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IN" b="1" dirty="0" smtClean="0">
                <a:solidFill>
                  <a:srgbClr val="002060"/>
                </a:solidFill>
              </a:rPr>
              <a:t>Cont...</a:t>
            </a:r>
            <a:endParaRPr lang="en-IN" b="1" dirty="0">
              <a:solidFill>
                <a:srgbClr val="002060"/>
              </a:solidFill>
            </a:endParaRPr>
          </a:p>
        </p:txBody>
      </p:sp>
      <p:sp>
        <p:nvSpPr>
          <p:cNvPr id="3" name="Content Placeholder 2"/>
          <p:cNvSpPr>
            <a:spLocks noGrp="1"/>
          </p:cNvSpPr>
          <p:nvPr>
            <p:ph sz="quarter" idx="1"/>
          </p:nvPr>
        </p:nvSpPr>
        <p:spPr/>
        <p:txBody>
          <a:bodyPr/>
          <a:lstStyle/>
          <a:p>
            <a:r>
              <a:rPr lang="en-US" dirty="0" smtClean="0"/>
              <a:t>A system, therefore, is not simply the administrative unit contained in the conversion process. An administrative system is the combination of the administrative processes that interact with the unit: that is, the environment within which the administrative unit operates, which influences and is influenced by the unit and the inputs to the outputs. Inputs and feedback suggest the kinds of stimuli likely to influence activities in the conversion process. Outputs are merely a label for that category of phenomena that reflect the products of Administrator’s work.</a:t>
            </a:r>
            <a:endParaRPr lang="en-IN" dirty="0" smtClean="0"/>
          </a:p>
          <a:p>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2"/>
            </a:solidFill>
          </a:ln>
        </p:spPr>
        <p:txBody>
          <a:bodyPr/>
          <a:lstStyle/>
          <a:p>
            <a:pPr algn="ctr"/>
            <a:r>
              <a:rPr lang="en-IN" b="1" dirty="0" smtClean="0">
                <a:solidFill>
                  <a:srgbClr val="002060"/>
                </a:solidFill>
              </a:rPr>
              <a:t>What is System?</a:t>
            </a:r>
            <a:endParaRPr lang="en-IN" b="1" dirty="0">
              <a:solidFill>
                <a:srgbClr val="002060"/>
              </a:solidFill>
            </a:endParaRPr>
          </a:p>
        </p:txBody>
      </p:sp>
      <p:sp>
        <p:nvSpPr>
          <p:cNvPr id="3" name="Content Placeholder 2"/>
          <p:cNvSpPr>
            <a:spLocks noGrp="1"/>
          </p:cNvSpPr>
          <p:nvPr>
            <p:ph sz="quarter" idx="1"/>
          </p:nvPr>
        </p:nvSpPr>
        <p:spPr/>
        <p:txBody>
          <a:bodyPr>
            <a:normAutofit fontScale="92500"/>
          </a:bodyPr>
          <a:lstStyle/>
          <a:p>
            <a:pPr algn="just">
              <a:lnSpc>
                <a:spcPct val="150000"/>
              </a:lnSpc>
            </a:pPr>
            <a:r>
              <a:rPr lang="en-IN" dirty="0" smtClean="0"/>
              <a:t>“</a:t>
            </a:r>
            <a:r>
              <a:rPr lang="en-IN" sz="2800" dirty="0" smtClean="0"/>
              <a:t>A set of arrangement of things so related of connected as to form a unity of organic whole” (Webster)</a:t>
            </a:r>
          </a:p>
          <a:p>
            <a:pPr algn="just">
              <a:lnSpc>
                <a:spcPct val="150000"/>
              </a:lnSpc>
            </a:pPr>
            <a:r>
              <a:rPr lang="en-IN" sz="2800" dirty="0" smtClean="0"/>
              <a:t>Unified whole.</a:t>
            </a:r>
          </a:p>
          <a:p>
            <a:pPr algn="just">
              <a:lnSpc>
                <a:spcPct val="150000"/>
              </a:lnSpc>
            </a:pPr>
            <a:r>
              <a:rPr lang="en-IN" sz="2800" dirty="0" smtClean="0"/>
              <a:t>Number of interdependent parts or subsystems</a:t>
            </a:r>
          </a:p>
          <a:p>
            <a:pPr algn="just">
              <a:lnSpc>
                <a:spcPct val="150000"/>
              </a:lnSpc>
            </a:pPr>
            <a:r>
              <a:rPr lang="en-IN" sz="2800" dirty="0" smtClean="0"/>
              <a:t>Identified boundaries</a:t>
            </a:r>
          </a:p>
          <a:p>
            <a:pPr algn="just">
              <a:lnSpc>
                <a:spcPct val="150000"/>
              </a:lnSpc>
            </a:pPr>
            <a:r>
              <a:rPr lang="en-IN" sz="2800" dirty="0" smtClean="0"/>
              <a:t>Boundaries distinguish from its surrounding environment.</a:t>
            </a:r>
          </a:p>
          <a:p>
            <a:pPr algn="just">
              <a:lnSpc>
                <a:spcPct val="150000"/>
              </a:lnSpc>
            </a:pPr>
            <a:endParaRPr lang="en-IN" sz="2800" dirty="0" smtClean="0"/>
          </a:p>
          <a:p>
            <a:pPr algn="just">
              <a:lnSpc>
                <a:spcPct val="150000"/>
              </a:lnSpc>
            </a:pPr>
            <a:endParaRPr lang="en-IN" sz="28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297</TotalTime>
  <Words>999</Words>
  <Application>Microsoft Office PowerPoint</Application>
  <PresentationFormat>On-screen Show (4:3)</PresentationFormat>
  <Paragraphs>121</Paragraphs>
  <Slides>16</Slides>
  <Notes>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Equity</vt:lpstr>
      <vt:lpstr>System Approach for Comparative Public Administration</vt:lpstr>
      <vt:lpstr>Background: Contribution of Various Scholars in the field of System Approach/ Theory </vt:lpstr>
      <vt:lpstr>Ludwig von Bertalanffy (1969)</vt:lpstr>
      <vt:lpstr>David Easton (1953)</vt:lpstr>
      <vt:lpstr>Attributes of Political System:</vt:lpstr>
      <vt:lpstr>Environment                                            Environment </vt:lpstr>
      <vt:lpstr>Political Systems: David Easton(1965)</vt:lpstr>
      <vt:lpstr>Cont...</vt:lpstr>
      <vt:lpstr>What is System?</vt:lpstr>
      <vt:lpstr>Type of Systems</vt:lpstr>
      <vt:lpstr>C. West Churchman: Five Basic Considerations in relation to the system approach</vt:lpstr>
      <vt:lpstr>System Processes</vt:lpstr>
      <vt:lpstr>Assumptions of System approach:</vt:lpstr>
      <vt:lpstr>Factors to effecting particular  systems</vt:lpstr>
      <vt:lpstr>Significance of System Approach</vt:lpstr>
      <vt:lpstr>  Thank you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Govind</dc:creator>
  <cp:lastModifiedBy>Govind</cp:lastModifiedBy>
  <cp:revision>72</cp:revision>
  <dcterms:created xsi:type="dcterms:W3CDTF">2006-08-16T00:00:00Z</dcterms:created>
  <dcterms:modified xsi:type="dcterms:W3CDTF">2016-02-19T09:25:05Z</dcterms:modified>
</cp:coreProperties>
</file>