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62" r:id="rId6"/>
    <p:sldId id="28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AB3D-8B18-4092-9C4A-AF6E0F7C3E47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DBD33-1178-4EB8-A754-4B6E6EA69E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EC275-6E8D-4303-B763-01F0F5478E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DAE7B9-2BF6-4B17-B6E6-6E4FA00560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04CA2F-26EC-48E0-9F21-1972E332B1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8F96BC-9E99-4CC5-ABF6-EEBBB1EB6A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3A6E0A-6D05-44C1-B2B6-7F9C54F3ABC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CA8395-17D2-4EF8-A529-F79D3CC8EB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>Job Analysis </a:t>
            </a:r>
            <a:br>
              <a:rPr b="1" smtClean="0"/>
            </a:br>
            <a:r>
              <a:rPr b="1" smtClean="0"/>
              <a:t>(Pay System Technique for Internal Alignment)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5638800"/>
          <a:ext cx="6324600" cy="879966"/>
        </p:xfrm>
        <a:graphic>
          <a:graphicData uri="http://schemas.openxmlformats.org/drawingml/2006/table">
            <a:tbl>
              <a:tblPr/>
              <a:tblGrid>
                <a:gridCol w="2104215"/>
                <a:gridCol w="4220385"/>
              </a:tblGrid>
              <a:tr h="2191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Course Name</a:t>
                      </a:r>
                      <a:endParaRPr lang="en-US" sz="16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Compensation and Reward </a:t>
                      </a:r>
                      <a:r>
                        <a:rPr lang="en-US" sz="1600" b="1" kern="1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Management</a:t>
                      </a:r>
                      <a:r>
                        <a:rPr lang="en-US" sz="1600" b="1" kern="1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Law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1600" b="1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Course Code</a:t>
                      </a:r>
                      <a:endParaRPr lang="en-US" sz="16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PGHRM3E007T</a:t>
                      </a: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RM2C005T</a:t>
                      </a:r>
                      <a:endParaRPr lang="en-US" sz="1600" b="1" kern="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Course In Charge</a:t>
                      </a:r>
                      <a:endParaRPr lang="en-US" sz="16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Anjali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Pathania</a:t>
                      </a:r>
                      <a:endParaRPr lang="en-US" sz="1600" b="1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JOB ANALYSIS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Questionnaire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Check List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Individual </a:t>
            </a:r>
            <a:r>
              <a:rPr lang="en-US" dirty="0"/>
              <a:t>I</a:t>
            </a:r>
            <a:r>
              <a:rPr lang="en-US" dirty="0" smtClean="0"/>
              <a:t>nterview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Observation Interview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Group Interview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Technical Conference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Diary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Work Participation Method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Critical Incident Method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Process of Job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248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1: </a:t>
            </a:r>
            <a:r>
              <a:rPr lang="en-US" dirty="0" smtClean="0"/>
              <a:t>Determine the </a:t>
            </a:r>
            <a:r>
              <a:rPr lang="en-US" dirty="0" smtClean="0">
                <a:solidFill>
                  <a:srgbClr val="C00000"/>
                </a:solidFill>
              </a:rPr>
              <a:t>scope </a:t>
            </a:r>
            <a:r>
              <a:rPr lang="en-US" dirty="0" smtClean="0"/>
              <a:t>of the job analysis in accordance with the department’s requirements, goals, and resources.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2: </a:t>
            </a:r>
            <a:r>
              <a:rPr lang="en-US" dirty="0" smtClean="0"/>
              <a:t>Determine the </a:t>
            </a:r>
            <a:r>
              <a:rPr lang="en-US" dirty="0" smtClean="0">
                <a:solidFill>
                  <a:srgbClr val="C00000"/>
                </a:solidFill>
              </a:rPr>
              <a:t>procedures</a:t>
            </a:r>
            <a:r>
              <a:rPr lang="en-US" dirty="0" smtClean="0"/>
              <a:t> to be used for the job analysis.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3: </a:t>
            </a:r>
            <a:r>
              <a:rPr lang="en-US" dirty="0" smtClean="0"/>
              <a:t>Draft preliminary </a:t>
            </a:r>
            <a:r>
              <a:rPr lang="en-US" dirty="0" smtClean="0">
                <a:solidFill>
                  <a:srgbClr val="C00000"/>
                </a:solidFill>
              </a:rPr>
              <a:t>Task and KSAPC </a:t>
            </a:r>
            <a:r>
              <a:rPr lang="en-US" dirty="0" smtClean="0"/>
              <a:t>statements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4: </a:t>
            </a:r>
            <a:r>
              <a:rPr lang="en-US" dirty="0" smtClean="0"/>
              <a:t>Identify subject matter experts </a:t>
            </a:r>
            <a:r>
              <a:rPr lang="en-US" dirty="0" smtClean="0">
                <a:solidFill>
                  <a:srgbClr val="C00000"/>
                </a:solidFill>
              </a:rPr>
              <a:t>(SMEs)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5: </a:t>
            </a:r>
            <a:r>
              <a:rPr lang="en-US" dirty="0" smtClean="0"/>
              <a:t>Conduct </a:t>
            </a:r>
            <a:r>
              <a:rPr lang="en-US" dirty="0" smtClean="0">
                <a:solidFill>
                  <a:srgbClr val="C00000"/>
                </a:solidFill>
              </a:rPr>
              <a:t>job audits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6: </a:t>
            </a:r>
            <a:r>
              <a:rPr lang="en-US" dirty="0" smtClean="0">
                <a:solidFill>
                  <a:srgbClr val="C00000"/>
                </a:solidFill>
              </a:rPr>
              <a:t>Edit</a:t>
            </a:r>
            <a:r>
              <a:rPr lang="en-US" dirty="0" smtClean="0"/>
              <a:t> previously drafted </a:t>
            </a:r>
            <a:r>
              <a:rPr lang="en-US" dirty="0" smtClean="0">
                <a:solidFill>
                  <a:srgbClr val="C00000"/>
                </a:solidFill>
              </a:rPr>
              <a:t>Task and KSAPC statements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7: </a:t>
            </a:r>
            <a:r>
              <a:rPr lang="en-US" dirty="0" smtClean="0">
                <a:solidFill>
                  <a:srgbClr val="C00000"/>
                </a:solidFill>
              </a:rPr>
              <a:t>Finalize</a:t>
            </a:r>
            <a:r>
              <a:rPr lang="en-US" dirty="0" smtClean="0"/>
              <a:t> Task and KSAPC statements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8: </a:t>
            </a:r>
            <a:r>
              <a:rPr lang="en-US" dirty="0" smtClean="0"/>
              <a:t>Organize the task and KSAPC statements into </a:t>
            </a:r>
            <a:r>
              <a:rPr lang="en-US" dirty="0" smtClean="0">
                <a:solidFill>
                  <a:srgbClr val="C00000"/>
                </a:solidFill>
              </a:rPr>
              <a:t>logical content area or domains.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9: </a:t>
            </a:r>
            <a:r>
              <a:rPr lang="en-US" dirty="0" smtClean="0"/>
              <a:t>Obtain </a:t>
            </a:r>
            <a:r>
              <a:rPr lang="en-US" dirty="0" smtClean="0">
                <a:solidFill>
                  <a:srgbClr val="C00000"/>
                </a:solidFill>
              </a:rPr>
              <a:t>SME ratings regarding task and KSAPC statements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10: </a:t>
            </a:r>
            <a:r>
              <a:rPr lang="en-US" dirty="0" smtClean="0">
                <a:solidFill>
                  <a:srgbClr val="C00000"/>
                </a:solidFill>
              </a:rPr>
              <a:t>Link critical Task and KSAPC statements </a:t>
            </a:r>
            <a:r>
              <a:rPr lang="en-US" dirty="0" smtClean="0"/>
              <a:t>and instruct SMEs to come to a consensus on which individual KSAPCs can be linked to one or more tasks.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11: </a:t>
            </a:r>
            <a:r>
              <a:rPr lang="en-US" dirty="0" smtClean="0"/>
              <a:t>Select </a:t>
            </a:r>
            <a:r>
              <a:rPr lang="en-US" dirty="0" smtClean="0">
                <a:solidFill>
                  <a:srgbClr val="C00000"/>
                </a:solidFill>
              </a:rPr>
              <a:t>employment selection method(s)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12: </a:t>
            </a:r>
            <a:r>
              <a:rPr lang="en-US" dirty="0" smtClean="0"/>
              <a:t>Create an </a:t>
            </a:r>
            <a:r>
              <a:rPr lang="en-US" dirty="0" smtClean="0">
                <a:solidFill>
                  <a:srgbClr val="C00000"/>
                </a:solidFill>
              </a:rPr>
              <a:t>examination outline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Step 13: </a:t>
            </a:r>
            <a:r>
              <a:rPr lang="en-US" dirty="0" smtClean="0"/>
              <a:t>Write a </a:t>
            </a:r>
            <a:r>
              <a:rPr lang="en-US" dirty="0" smtClean="0">
                <a:solidFill>
                  <a:srgbClr val="C00000"/>
                </a:solidFill>
              </a:rPr>
              <a:t>job analysis report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develop a list of tasks, you will want to collect data from a variety of sources, including archival information (e.g., job descriptions, duty statements etc.), job audits , observations, workshops (e.g., brainstorming sessions) and so forth.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TASKS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Each statement should be a clear recitation of a work activity, and should be comprised of five elements: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 Action verb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2. Object of the verb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3. Rationale or observable work product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Materials, tools, procedures, or equipment used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5. Under what direction or guidelines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KSAPC</a:t>
            </a:r>
            <a:endParaRPr lang="en-US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 What is it? Knowledge of, Skill to, or Ability to?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Georgia" pitchFamily="18" charset="0"/>
              </a:rPr>
              <a:t>“Typical” Job Analysis Process</a:t>
            </a:r>
            <a:endParaRPr lang="en-US" b="1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4343400" y="1676400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4419600" y="3657600"/>
            <a:ext cx="0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62200" y="1143000"/>
            <a:ext cx="4191000" cy="914400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eorgia" pitchFamily="18" charset="0"/>
              </a:rPr>
              <a:t>Develop Task Statements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362200" y="2590800"/>
            <a:ext cx="4191000" cy="914400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eorgia" pitchFamily="18" charset="0"/>
              </a:rPr>
              <a:t>Develop KSA Statements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362200" y="4114800"/>
            <a:ext cx="4191000" cy="914400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eorgia" pitchFamily="18" charset="0"/>
              </a:rPr>
              <a:t>Rate Task &amp; KSA Statements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2362200" y="5562600"/>
            <a:ext cx="4191000" cy="914400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eorgia" pitchFamily="18" charset="0"/>
              </a:rPr>
              <a:t>Connect Tasks &amp; KSAs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4419600" y="2209800"/>
            <a:ext cx="0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4419600" y="5105400"/>
            <a:ext cx="0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14400" y="762000"/>
            <a:ext cx="8229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429000" algn="ctr"/>
              </a:tabLst>
            </a:pPr>
            <a:r>
              <a:rPr lang="en-US" sz="1400" b="1" dirty="0">
                <a:latin typeface="Georgia" pitchFamily="18" charset="0"/>
                <a:cs typeface="Times New Roman" pitchFamily="18" charset="0"/>
              </a:rPr>
              <a:t>Task Rating Form</a:t>
            </a:r>
            <a:r>
              <a:rPr lang="en-US" sz="1200" dirty="0">
                <a:cs typeface="Times New Roman" pitchFamily="18" charset="0"/>
              </a:rPr>
              <a:t>  </a:t>
            </a:r>
            <a:endParaRPr lang="en-US" sz="1200" dirty="0" smtClean="0">
              <a:cs typeface="Times New Roman" pitchFamily="18" charset="0"/>
            </a:endParaRPr>
          </a:p>
          <a:p>
            <a:pPr algn="ctr">
              <a:tabLst>
                <a:tab pos="3429000" algn="ctr"/>
              </a:tabLst>
            </a:pPr>
            <a:endParaRPr lang="en-US" sz="1200" dirty="0">
              <a:cs typeface="Times New Roman" pitchFamily="18" charset="0"/>
            </a:endParaRPr>
          </a:p>
          <a:p>
            <a:pPr>
              <a:tabLst>
                <a:tab pos="3429000" algn="ctr"/>
              </a:tabLst>
            </a:pPr>
            <a:r>
              <a:rPr lang="en-US" sz="1200" b="1" dirty="0">
                <a:cs typeface="Times New Roman" pitchFamily="18" charset="0"/>
              </a:rPr>
              <a:t>                                A                                   B</a:t>
            </a:r>
            <a:r>
              <a:rPr lang="en-US" sz="1200" dirty="0">
                <a:cs typeface="Times New Roman" pitchFamily="18" charset="0"/>
              </a:rPr>
              <a:t>                                     </a:t>
            </a:r>
            <a:r>
              <a:rPr lang="en-US" sz="1200" b="1" dirty="0">
                <a:cs typeface="Times New Roman" pitchFamily="18" charset="0"/>
              </a:rPr>
              <a:t>C                                  D                                   E</a:t>
            </a:r>
            <a:endParaRPr lang="en-US" dirty="0"/>
          </a:p>
        </p:txBody>
      </p:sp>
      <p:graphicFrame>
        <p:nvGraphicFramePr>
          <p:cNvPr id="21634" name="Group 130"/>
          <p:cNvGraphicFramePr>
            <a:graphicFrameLocks noGrp="1"/>
          </p:cNvGraphicFramePr>
          <p:nvPr/>
        </p:nvGraphicFramePr>
        <p:xfrm>
          <a:off x="228600" y="1447800"/>
          <a:ext cx="8610603" cy="5059680"/>
        </p:xfrm>
        <a:graphic>
          <a:graphicData uri="http://schemas.openxmlformats.org/drawingml/2006/table">
            <a:tbl>
              <a:tblPr/>
              <a:tblGrid>
                <a:gridCol w="399636"/>
                <a:gridCol w="788033"/>
                <a:gridCol w="1207198"/>
                <a:gridCol w="1521860"/>
                <a:gridCol w="1524809"/>
                <a:gridCol w="1405361"/>
                <a:gridCol w="1763706"/>
              </a:tblGrid>
              <a:tr h="1698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Task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Frequency of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almost all of the  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frequently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occasionally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seldom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not performed at all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Importance of performing successfully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extremely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very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moderately 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slightly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of no importance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Importance for new hire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extremely 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very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moderately 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slightly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of no importance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Distinguishes between superior &amp;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ad.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performance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a great deal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considerably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slightly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not at all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Damage if error occurs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extreme damage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considerable damage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 damage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very little damage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virtually no damage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73" name="Group 121"/>
          <p:cNvGraphicFramePr>
            <a:graphicFrameLocks noGrp="1"/>
          </p:cNvGraphicFramePr>
          <p:nvPr/>
        </p:nvGraphicFramePr>
        <p:xfrm>
          <a:off x="228600" y="1447800"/>
          <a:ext cx="8632825" cy="4663440"/>
        </p:xfrm>
        <a:graphic>
          <a:graphicData uri="http://schemas.openxmlformats.org/drawingml/2006/table">
            <a:tbl>
              <a:tblPr/>
              <a:tblGrid>
                <a:gridCol w="507989"/>
                <a:gridCol w="711211"/>
                <a:gridCol w="2312818"/>
                <a:gridCol w="2680389"/>
                <a:gridCol w="2420418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KSAO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Importance for acceptable job performance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extremely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very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slightly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of no importance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Importance for new hire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extremely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very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slightly important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of no importance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Distinguishes between superior &amp; adequate 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 = a great deal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= considerably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= moderately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= slightly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= not at all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8" name="Rectangle 104"/>
          <p:cNvSpPr>
            <a:spLocks noChangeArrowheads="1"/>
          </p:cNvSpPr>
          <p:nvPr/>
        </p:nvSpPr>
        <p:spPr bwMode="auto">
          <a:xfrm>
            <a:off x="-65088" y="7586663"/>
            <a:ext cx="18415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cs typeface="Times New Roman" pitchFamily="18" charset="0"/>
              </a:rPr>
              <a:t/>
            </a:r>
            <a:br>
              <a:rPr lang="en-US" sz="1200" b="1">
                <a:cs typeface="Times New Roman" pitchFamily="18" charset="0"/>
              </a:rPr>
            </a:br>
            <a:endParaRPr lang="en-US"/>
          </a:p>
        </p:txBody>
      </p:sp>
      <p:sp>
        <p:nvSpPr>
          <p:cNvPr id="15449" name="Text Box 105"/>
          <p:cNvSpPr txBox="1">
            <a:spLocks noChangeArrowheads="1"/>
          </p:cNvSpPr>
          <p:nvPr/>
        </p:nvSpPr>
        <p:spPr bwMode="auto">
          <a:xfrm>
            <a:off x="1219200" y="0"/>
            <a:ext cx="67230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 smtClean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KSA </a:t>
            </a:r>
            <a:r>
              <a:rPr lang="en-US" sz="2000" b="1" dirty="0">
                <a:latin typeface="Georgia" pitchFamily="18" charset="0"/>
              </a:rPr>
              <a:t>Rating Form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12900" y="228600"/>
            <a:ext cx="64643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TASK -- KSA MATRIX</a:t>
            </a:r>
          </a:p>
          <a:p>
            <a:pPr algn="ctr"/>
            <a:endParaRPr lang="en-US" sz="1400" dirty="0"/>
          </a:p>
          <a:p>
            <a:r>
              <a:rPr lang="en-US" sz="1400" dirty="0"/>
              <a:t>To what extent is each KSA needed when performing each job task?</a:t>
            </a:r>
          </a:p>
          <a:p>
            <a:endParaRPr lang="en-US" sz="1400" dirty="0"/>
          </a:p>
          <a:p>
            <a:r>
              <a:rPr lang="en-US" sz="1400" dirty="0"/>
              <a:t>5 = Extremely necessary, the job task </a:t>
            </a:r>
            <a:r>
              <a:rPr lang="en-US" sz="1400" u="sng" dirty="0"/>
              <a:t>cannot</a:t>
            </a:r>
            <a:r>
              <a:rPr lang="en-US" sz="1400" dirty="0"/>
              <a:t> be performed without the KSA</a:t>
            </a:r>
          </a:p>
          <a:p>
            <a:r>
              <a:rPr lang="en-US" sz="1400" dirty="0"/>
              <a:t>4 = Very necessary, the KSA is </a:t>
            </a:r>
            <a:r>
              <a:rPr lang="en-US" sz="1400" u="sng" dirty="0"/>
              <a:t>very</a:t>
            </a:r>
            <a:r>
              <a:rPr lang="en-US" sz="1400" dirty="0"/>
              <a:t> helpful when performing the job task</a:t>
            </a:r>
          </a:p>
          <a:p>
            <a:r>
              <a:rPr lang="en-US" sz="1400" dirty="0"/>
              <a:t>3 = Moderately necessary, the KSA is </a:t>
            </a:r>
            <a:r>
              <a:rPr lang="en-US" sz="1400" u="sng" dirty="0"/>
              <a:t>moderately</a:t>
            </a:r>
            <a:r>
              <a:rPr lang="en-US" sz="1400" dirty="0"/>
              <a:t> helpful when performing the job task</a:t>
            </a:r>
          </a:p>
          <a:p>
            <a:r>
              <a:rPr lang="en-US" sz="1400" dirty="0"/>
              <a:t>2 = Slightly necessary, the KSA is </a:t>
            </a:r>
            <a:r>
              <a:rPr lang="en-US" sz="1400" u="sng" dirty="0"/>
              <a:t>slightly</a:t>
            </a:r>
            <a:r>
              <a:rPr lang="en-US" sz="1400" dirty="0"/>
              <a:t> helpful when performing the job task</a:t>
            </a:r>
          </a:p>
          <a:p>
            <a:r>
              <a:rPr lang="en-US" sz="1400" dirty="0"/>
              <a:t>1 = Not necessary, the KSA is </a:t>
            </a:r>
            <a:r>
              <a:rPr lang="en-US" sz="1400" u="sng" dirty="0"/>
              <a:t>not used</a:t>
            </a:r>
            <a:r>
              <a:rPr lang="en-US" sz="1400" dirty="0"/>
              <a:t> when performing the job task</a:t>
            </a:r>
          </a:p>
        </p:txBody>
      </p:sp>
      <p:graphicFrame>
        <p:nvGraphicFramePr>
          <p:cNvPr id="25967" name="Group 367"/>
          <p:cNvGraphicFramePr>
            <a:graphicFrameLocks noGrp="1"/>
          </p:cNvGraphicFramePr>
          <p:nvPr/>
        </p:nvGraphicFramePr>
        <p:xfrm>
          <a:off x="304800" y="2438400"/>
          <a:ext cx="8516937" cy="4135346"/>
        </p:xfrm>
        <a:graphic>
          <a:graphicData uri="http://schemas.openxmlformats.org/drawingml/2006/table">
            <a:tbl>
              <a:tblPr/>
              <a:tblGrid>
                <a:gridCol w="784225"/>
                <a:gridCol w="392112"/>
                <a:gridCol w="436563"/>
                <a:gridCol w="434975"/>
                <a:gridCol w="434975"/>
                <a:gridCol w="436562"/>
                <a:gridCol w="434975"/>
                <a:gridCol w="436563"/>
                <a:gridCol w="434975"/>
                <a:gridCol w="393700"/>
                <a:gridCol w="412750"/>
                <a:gridCol w="434975"/>
                <a:gridCol w="436562"/>
                <a:gridCol w="434975"/>
                <a:gridCol w="434975"/>
                <a:gridCol w="436563"/>
                <a:gridCol w="434975"/>
                <a:gridCol w="436562"/>
                <a:gridCol w="434975"/>
              </a:tblGrid>
              <a:tr h="346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KSA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J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Q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Job Tasks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ct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Total Returns from Pay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82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5867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Milkovich</a:t>
            </a:r>
            <a:r>
              <a:rPr lang="en-US" sz="1400" dirty="0" smtClean="0"/>
              <a:t>, Newman, </a:t>
            </a:r>
            <a:r>
              <a:rPr lang="en-US" sz="1400" dirty="0" err="1" smtClean="0"/>
              <a:t>Ratnam</a:t>
            </a:r>
            <a:r>
              <a:rPr lang="en-US" sz="1400" dirty="0" smtClean="0"/>
              <a:t>(2013</a:t>
            </a:r>
            <a:r>
              <a:rPr lang="en-US" sz="1400" dirty="0"/>
              <a:t>). </a:t>
            </a:r>
            <a:r>
              <a:rPr lang="en-US" sz="1400" i="1" dirty="0" smtClean="0"/>
              <a:t>Compensation.</a:t>
            </a:r>
            <a:r>
              <a:rPr lang="en-US" sz="1400" dirty="0" smtClean="0"/>
              <a:t> Mc </a:t>
            </a:r>
            <a:r>
              <a:rPr lang="en-US" sz="1400" dirty="0" err="1" smtClean="0"/>
              <a:t>Graw</a:t>
            </a:r>
            <a:r>
              <a:rPr lang="en-US" sz="1400" dirty="0" smtClean="0"/>
              <a:t> Hill.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endParaRPr lang="en-US" sz="7000" b="1" smtClean="0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sz="7000" b="1" smtClean="0">
                <a:solidFill>
                  <a:srgbClr val="C0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Compensation’s </a:t>
            </a:r>
            <a:r>
              <a:rPr lang="en-US" b="1" dirty="0" smtClean="0">
                <a:solidFill>
                  <a:srgbClr val="FF0000"/>
                </a:solidFill>
              </a:rPr>
              <a:t>Components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Compensation is a systematic approach to providing monetary and non monetary value to employees in exchange for work performed. </a:t>
            </a:r>
          </a:p>
          <a:p>
            <a:pPr lvl="1"/>
            <a:r>
              <a:rPr lang="en-US" dirty="0" smtClean="0"/>
              <a:t>Components: </a:t>
            </a:r>
          </a:p>
          <a:p>
            <a:pPr lvl="1">
              <a:buNone/>
            </a:pPr>
            <a:r>
              <a:rPr lang="en-US" dirty="0" smtClean="0"/>
              <a:t>-Direct </a:t>
            </a:r>
            <a:r>
              <a:rPr lang="en-US" dirty="0" smtClean="0"/>
              <a:t>compensation in the form of wages or salary</a:t>
            </a:r>
          </a:p>
          <a:p>
            <a:pPr lvl="2"/>
            <a:r>
              <a:rPr lang="en-US" dirty="0" smtClean="0"/>
              <a:t>Base pay (hourly, weekly, and monthly)</a:t>
            </a:r>
          </a:p>
          <a:p>
            <a:pPr lvl="2"/>
            <a:r>
              <a:rPr lang="en-US" dirty="0" smtClean="0"/>
              <a:t>Incentives (sales bonuses and or commissions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-Indirect </a:t>
            </a:r>
            <a:r>
              <a:rPr lang="en-US" dirty="0" smtClean="0"/>
              <a:t>compensation in the form of benefits</a:t>
            </a:r>
          </a:p>
          <a:p>
            <a:pPr lvl="2"/>
            <a:r>
              <a:rPr lang="en-US" dirty="0" smtClean="0"/>
              <a:t>Legally required benefits (e.g., Social Security)</a:t>
            </a:r>
          </a:p>
          <a:p>
            <a:pPr lvl="2"/>
            <a:r>
              <a:rPr lang="en-US" dirty="0" smtClean="0"/>
              <a:t>Optional (e.g., group health benefits)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Pay Model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723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6477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Milkovich</a:t>
            </a:r>
            <a:r>
              <a:rPr lang="en-US" sz="1400" dirty="0" smtClean="0"/>
              <a:t>, Newman, </a:t>
            </a:r>
            <a:r>
              <a:rPr lang="en-US" sz="1400" dirty="0" err="1" smtClean="0"/>
              <a:t>Ratnam</a:t>
            </a:r>
            <a:r>
              <a:rPr lang="en-US" sz="1400" dirty="0" smtClean="0"/>
              <a:t>(2013</a:t>
            </a:r>
            <a:r>
              <a:rPr lang="en-US" sz="1400" dirty="0"/>
              <a:t>). </a:t>
            </a:r>
            <a:r>
              <a:rPr lang="en-US" sz="1400" i="1" dirty="0" smtClean="0"/>
              <a:t>Compensation.</a:t>
            </a:r>
            <a:r>
              <a:rPr lang="en-US" sz="1400" dirty="0" smtClean="0"/>
              <a:t> Mc </a:t>
            </a:r>
            <a:r>
              <a:rPr lang="en-US" sz="1400" dirty="0" err="1" smtClean="0"/>
              <a:t>Graw</a:t>
            </a:r>
            <a:r>
              <a:rPr lang="en-US" sz="1400" dirty="0" smtClean="0"/>
              <a:t> Hill.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Job Analysis: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Technique for Internal Alignment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General Types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</p:txBody>
      </p:sp>
      <p:sp>
        <p:nvSpPr>
          <p:cNvPr id="4" name="Oval 3"/>
          <p:cNvSpPr/>
          <p:nvPr/>
        </p:nvSpPr>
        <p:spPr>
          <a:xfrm>
            <a:off x="4114800" y="1752600"/>
            <a:ext cx="3962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Task Oriented</a:t>
            </a: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0" y="4038600"/>
            <a:ext cx="4038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Person Oriented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USES OF JOB ANALYSIS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Job Evaluation</a:t>
            </a:r>
          </a:p>
          <a:p>
            <a:r>
              <a:rPr lang="en-US" smtClean="0"/>
              <a:t>Wage Setting</a:t>
            </a:r>
          </a:p>
          <a:p>
            <a:r>
              <a:rPr lang="en-US" smtClean="0"/>
              <a:t>Hiring</a:t>
            </a:r>
          </a:p>
          <a:p>
            <a:r>
              <a:rPr lang="en-US" smtClean="0"/>
              <a:t>Clarification of Job Duties and Responsibilities</a:t>
            </a:r>
          </a:p>
          <a:p>
            <a:r>
              <a:rPr lang="en-US" smtClean="0"/>
              <a:t>Transfers and Promotions</a:t>
            </a:r>
          </a:p>
          <a:p>
            <a:r>
              <a:rPr lang="en-US" smtClean="0"/>
              <a:t>Training Need Identification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853</Words>
  <Application>Microsoft Office PowerPoint</Application>
  <PresentationFormat>On-screen Show (4:3)</PresentationFormat>
  <Paragraphs>207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Job Analysis  (Pay System Technique for Internal Alignment)</vt:lpstr>
      <vt:lpstr>Total Returns from Pay</vt:lpstr>
      <vt:lpstr>Compensation’s Components </vt:lpstr>
      <vt:lpstr>Pay Model</vt:lpstr>
      <vt:lpstr>Job Analysis:  Technique for Internal Alignment</vt:lpstr>
      <vt:lpstr>General Types</vt:lpstr>
      <vt:lpstr>Slide 7</vt:lpstr>
      <vt:lpstr>Slide 8</vt:lpstr>
      <vt:lpstr>USES OF JOB ANALYSIS</vt:lpstr>
      <vt:lpstr>JOB ANALYSIS METHODS</vt:lpstr>
      <vt:lpstr> Process of Job Analysis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</cp:revision>
  <dcterms:created xsi:type="dcterms:W3CDTF">2016-09-25T14:40:12Z</dcterms:created>
  <dcterms:modified xsi:type="dcterms:W3CDTF">2016-09-25T15:20:07Z</dcterms:modified>
</cp:coreProperties>
</file>