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7FA2C5-6F5E-44FF-B5FB-DE6A79667B8A}" type="datetimeFigureOut">
              <a:rPr lang="en-US" smtClean="0"/>
              <a:pPr/>
              <a:t>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B086B-F890-44EA-B680-0EE0E4EE99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7FA2C5-6F5E-44FF-B5FB-DE6A79667B8A}" type="datetimeFigureOut">
              <a:rPr lang="en-US" smtClean="0"/>
              <a:pPr/>
              <a:t>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B086B-F890-44EA-B680-0EE0E4EE99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7FA2C5-6F5E-44FF-B5FB-DE6A79667B8A}" type="datetimeFigureOut">
              <a:rPr lang="en-US" smtClean="0"/>
              <a:pPr/>
              <a:t>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B086B-F890-44EA-B680-0EE0E4EE99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7FA2C5-6F5E-44FF-B5FB-DE6A79667B8A}" type="datetimeFigureOut">
              <a:rPr lang="en-US" smtClean="0"/>
              <a:pPr/>
              <a:t>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B086B-F890-44EA-B680-0EE0E4EE99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7FA2C5-6F5E-44FF-B5FB-DE6A79667B8A}" type="datetimeFigureOut">
              <a:rPr lang="en-US" smtClean="0"/>
              <a:pPr/>
              <a:t>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B086B-F890-44EA-B680-0EE0E4EE99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7FA2C5-6F5E-44FF-B5FB-DE6A79667B8A}" type="datetimeFigureOut">
              <a:rPr lang="en-US" smtClean="0"/>
              <a:pPr/>
              <a:t>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B086B-F890-44EA-B680-0EE0E4EE99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7FA2C5-6F5E-44FF-B5FB-DE6A79667B8A}" type="datetimeFigureOut">
              <a:rPr lang="en-US" smtClean="0"/>
              <a:pPr/>
              <a:t>1/30/2016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2B086B-F890-44EA-B680-0EE0E4EE99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7FA2C5-6F5E-44FF-B5FB-DE6A79667B8A}" type="datetimeFigureOut">
              <a:rPr lang="en-US" smtClean="0"/>
              <a:pPr/>
              <a:t>1/30/2016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2B086B-F890-44EA-B680-0EE0E4EE99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FA2C5-6F5E-44FF-B5FB-DE6A79667B8A}" type="datetimeFigureOut">
              <a:rPr lang="en-US" smtClean="0"/>
              <a:pPr/>
              <a:t>1/30/2016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2B086B-F890-44EA-B680-0EE0E4EE99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7FA2C5-6F5E-44FF-B5FB-DE6A79667B8A}" type="datetimeFigureOut">
              <a:rPr lang="en-US" smtClean="0"/>
              <a:pPr/>
              <a:t>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B086B-F890-44EA-B680-0EE0E4EE99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7FA2C5-6F5E-44FF-B5FB-DE6A79667B8A}" type="datetimeFigureOut">
              <a:rPr lang="en-US" smtClean="0"/>
              <a:pPr/>
              <a:t>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B086B-F890-44EA-B680-0EE0E4EE995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FA2C5-6F5E-44FF-B5FB-DE6A79667B8A}" type="datetimeFigureOut">
              <a:rPr lang="en-US" smtClean="0"/>
              <a:pPr/>
              <a:t>1/30/2016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B086B-F890-44EA-B680-0EE0E4EE99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2285999"/>
          </a:xfrm>
        </p:spPr>
        <p:txBody>
          <a:bodyPr/>
          <a:lstStyle/>
          <a:p>
            <a:r>
              <a:rPr lang="en-US" dirty="0" smtClean="0"/>
              <a:t> </a:t>
            </a:r>
            <a:r>
              <a:rPr lang="en-US" dirty="0" smtClean="0"/>
              <a:t>COMPARATIVE </a:t>
            </a:r>
            <a:r>
              <a:rPr lang="en-US" dirty="0" smtClean="0"/>
              <a:t>LITERATURE AND ITS EVOLUTION</a:t>
            </a:r>
            <a:endParaRPr lang="en-US" dirty="0"/>
          </a:p>
        </p:txBody>
      </p:sp>
      <p:sp>
        <p:nvSpPr>
          <p:cNvPr id="3" name="Subtitle 2"/>
          <p:cNvSpPr>
            <a:spLocks noGrp="1"/>
          </p:cNvSpPr>
          <p:nvPr>
            <p:ph type="subTitle" idx="1"/>
          </p:nvPr>
        </p:nvSpPr>
        <p:spPr>
          <a:xfrm>
            <a:off x="533400" y="2971800"/>
            <a:ext cx="7696200" cy="3200400"/>
          </a:xfrm>
        </p:spPr>
        <p:txBody>
          <a:bodyPr>
            <a:normAutofit fontScale="85000" lnSpcReduction="20000"/>
          </a:bodyPr>
          <a:lstStyle/>
          <a:p>
            <a:r>
              <a:rPr lang="en-US" dirty="0" smtClean="0"/>
              <a:t>*Comparative </a:t>
            </a:r>
            <a:r>
              <a:rPr lang="en-US" dirty="0" smtClean="0"/>
              <a:t>study of literature is as old as literary criticism.</a:t>
            </a:r>
          </a:p>
          <a:p>
            <a:r>
              <a:rPr lang="en-US" dirty="0" smtClean="0"/>
              <a:t>*Comparative </a:t>
            </a:r>
            <a:r>
              <a:rPr lang="en-US" dirty="0" smtClean="0"/>
              <a:t>literature is interdisciplinary in nature. It is the discipline of studying literature internationally across national boundaries, time periods, languages, genres and disciplines</a:t>
            </a:r>
          </a:p>
          <a:p>
            <a:r>
              <a:rPr lang="en-US" dirty="0" smtClean="0"/>
              <a:t>*It </a:t>
            </a:r>
            <a:r>
              <a:rPr lang="en-US" dirty="0" smtClean="0"/>
              <a:t>is the study of more than one literature in relation to one another.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05000"/>
            <a:ext cx="9144000" cy="3505200"/>
          </a:xfrm>
        </p:spPr>
        <p:txBody>
          <a:bodyPr>
            <a:noAutofit/>
          </a:bodyPr>
          <a:lstStyle/>
          <a:p>
            <a:pPr>
              <a:buFont typeface="Arial" pitchFamily="34" charset="0"/>
              <a:buChar char="•"/>
            </a:pPr>
            <a:r>
              <a:rPr lang="en-US" sz="3200" dirty="0" smtClean="0"/>
              <a:t>Definitions:</a:t>
            </a:r>
            <a:br>
              <a:rPr lang="en-US" sz="3200" dirty="0" smtClean="0"/>
            </a:br>
            <a:r>
              <a:rPr lang="en-US" sz="3200" dirty="0" smtClean="0"/>
              <a:t>*Henry </a:t>
            </a:r>
            <a:r>
              <a:rPr lang="en-US" sz="3200" dirty="0" err="1" smtClean="0"/>
              <a:t>Remak</a:t>
            </a:r>
            <a:r>
              <a:rPr lang="en-US" sz="3200" dirty="0" smtClean="0"/>
              <a:t> while defining comparative literature says, “ Comparative literature is the study of literature </a:t>
            </a:r>
            <a:r>
              <a:rPr lang="en-US" sz="3200" b="1" dirty="0" smtClean="0"/>
              <a:t>beyond the confines of one particular country </a:t>
            </a:r>
            <a:r>
              <a:rPr lang="en-US" sz="3200" dirty="0" smtClean="0"/>
              <a:t>and the </a:t>
            </a:r>
            <a:r>
              <a:rPr lang="en-US" sz="3200" b="1" dirty="0" smtClean="0"/>
              <a:t>study of the relationships </a:t>
            </a:r>
            <a:r>
              <a:rPr lang="en-US" sz="3200" dirty="0" smtClean="0"/>
              <a:t>between literature on one hand and other areas of </a:t>
            </a:r>
            <a:r>
              <a:rPr lang="en-US" sz="3200" b="1" dirty="0" smtClean="0"/>
              <a:t>knowledge and belief </a:t>
            </a:r>
            <a:r>
              <a:rPr lang="en-US" sz="3200" dirty="0" smtClean="0"/>
              <a:t>such as the </a:t>
            </a:r>
            <a:r>
              <a:rPr lang="en-US" sz="3200" b="1" dirty="0" smtClean="0"/>
              <a:t>arts</a:t>
            </a:r>
            <a:r>
              <a:rPr lang="en-US" sz="3200" dirty="0" smtClean="0"/>
              <a:t> (i.e. painting, architecture, sculpture, music,), </a:t>
            </a:r>
            <a:r>
              <a:rPr lang="en-US" sz="3200" b="1" dirty="0" smtClean="0"/>
              <a:t>philosophy and history, the social sciences </a:t>
            </a:r>
            <a:r>
              <a:rPr lang="en-US" sz="3200" dirty="0" smtClean="0"/>
              <a:t>( politics, economics, sociology) </a:t>
            </a:r>
            <a:r>
              <a:rPr lang="en-US" sz="3200" b="1" dirty="0" smtClean="0"/>
              <a:t>the sciences, religion </a:t>
            </a:r>
            <a:r>
              <a:rPr lang="en-US" sz="3200" dirty="0" smtClean="0"/>
              <a:t>etc. on the other. In brief, it is the </a:t>
            </a:r>
            <a:r>
              <a:rPr lang="en-US" sz="3200" b="1" dirty="0" smtClean="0"/>
              <a:t>comparison of literature with other spheres of human expression</a:t>
            </a:r>
            <a:r>
              <a:rPr lang="en-US" sz="3200" dirty="0" smtClean="0"/>
              <a:t>.”</a:t>
            </a:r>
            <a:endParaRPr lang="en-US" sz="3200" dirty="0"/>
          </a:p>
        </p:txBody>
      </p:sp>
      <p:sp>
        <p:nvSpPr>
          <p:cNvPr id="3" name="Subtitle 2"/>
          <p:cNvSpPr>
            <a:spLocks noGrp="1"/>
          </p:cNvSpPr>
          <p:nvPr>
            <p:ph type="subTitle" idx="1"/>
          </p:nvPr>
        </p:nvSpPr>
        <p:spPr>
          <a:xfrm flipH="1">
            <a:off x="7772399" y="5562600"/>
            <a:ext cx="45719" cy="76200"/>
          </a:xfrm>
        </p:spPr>
        <p:txBody>
          <a:bodyPr>
            <a:normAutofit fontScale="25000" lnSpcReduction="20000"/>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8077200" cy="4876799"/>
          </a:xfrm>
        </p:spPr>
        <p:txBody>
          <a:bodyPr>
            <a:noAutofit/>
          </a:bodyPr>
          <a:lstStyle/>
          <a:p>
            <a:r>
              <a:rPr lang="en-US" sz="3600" dirty="0" smtClean="0"/>
              <a:t>*The </a:t>
            </a:r>
            <a:r>
              <a:rPr lang="en-US" sz="3600" dirty="0" smtClean="0"/>
              <a:t>beginning of the comparative literature studies could be traced to the mythologists and ancient literary historians in Germany and France. </a:t>
            </a:r>
            <a:r>
              <a:rPr lang="en-US" sz="3600" dirty="0" smtClean="0"/>
              <a:t/>
            </a:r>
            <a:br>
              <a:rPr lang="en-US" sz="3600" dirty="0" smtClean="0"/>
            </a:br>
            <a:r>
              <a:rPr lang="en-US" sz="3600" dirty="0" smtClean="0"/>
              <a:t>*</a:t>
            </a:r>
            <a:r>
              <a:rPr lang="en-US" sz="3600" dirty="0" smtClean="0"/>
              <a:t>It </a:t>
            </a:r>
            <a:r>
              <a:rPr lang="en-US" sz="3600" dirty="0" smtClean="0"/>
              <a:t>was realized that literatures do not remain confined to the political boundaries of their origin and they often interact.</a:t>
            </a:r>
            <a:br>
              <a:rPr lang="en-US" sz="3600" dirty="0" smtClean="0"/>
            </a:br>
            <a:r>
              <a:rPr lang="en-US" sz="3600" dirty="0" smtClean="0"/>
              <a:t>*The </a:t>
            </a:r>
            <a:r>
              <a:rPr lang="en-US" sz="3600" dirty="0" smtClean="0"/>
              <a:t>historical connections between modern European literatures and classical literatures are obvious.</a:t>
            </a:r>
            <a:endParaRPr lang="en-US" sz="3600" dirty="0"/>
          </a:p>
        </p:txBody>
      </p:sp>
      <p:sp>
        <p:nvSpPr>
          <p:cNvPr id="3" name="Subtitle 2"/>
          <p:cNvSpPr>
            <a:spLocks noGrp="1"/>
          </p:cNvSpPr>
          <p:nvPr>
            <p:ph type="subTitle" idx="1"/>
          </p:nvPr>
        </p:nvSpPr>
        <p:spPr>
          <a:xfrm flipH="1">
            <a:off x="7772399" y="5562600"/>
            <a:ext cx="45719" cy="76200"/>
          </a:xfrm>
        </p:spPr>
        <p:txBody>
          <a:bodyPr>
            <a:normAutofit fontScale="25000" lnSpcReduction="20000"/>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*Comparative </a:t>
            </a:r>
            <a:r>
              <a:rPr lang="en-US" sz="3200" dirty="0" smtClean="0"/>
              <a:t>literature presumably had its name as such from a series of French anthologies published in 1816. They were titled as  “</a:t>
            </a:r>
            <a:r>
              <a:rPr lang="en-US" sz="3200" dirty="0" err="1" smtClean="0"/>
              <a:t>Cours</a:t>
            </a:r>
            <a:r>
              <a:rPr lang="en-US" sz="3200" dirty="0" smtClean="0"/>
              <a:t> de literature </a:t>
            </a:r>
            <a:r>
              <a:rPr lang="en-US" sz="3200" dirty="0" err="1" smtClean="0"/>
              <a:t>comparee</a:t>
            </a:r>
            <a:r>
              <a:rPr lang="en-US" sz="3200" dirty="0" smtClean="0"/>
              <a:t>”. </a:t>
            </a:r>
            <a:r>
              <a:rPr lang="en-US" sz="3200" dirty="0" smtClean="0"/>
              <a:t>*However</a:t>
            </a:r>
            <a:r>
              <a:rPr lang="en-US" sz="3200" dirty="0" smtClean="0"/>
              <a:t>, Rene </a:t>
            </a:r>
            <a:r>
              <a:rPr lang="en-US" sz="3200" dirty="0" err="1" smtClean="0"/>
              <a:t>W</a:t>
            </a:r>
            <a:r>
              <a:rPr lang="en-US" sz="3200" dirty="0" err="1" smtClean="0"/>
              <a:t>ellek</a:t>
            </a:r>
            <a:r>
              <a:rPr lang="en-US" sz="3200" dirty="0" smtClean="0"/>
              <a:t>  </a:t>
            </a:r>
            <a:r>
              <a:rPr lang="en-US" sz="3200" dirty="0" smtClean="0"/>
              <a:t>suggests that the German version of the term “</a:t>
            </a:r>
            <a:r>
              <a:rPr lang="en-US" sz="3200" dirty="0" err="1" smtClean="0"/>
              <a:t>Vergluchende</a:t>
            </a:r>
            <a:r>
              <a:rPr lang="en-US" sz="3200" dirty="0" smtClean="0"/>
              <a:t> </a:t>
            </a:r>
            <a:r>
              <a:rPr lang="en-US" sz="3200" dirty="0" err="1" smtClean="0"/>
              <a:t>Literaturgeschichte</a:t>
            </a:r>
            <a:r>
              <a:rPr lang="en-US" sz="3200" dirty="0" smtClean="0"/>
              <a:t>” first appeared in a book by </a:t>
            </a:r>
            <a:r>
              <a:rPr lang="en-US" sz="3200" dirty="0" err="1" smtClean="0"/>
              <a:t>Moriz</a:t>
            </a:r>
            <a:r>
              <a:rPr lang="en-US" sz="3200" dirty="0" smtClean="0"/>
              <a:t> </a:t>
            </a:r>
            <a:r>
              <a:rPr lang="en-US" sz="3200" dirty="0" err="1" smtClean="0"/>
              <a:t>Carriere</a:t>
            </a:r>
            <a:r>
              <a:rPr lang="en-US" sz="3200" dirty="0" smtClean="0"/>
              <a:t> in 1854.</a:t>
            </a:r>
            <a:br>
              <a:rPr lang="en-US" sz="3200" dirty="0" smtClean="0"/>
            </a:br>
            <a:r>
              <a:rPr lang="en-US" sz="3200" dirty="0" smtClean="0"/>
              <a:t>*The </a:t>
            </a:r>
            <a:r>
              <a:rPr lang="en-US" sz="3200" dirty="0" smtClean="0"/>
              <a:t>English usage of the term is attributed to Matthew Arnold who is claimed to have used the term in 1848.</a:t>
            </a:r>
            <a:endParaRPr lang="en-US" sz="3200" dirty="0"/>
          </a:p>
        </p:txBody>
      </p:sp>
      <p:sp>
        <p:nvSpPr>
          <p:cNvPr id="3" name="Subtitle 2"/>
          <p:cNvSpPr>
            <a:spLocks noGrp="1"/>
          </p:cNvSpPr>
          <p:nvPr>
            <p:ph type="subTitle" idx="1"/>
          </p:nvPr>
        </p:nvSpPr>
        <p:spPr>
          <a:xfrm flipH="1">
            <a:off x="7772399" y="5486400"/>
            <a:ext cx="45719" cy="152400"/>
          </a:xfrm>
        </p:spPr>
        <p:txBody>
          <a:bodyPr>
            <a:normAutofit fontScale="25000" lnSpcReduction="20000"/>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dirty="0" smtClean="0"/>
              <a:t>*</a:t>
            </a:r>
            <a:r>
              <a:rPr lang="en-US" sz="2800" dirty="0" err="1" smtClean="0"/>
              <a:t>Rabindranath</a:t>
            </a:r>
            <a:r>
              <a:rPr lang="en-US" sz="2800" dirty="0" smtClean="0"/>
              <a:t> Tagore introduced the idea of comparative literature in India for the first time in his essay titled </a:t>
            </a:r>
            <a:r>
              <a:rPr lang="en-US" sz="2800" dirty="0" err="1" smtClean="0"/>
              <a:t>Visva-Sahitya</a:t>
            </a:r>
            <a:r>
              <a:rPr lang="en-US" sz="2800" dirty="0" smtClean="0"/>
              <a:t> in 1906. Tagore borrowed the idea from Goethe’s World Literature. *Tagore said, “ We must now free ourselves from the narrow parochialism and discover the image of mankind  in World Literature.</a:t>
            </a:r>
            <a:endParaRPr lang="en-US" sz="2800" dirty="0"/>
          </a:p>
        </p:txBody>
      </p:sp>
      <p:sp>
        <p:nvSpPr>
          <p:cNvPr id="3" name="Subtitle 2"/>
          <p:cNvSpPr>
            <a:spLocks noGrp="1"/>
          </p:cNvSpPr>
          <p:nvPr>
            <p:ph type="subTitle" idx="1"/>
          </p:nvPr>
        </p:nvSpPr>
        <p:spPr>
          <a:xfrm>
            <a:off x="2057400" y="457200"/>
            <a:ext cx="6248400" cy="4419600"/>
          </a:xfrm>
        </p:spPr>
        <p:txBody>
          <a:bodyPr/>
          <a:lstStyle/>
          <a:p>
            <a:endParaRPr lang="en-US" dirty="0"/>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200</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COMPARATIVE LITERATURE AND ITS EVOLUTION</vt:lpstr>
      <vt:lpstr>Definitions: *Henry Remak while defining comparative literature says, “ Comparative literature is the study of literature beyond the confines of one particular country and the study of the relationships between literature on one hand and other areas of knowledge and belief such as the arts (i.e. painting, architecture, sculpture, music,), philosophy and history, the social sciences ( politics, economics, sociology) the sciences, religion etc. on the other. In brief, it is the comparison of literature with other spheres of human expression.”</vt:lpstr>
      <vt:lpstr>*The beginning of the comparative literature studies could be traced to the mythologists and ancient literary historians in Germany and France.  *It was realized that literatures do not remain confined to the political boundaries of their origin and they often interact. *The historical connections between modern European literatures and classical literatures are obvious.</vt:lpstr>
      <vt:lpstr>*Comparative literature presumably had its name as such from a series of French anthologies published in 1816. They were titled as  “Cours de literature comparee”. *However, Rene Wellek  suggests that the German version of the term “Vergluchende Literaturgeschichte” first appeared in a book by Moriz Carriere in 1854. *The English usage of the term is attributed to Matthew Arnold who is claimed to have used the term in 1848.</vt:lpstr>
      <vt:lpstr>*Rabindranath Tagore introduced the idea of comparative literature in India for the first time in his essay titled Visva-Sahitya in 1906. Tagore borrowed the idea from Goethe’s World Literature. *Tagore said, “ We must now free ourselves from the narrow parochialism and discover the image of mankind  in World Literature.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COMPARATIVE LITERATURE</dc:title>
  <dc:creator>acer</dc:creator>
  <cp:lastModifiedBy>acer</cp:lastModifiedBy>
  <cp:revision>9</cp:revision>
  <dcterms:created xsi:type="dcterms:W3CDTF">2016-01-30T23:52:28Z</dcterms:created>
  <dcterms:modified xsi:type="dcterms:W3CDTF">2016-01-31T05:03:38Z</dcterms:modified>
</cp:coreProperties>
</file>