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7/9/2017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7/9/2017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7/9/2017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667000"/>
          </a:xfrm>
        </p:spPr>
        <p:txBody>
          <a:bodyPr>
            <a:noAutofit/>
          </a:bodyPr>
          <a:lstStyle/>
          <a:p>
            <a:r>
              <a:rPr lang="en-US" sz="2400" dirty="0" smtClean="0"/>
              <a:t>Prepared by </a:t>
            </a:r>
          </a:p>
          <a:p>
            <a:r>
              <a:rPr lang="en-US" sz="2400" b="1" dirty="0" smtClean="0"/>
              <a:t>Dr. M.A.A. </a:t>
            </a:r>
            <a:r>
              <a:rPr lang="en-US" sz="2400" b="1" dirty="0" err="1" smtClean="0"/>
              <a:t>Farooq</a:t>
            </a:r>
            <a:r>
              <a:rPr lang="en-US" sz="2400" b="1" dirty="0" smtClean="0"/>
              <a:t>,</a:t>
            </a:r>
            <a:r>
              <a:rPr lang="en-US" sz="2400" dirty="0" smtClean="0"/>
              <a:t> </a:t>
            </a:r>
          </a:p>
          <a:p>
            <a:r>
              <a:rPr lang="en-US" sz="2400" dirty="0" smtClean="0"/>
              <a:t>Assistant Professor, </a:t>
            </a:r>
          </a:p>
          <a:p>
            <a:r>
              <a:rPr lang="en-US" sz="2400" dirty="0" smtClean="0"/>
              <a:t>Department of English,</a:t>
            </a:r>
          </a:p>
          <a:p>
            <a:r>
              <a:rPr lang="en-US" sz="2400" dirty="0" smtClean="0"/>
              <a:t>Central University of Jammu  </a:t>
            </a:r>
            <a:endParaRPr lang="en-US" sz="2400" dirty="0"/>
          </a:p>
        </p:txBody>
      </p:sp>
      <p:sp>
        <p:nvSpPr>
          <p:cNvPr id="2" name="Title 1"/>
          <p:cNvSpPr>
            <a:spLocks noGrp="1"/>
          </p:cNvSpPr>
          <p:nvPr>
            <p:ph type="ctrTitle"/>
          </p:nvPr>
        </p:nvSpPr>
        <p:spPr>
          <a:xfrm>
            <a:off x="685800" y="1600200"/>
            <a:ext cx="7772400" cy="1470025"/>
          </a:xfrm>
          <a:solidFill>
            <a:srgbClr val="00B0F0"/>
          </a:solidFill>
        </p:spPr>
        <p:txBody>
          <a:bodyPr>
            <a:normAutofit/>
          </a:bodyPr>
          <a:lstStyle/>
          <a:p>
            <a:r>
              <a:rPr lang="en-US" dirty="0" smtClean="0"/>
              <a:t>SHAKESPEAREAN TRAGEDY</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5. Conflict</a:t>
            </a:r>
            <a:r>
              <a:rPr lang="en-US" dirty="0" smtClean="0"/>
              <a:t/>
            </a:r>
            <a:br>
              <a:rPr lang="en-US" dirty="0" smtClean="0"/>
            </a:br>
            <a:endParaRPr lang="en-US" dirty="0"/>
          </a:p>
        </p:txBody>
      </p:sp>
      <p:sp>
        <p:nvSpPr>
          <p:cNvPr id="3" name="Content Placeholder 2"/>
          <p:cNvSpPr>
            <a:spLocks noGrp="1"/>
          </p:cNvSpPr>
          <p:nvPr>
            <p:ph sz="quarter" idx="1"/>
          </p:nvPr>
        </p:nvSpPr>
        <p:spPr/>
        <p:txBody>
          <a:bodyPr>
            <a:noAutofit/>
          </a:bodyPr>
          <a:lstStyle/>
          <a:p>
            <a:pPr algn="just"/>
            <a:r>
              <a:rPr lang="en-US" sz="2000" dirty="0" smtClean="0">
                <a:latin typeface="Times New Roman" pitchFamily="18" charset="0"/>
                <a:cs typeface="Times New Roman" pitchFamily="18" charset="0"/>
              </a:rPr>
              <a:t>Conflict is another imperative element of a Shakespearean tragedy. There are two types of conflicts:</a:t>
            </a:r>
          </a:p>
          <a:p>
            <a:pPr algn="just"/>
            <a:r>
              <a:rPr lang="en-US" sz="2000" dirty="0" smtClean="0">
                <a:latin typeface="Times New Roman" pitchFamily="18" charset="0"/>
                <a:cs typeface="Times New Roman" pitchFamily="18" charset="0"/>
              </a:rPr>
              <a:t>External Conflict: External conflict plays a vital role in the tragedies of Shakespeare. External conflict causes internal conflict in the mind of the tragic hero. Every tragic hero in a Shakespearean play is confronted with external conflicts that must be addressed. </a:t>
            </a:r>
            <a:r>
              <a:rPr lang="en-US"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Internal Conflict: Internal conflict is one of the most essential elements in a Shakespearean tragedy. It refers to the confusion in the mind of the hero. Internal conflict is responsible for the hero's fall, along with fate or destiny. The tragic hero always faces a critical dilemma. Often, he cannot make a decision, which results in his ultimate failure. </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 King Lear, one can see both internal and external conflicts.</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6. Catharsis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latin typeface="Times New Roman" pitchFamily="18" charset="0"/>
                <a:cs typeface="Times New Roman" pitchFamily="18" charset="0"/>
              </a:rPr>
              <a:t>Catharsis is a remarkable feature of a Shakespearean tragedy. It refers to the cleansing of the audience's pent-up emotions. In other words, Shakespearean tragedies help the audience to feel and release emotions through the aid of tragedy. When we watch a tragedy, we identify with the characters and take their losses personally. A Shakespearean tragedy gives us an opportunity to feel pity for a certain character and fear for another, almost as if we are playing the roles ourselves. The hero's hardships compel us to empathize with him. The villain's cruel deeds cause us to feel wrath toward him. Tears flow freely when a hero like </a:t>
            </a:r>
            <a:r>
              <a:rPr lang="en-US" dirty="0" smtClean="0">
                <a:latin typeface="Times New Roman" pitchFamily="18" charset="0"/>
                <a:cs typeface="Times New Roman" pitchFamily="18" charset="0"/>
              </a:rPr>
              <a:t>King Lear </a:t>
            </a:r>
            <a:r>
              <a:rPr lang="en-US" dirty="0" smtClean="0">
                <a:latin typeface="Times New Roman" pitchFamily="18" charset="0"/>
                <a:cs typeface="Times New Roman" pitchFamily="18" charset="0"/>
              </a:rPr>
              <a:t>dies</a:t>
            </a:r>
            <a:r>
              <a:rPr lang="en-US" dirty="0" smtClean="0">
                <a:latin typeface="Times New Roman" pitchFamily="18" charset="0"/>
                <a:cs typeface="Times New Roman" pitchFamily="18" charset="0"/>
              </a:rPr>
              <a:t>. At the same time we feel both sorry for </a:t>
            </a:r>
            <a:r>
              <a:rPr lang="en-US" dirty="0" smtClean="0">
                <a:latin typeface="Times New Roman" pitchFamily="18" charset="0"/>
                <a:cs typeface="Times New Roman" pitchFamily="18" charset="0"/>
              </a:rPr>
              <a:t>Lear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Cordelia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Goneril</a:t>
            </a:r>
            <a:r>
              <a:rPr lang="en-US" dirty="0" smtClean="0">
                <a:latin typeface="Times New Roman" pitchFamily="18" charset="0"/>
                <a:cs typeface="Times New Roman" pitchFamily="18" charset="0"/>
              </a:rPr>
              <a:t> and Regan’s punishment comes to the audience as a happy sight.</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7. Supernatural Elements</a:t>
            </a:r>
            <a:endParaRPr lang="en-US" sz="3200" b="1" dirty="0"/>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 Supernatural elements are </a:t>
            </a:r>
            <a:r>
              <a:rPr lang="en-US" dirty="0" smtClean="0">
                <a:latin typeface="Times New Roman" pitchFamily="18" charset="0"/>
                <a:cs typeface="Times New Roman" pitchFamily="18" charset="0"/>
              </a:rPr>
              <a:t>yet another </a:t>
            </a:r>
            <a:r>
              <a:rPr lang="en-US" dirty="0" smtClean="0">
                <a:latin typeface="Times New Roman" pitchFamily="18" charset="0"/>
                <a:cs typeface="Times New Roman" pitchFamily="18" charset="0"/>
              </a:rPr>
              <a:t>key aspect of a Shakespearean tragedy. They play an import role in creating an atmosphere of awe, wonder, and sometimes fear. Supernatural elements are typically used to advance the story and drive the plot. The ghost Hamlet sees plays an important role in stirring up internal conflict. </a:t>
            </a:r>
            <a:r>
              <a:rPr lang="en-US" dirty="0" smtClean="0">
                <a:latin typeface="Times New Roman" pitchFamily="18" charset="0"/>
                <a:cs typeface="Times New Roman" pitchFamily="18" charset="0"/>
              </a:rPr>
              <a:t>Lear in his madness refers many a time to supernatural agencies.</a:t>
            </a:r>
            <a:endParaRPr lang="en-US" dirty="0" smtClean="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8. </a:t>
            </a:r>
            <a:r>
              <a:rPr lang="en-US" sz="3600" b="1" dirty="0" smtClean="0"/>
              <a:t> </a:t>
            </a:r>
            <a:r>
              <a:rPr lang="en-US" sz="3600" b="1" dirty="0" smtClean="0"/>
              <a:t>Poetic Justice</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Poetic Justice means good is rewarded and evil is punished; it refers to a situation in which everything comes to a fitting and just end. </a:t>
            </a:r>
            <a:r>
              <a:rPr lang="en-US" dirty="0" smtClean="0">
                <a:latin typeface="Times New Roman" pitchFamily="18" charset="0"/>
                <a:cs typeface="Times New Roman" pitchFamily="18" charset="0"/>
              </a:rPr>
              <a:t>It is often argued that there </a:t>
            </a:r>
            <a:r>
              <a:rPr lang="en-US" dirty="0" smtClean="0">
                <a:latin typeface="Times New Roman" pitchFamily="18" charset="0"/>
                <a:cs typeface="Times New Roman" pitchFamily="18" charset="0"/>
              </a:rPr>
              <a:t>is no poetic justice in the tragedies of Shakespeare, rather, these plays contain only partial justice. Shakespeare understood that poetic justice rarely occurs outside of fiction. Good deeds often go without reward and immoral people are often free to enjoy life to its </a:t>
            </a:r>
            <a:r>
              <a:rPr lang="en-US" dirty="0" err="1" smtClean="0">
                <a:latin typeface="Times New Roman" pitchFamily="18" charset="0"/>
                <a:cs typeface="Times New Roman" pitchFamily="18" charset="0"/>
              </a:rPr>
              <a:t>fullest.Good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crushed along with evil. </a:t>
            </a:r>
            <a:r>
              <a:rPr lang="en-US" dirty="0" smtClean="0">
                <a:latin typeface="Times New Roman" pitchFamily="18" charset="0"/>
                <a:cs typeface="Times New Roman" pitchFamily="18" charset="0"/>
              </a:rPr>
              <a:t>Lear dies and </a:t>
            </a:r>
            <a:r>
              <a:rPr lang="en-US" dirty="0" err="1" smtClean="0">
                <a:latin typeface="Times New Roman" pitchFamily="18" charset="0"/>
                <a:cs typeface="Times New Roman" pitchFamily="18" charset="0"/>
              </a:rPr>
              <a:t>Cordelia</a:t>
            </a:r>
            <a:r>
              <a:rPr lang="en-US" dirty="0" smtClean="0">
                <a:latin typeface="Times New Roman" pitchFamily="18" charset="0"/>
                <a:cs typeface="Times New Roman" pitchFamily="18" charset="0"/>
              </a:rPr>
              <a:t> too</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9. Comic Relief</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Comic relief is </a:t>
            </a:r>
            <a:r>
              <a:rPr lang="en-US" dirty="0" smtClean="0">
                <a:latin typeface="Times New Roman" pitchFamily="18" charset="0"/>
                <a:cs typeface="Times New Roman" pitchFamily="18" charset="0"/>
              </a:rPr>
              <a:t>an important feature of our Shakespearean tragedy. </a:t>
            </a:r>
            <a:r>
              <a:rPr lang="en-US" dirty="0" smtClean="0">
                <a:latin typeface="Times New Roman" pitchFamily="18" charset="0"/>
                <a:cs typeface="Times New Roman" pitchFamily="18" charset="0"/>
              </a:rPr>
              <a:t>Shakespeare didn’t follow in the footsteps of his classical predecessors when writing tragedies. </a:t>
            </a:r>
          </a:p>
          <a:p>
            <a:pPr algn="just"/>
            <a:r>
              <a:rPr lang="en-US" dirty="0" smtClean="0">
                <a:latin typeface="Times New Roman" pitchFamily="18" charset="0"/>
                <a:cs typeface="Times New Roman" pitchFamily="18" charset="0"/>
              </a:rPr>
              <a:t>Greek and Roman writers didn’t use comic relief. But Shakespeare wanted to relieve the </a:t>
            </a:r>
            <a:r>
              <a:rPr lang="en-US" dirty="0" smtClean="0">
                <a:latin typeface="Times New Roman" pitchFamily="18" charset="0"/>
                <a:cs typeface="Times New Roman" pitchFamily="18" charset="0"/>
              </a:rPr>
              <a:t>audience of the tension  </a:t>
            </a:r>
            <a:r>
              <a:rPr lang="en-US" dirty="0" smtClean="0">
                <a:latin typeface="Times New Roman" pitchFamily="18" charset="0"/>
                <a:cs typeface="Times New Roman" pitchFamily="18" charset="0"/>
              </a:rPr>
              <a:t>and lighten up the mood here and there.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xample </a:t>
            </a:r>
            <a:r>
              <a:rPr lang="en-US" dirty="0" smtClean="0">
                <a:latin typeface="Times New Roman" pitchFamily="18" charset="0"/>
                <a:cs typeface="Times New Roman" pitchFamily="18" charset="0"/>
              </a:rPr>
              <a:t>of comic </a:t>
            </a:r>
            <a:r>
              <a:rPr lang="en-US" dirty="0" smtClean="0">
                <a:latin typeface="Times New Roman" pitchFamily="18" charset="0"/>
                <a:cs typeface="Times New Roman" pitchFamily="18" charset="0"/>
              </a:rPr>
              <a:t>relief in</a:t>
            </a:r>
            <a:r>
              <a:rPr lang="en-US" i="1" dirty="0" smtClean="0">
                <a:latin typeface="Times New Roman" pitchFamily="18" charset="0"/>
                <a:cs typeface="Times New Roman" pitchFamily="18" charset="0"/>
              </a:rPr>
              <a:t> King Lear</a:t>
            </a:r>
            <a:r>
              <a:rPr lang="en-US" dirty="0" smtClean="0">
                <a:latin typeface="Times New Roman" pitchFamily="18" charset="0"/>
                <a:cs typeface="Times New Roman" pitchFamily="18" charset="0"/>
              </a:rPr>
              <a:t> is the fool’s  dialogues smarter </a:t>
            </a:r>
            <a:r>
              <a:rPr lang="en-US" dirty="0" smtClean="0">
                <a:latin typeface="Times New Roman" pitchFamily="18" charset="0"/>
                <a:cs typeface="Times New Roman" pitchFamily="18" charset="0"/>
              </a:rPr>
              <a:t>than the </a:t>
            </a:r>
            <a:r>
              <a:rPr lang="en-US" dirty="0" smtClean="0">
                <a:latin typeface="Times New Roman" pitchFamily="18" charset="0"/>
                <a:cs typeface="Times New Roman" pitchFamily="18" charset="0"/>
              </a:rPr>
              <a:t>king’s .</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r>
              <a:rPr lang="en-US" sz="2800" i="1" dirty="0" smtClean="0"/>
              <a:t>King Lear, Macbeth, Othello, Hamlet</a:t>
            </a:r>
            <a:r>
              <a:rPr lang="en-US" sz="2800" dirty="0" smtClean="0"/>
              <a:t> besides</a:t>
            </a:r>
            <a:r>
              <a:rPr lang="en-US" sz="2800" i="1" dirty="0" smtClean="0"/>
              <a:t> Julius Caesar, Antonio and </a:t>
            </a:r>
            <a:r>
              <a:rPr lang="en-US" sz="2800" i="1" dirty="0" err="1" smtClean="0"/>
              <a:t>Cleopetra</a:t>
            </a:r>
            <a:r>
              <a:rPr lang="en-US" sz="2800" dirty="0" smtClean="0"/>
              <a:t> and others, are some of the most widely read and staged dramas of Shakespeare. </a:t>
            </a:r>
            <a:r>
              <a:rPr lang="en-US" sz="2800" dirty="0" err="1" smtClean="0"/>
              <a:t>KingLear</a:t>
            </a:r>
            <a:r>
              <a:rPr lang="en-US" sz="2800" dirty="0" smtClean="0"/>
              <a:t> is universally accepted as one of the most mature plays of Shakespeare. Generation Gap, Filial Ingratitude, Power, Nature in varying forms are some of its themes. </a:t>
            </a:r>
            <a:endParaRPr lang="en-US" sz="2800" dirty="0"/>
          </a:p>
        </p:txBody>
      </p:sp>
      <p:sp>
        <p:nvSpPr>
          <p:cNvPr id="3" name="Title 2"/>
          <p:cNvSpPr>
            <a:spLocks noGrp="1"/>
          </p:cNvSpPr>
          <p:nvPr>
            <p:ph type="ctrTitle"/>
          </p:nvPr>
        </p:nvSpPr>
        <p:spPr/>
        <p:txBody>
          <a:bodyPr/>
          <a:lstStyle/>
          <a:p>
            <a:r>
              <a:rPr smtClean="0"/>
              <a:t>Conclusion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haroni" pitchFamily="2" charset="-79"/>
                <a:cs typeface="Aharoni" pitchFamily="2" charset="-79"/>
              </a:rPr>
              <a:t>Origin of the term ‘Tragedy’</a:t>
            </a:r>
            <a:endParaRPr lang="en-US" sz="3200" b="1" dirty="0">
              <a:latin typeface="Aharoni" pitchFamily="2" charset="-79"/>
              <a:cs typeface="Aharoni" pitchFamily="2" charset="-79"/>
            </a:endParaRPr>
          </a:p>
        </p:txBody>
      </p:sp>
      <p:sp>
        <p:nvSpPr>
          <p:cNvPr id="3" name="Content Placeholder 2"/>
          <p:cNvSpPr>
            <a:spLocks noGrp="1"/>
          </p:cNvSpPr>
          <p:nvPr>
            <p:ph sz="quarter" idx="1"/>
          </p:nvPr>
        </p:nvSpPr>
        <p:spPr>
          <a:xfrm>
            <a:off x="914400" y="1447800"/>
            <a:ext cx="7772400" cy="4953000"/>
          </a:xfrm>
        </p:spPr>
        <p:txBody>
          <a:bodyPr>
            <a:noAutofit/>
          </a:bodyPr>
          <a:lstStyle/>
          <a:p>
            <a:pPr algn="just">
              <a:buNone/>
            </a:pPr>
            <a:r>
              <a:rPr lang="en-US" sz="2800" dirty="0" smtClean="0">
                <a:latin typeface="Times New Roman" pitchFamily="18" charset="0"/>
                <a:cs typeface="Times New Roman" pitchFamily="18" charset="0"/>
              </a:rPr>
              <a:t>  The term ‘ tragedy’ is a derivative from the Greek word’ </a:t>
            </a:r>
            <a:r>
              <a:rPr lang="en-US" sz="2800" i="1" dirty="0" err="1" smtClean="0">
                <a:latin typeface="Times New Roman" pitchFamily="18" charset="0"/>
                <a:cs typeface="Times New Roman" pitchFamily="18" charset="0"/>
              </a:rPr>
              <a:t>tragoidia</a:t>
            </a:r>
            <a:r>
              <a:rPr lang="en-US" sz="2800" i="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which means </a:t>
            </a:r>
            <a:r>
              <a:rPr lang="en-US" sz="2800" i="1" dirty="0" smtClean="0">
                <a:latin typeface="Times New Roman" pitchFamily="18" charset="0"/>
                <a:cs typeface="Times New Roman" pitchFamily="18" charset="0"/>
              </a:rPr>
              <a:t>‘the song of the goat.’</a:t>
            </a:r>
            <a:r>
              <a:rPr lang="en-US" sz="2800" dirty="0" smtClean="0">
                <a:latin typeface="Times New Roman" pitchFamily="18" charset="0"/>
                <a:cs typeface="Times New Roman" pitchFamily="18" charset="0"/>
              </a:rPr>
              <a:t> It is called "the song of the goat" because in ancient Greece the theater performers used to wear goatskin costumes to represent satyrs. Tragedy is a serious play or drama typically dealing with the problems of a central character, leading to an unhappy or disastrous ending brought on, as in ancient drama, by fate and a tragic flaw in </a:t>
            </a:r>
            <a:r>
              <a:rPr lang="en-US" sz="2800" dirty="0" smtClean="0">
                <a:latin typeface="Times New Roman" pitchFamily="18" charset="0"/>
                <a:cs typeface="Times New Roman" pitchFamily="18" charset="0"/>
              </a:rPr>
              <a:t>his </a:t>
            </a:r>
            <a:r>
              <a:rPr lang="en-US" sz="2800" dirty="0" smtClean="0">
                <a:latin typeface="Times New Roman" pitchFamily="18" charset="0"/>
                <a:cs typeface="Times New Roman" pitchFamily="18" charset="0"/>
              </a:rPr>
              <a:t>character, or, in modern drama, usually by moral weakness, psychological maladjustment, or social pressures.</a:t>
            </a:r>
          </a:p>
          <a:p>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Aristotle’s Definition of Tragedy</a:t>
            </a:r>
            <a:endParaRPr lang="en-US" sz="3200" b="1" dirty="0"/>
          </a:p>
        </p:txBody>
      </p:sp>
      <p:sp>
        <p:nvSpPr>
          <p:cNvPr id="3" name="Content Placeholder 2"/>
          <p:cNvSpPr>
            <a:spLocks noGrp="1"/>
          </p:cNvSpPr>
          <p:nvPr>
            <p:ph sz="quarter" idx="1"/>
          </p:nvPr>
        </p:nvSpPr>
        <p:spPr/>
        <p:txBody>
          <a:bodyPr>
            <a:normAutofit lnSpcReduction="10000"/>
          </a:bodyPr>
          <a:lstStyle/>
          <a:p>
            <a:pPr algn="just">
              <a:buNone/>
            </a:pPr>
            <a:r>
              <a:rPr lang="en-US" sz="3600" dirty="0" smtClean="0">
                <a:latin typeface="Times New Roman" pitchFamily="18" charset="0"/>
                <a:cs typeface="Times New Roman" pitchFamily="18" charset="0"/>
              </a:rPr>
              <a:t>“A tragedy is the </a:t>
            </a:r>
            <a:r>
              <a:rPr lang="en-US" sz="3600" b="1" dirty="0" smtClean="0">
                <a:latin typeface="Times New Roman" pitchFamily="18" charset="0"/>
                <a:cs typeface="Times New Roman" pitchFamily="18" charset="0"/>
              </a:rPr>
              <a:t>imitation</a:t>
            </a:r>
            <a:r>
              <a:rPr lang="en-US" sz="3600" dirty="0" smtClean="0">
                <a:latin typeface="Times New Roman" pitchFamily="18" charset="0"/>
                <a:cs typeface="Times New Roman" pitchFamily="18" charset="0"/>
              </a:rPr>
              <a:t> of </a:t>
            </a:r>
            <a:r>
              <a:rPr lang="en-US" sz="3600" b="1" dirty="0" smtClean="0">
                <a:latin typeface="Times New Roman" pitchFamily="18" charset="0"/>
                <a:cs typeface="Times New Roman" pitchFamily="18" charset="0"/>
              </a:rPr>
              <a:t>an action</a:t>
            </a:r>
            <a:r>
              <a:rPr lang="en-US" sz="3600" dirty="0" smtClean="0">
                <a:latin typeface="Times New Roman" pitchFamily="18" charset="0"/>
                <a:cs typeface="Times New Roman" pitchFamily="18" charset="0"/>
              </a:rPr>
              <a:t> that is </a:t>
            </a:r>
            <a:r>
              <a:rPr lang="en-US" sz="3600" b="1" dirty="0" smtClean="0">
                <a:latin typeface="Times New Roman" pitchFamily="18" charset="0"/>
                <a:cs typeface="Times New Roman" pitchFamily="18" charset="0"/>
              </a:rPr>
              <a:t>serious</a:t>
            </a:r>
            <a:r>
              <a:rPr lang="en-US" sz="3600" dirty="0" smtClean="0">
                <a:latin typeface="Times New Roman" pitchFamily="18" charset="0"/>
                <a:cs typeface="Times New Roman" pitchFamily="18" charset="0"/>
              </a:rPr>
              <a:t> and also, as having </a:t>
            </a:r>
            <a:r>
              <a:rPr lang="en-US" sz="3600" b="1" dirty="0" smtClean="0">
                <a:latin typeface="Times New Roman" pitchFamily="18" charset="0"/>
                <a:cs typeface="Times New Roman" pitchFamily="18" charset="0"/>
              </a:rPr>
              <a:t>magnitude</a:t>
            </a:r>
            <a:r>
              <a:rPr lang="en-US" sz="36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complete</a:t>
            </a:r>
            <a:r>
              <a:rPr lang="en-US" sz="3600" dirty="0" smtClean="0">
                <a:latin typeface="Times New Roman" pitchFamily="18" charset="0"/>
                <a:cs typeface="Times New Roman" pitchFamily="18" charset="0"/>
              </a:rPr>
              <a:t> in itself; in appropriate and pleasurable </a:t>
            </a:r>
            <a:r>
              <a:rPr lang="en-US" sz="3600" b="1" dirty="0" smtClean="0">
                <a:latin typeface="Times New Roman" pitchFamily="18" charset="0"/>
                <a:cs typeface="Times New Roman" pitchFamily="18" charset="0"/>
              </a:rPr>
              <a:t>language</a:t>
            </a:r>
            <a:r>
              <a:rPr lang="en-US" sz="3600" dirty="0" smtClean="0">
                <a:latin typeface="Times New Roman" pitchFamily="18" charset="0"/>
                <a:cs typeface="Times New Roman" pitchFamily="18" charset="0"/>
              </a:rPr>
              <a:t>; in a </a:t>
            </a:r>
            <a:r>
              <a:rPr lang="en-US" sz="3600" b="1" dirty="0" smtClean="0">
                <a:latin typeface="Times New Roman" pitchFamily="18" charset="0"/>
                <a:cs typeface="Times New Roman" pitchFamily="18" charset="0"/>
              </a:rPr>
              <a:t>dramatic</a:t>
            </a:r>
            <a:r>
              <a:rPr lang="en-US" sz="3600" dirty="0" smtClean="0">
                <a:latin typeface="Times New Roman" pitchFamily="18" charset="0"/>
                <a:cs typeface="Times New Roman" pitchFamily="18" charset="0"/>
              </a:rPr>
              <a:t> rather than narrative form; with incidents arousing </a:t>
            </a:r>
            <a:r>
              <a:rPr lang="en-US" sz="3600" dirty="0" smtClean="0">
                <a:latin typeface="Times New Roman" pitchFamily="18" charset="0"/>
                <a:cs typeface="Times New Roman" pitchFamily="18" charset="0"/>
              </a:rPr>
              <a:t>emotions of </a:t>
            </a:r>
            <a:r>
              <a:rPr lang="en-US" sz="3600" b="1" dirty="0" smtClean="0">
                <a:latin typeface="Times New Roman" pitchFamily="18" charset="0"/>
                <a:cs typeface="Times New Roman" pitchFamily="18" charset="0"/>
              </a:rPr>
              <a:t>pity </a:t>
            </a:r>
            <a:r>
              <a:rPr lang="en-US" sz="3600" b="1" dirty="0" smtClean="0">
                <a:latin typeface="Times New Roman" pitchFamily="18" charset="0"/>
                <a:cs typeface="Times New Roman" pitchFamily="18" charset="0"/>
              </a:rPr>
              <a:t>and fear</a:t>
            </a:r>
            <a:r>
              <a:rPr lang="en-US" sz="3600" dirty="0" smtClean="0">
                <a:latin typeface="Times New Roman" pitchFamily="18" charset="0"/>
                <a:cs typeface="Times New Roman" pitchFamily="18" charset="0"/>
              </a:rPr>
              <a:t>, wherewith to accomplish a </a:t>
            </a:r>
            <a:r>
              <a:rPr lang="en-US" sz="3600" b="1" dirty="0" smtClean="0">
                <a:latin typeface="Times New Roman" pitchFamily="18" charset="0"/>
                <a:cs typeface="Times New Roman" pitchFamily="18" charset="0"/>
              </a:rPr>
              <a:t>catharsis</a:t>
            </a:r>
            <a:r>
              <a:rPr lang="en-US" sz="3600" dirty="0" smtClean="0">
                <a:latin typeface="Times New Roman" pitchFamily="18" charset="0"/>
                <a:cs typeface="Times New Roman" pitchFamily="18" charset="0"/>
              </a:rPr>
              <a:t> of these emotions.”</a:t>
            </a:r>
          </a:p>
          <a:p>
            <a:pPr>
              <a:buNone/>
            </a:pPr>
            <a:endParaRPr lang="en-US" sz="3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Shakespearean Tragedy</a:t>
            </a:r>
            <a:endParaRPr lang="en-US" sz="3200" b="1" dirty="0"/>
          </a:p>
        </p:txBody>
      </p:sp>
      <p:sp>
        <p:nvSpPr>
          <p:cNvPr id="3" name="Content Placeholder 2"/>
          <p:cNvSpPr>
            <a:spLocks noGrp="1"/>
          </p:cNvSpPr>
          <p:nvPr>
            <p:ph sz="quarter" idx="1"/>
          </p:nvPr>
        </p:nvSpPr>
        <p:spPr/>
        <p:txBody>
          <a:bodyPr>
            <a:noAutofit/>
          </a:bodyPr>
          <a:lstStyle/>
          <a:p>
            <a:pPr algn="just">
              <a:buNone/>
            </a:pPr>
            <a:r>
              <a:rPr lang="en-US" sz="2400" dirty="0" smtClean="0">
                <a:latin typeface="Times New Roman" pitchFamily="18" charset="0"/>
                <a:cs typeface="Times New Roman" pitchFamily="18" charset="0"/>
              </a:rPr>
              <a:t>	A Shakespearean tragedy generally refers to a play penned down by Shakespeare himself, or a play written in Shakespearean style by a different author. Shakespearean tragedy is characterized by  its own specific features, which distinguish it from other kinds of tragedies. However, it is important to note that Shakespeare is mostly indebted to Aristotle’s theory of </a:t>
            </a:r>
            <a:r>
              <a:rPr lang="en-US" sz="2400" dirty="0" smtClean="0">
                <a:latin typeface="Times New Roman" pitchFamily="18" charset="0"/>
                <a:cs typeface="Times New Roman" pitchFamily="18" charset="0"/>
              </a:rPr>
              <a:t>tragedy. </a:t>
            </a:r>
            <a:r>
              <a:rPr lang="en-US" sz="2400" dirty="0" smtClean="0">
                <a:latin typeface="Times New Roman" pitchFamily="18" charset="0"/>
                <a:cs typeface="Times New Roman" pitchFamily="18" charset="0"/>
              </a:rPr>
              <a:t>At the same time, Shakespeare differs with Aristotle on certain vital points; for instance, Shakespeare </a:t>
            </a:r>
            <a:r>
              <a:rPr lang="en-US" sz="2400" dirty="0" smtClean="0">
                <a:latin typeface="Times New Roman" pitchFamily="18" charset="0"/>
                <a:cs typeface="Times New Roman" pitchFamily="18" charset="0"/>
              </a:rPr>
              <a:t>does not </a:t>
            </a:r>
            <a:r>
              <a:rPr lang="en-US" sz="2400" dirty="0" smtClean="0">
                <a:latin typeface="Times New Roman" pitchFamily="18" charset="0"/>
                <a:cs typeface="Times New Roman" pitchFamily="18" charset="0"/>
              </a:rPr>
              <a:t>strictly adhere to the three unities of Time, Place and Action. Moreover, unlike Aristotle, Shakespeare believes that life is an intermingling of happiness and sorrows and therefore, purely tragic or purely comic plays are unrealistic. </a:t>
            </a: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630362"/>
          </a:xfrm>
        </p:spPr>
        <p:txBody>
          <a:bodyPr>
            <a:noAutofit/>
          </a:bodyPr>
          <a:lstStyle/>
          <a:p>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2800" b="1" dirty="0" smtClean="0"/>
              <a:t> Characteristic Features of  Shakespearean Tragedy</a:t>
            </a:r>
            <a:r>
              <a:rPr lang="en-US" sz="2800" dirty="0" smtClean="0"/>
              <a:t/>
            </a:r>
            <a:br>
              <a:rPr lang="en-US" sz="2800" dirty="0" smtClean="0"/>
            </a:br>
            <a:endParaRPr lang="en-US" sz="2800" dirty="0"/>
          </a:p>
        </p:txBody>
      </p:sp>
      <p:sp>
        <p:nvSpPr>
          <p:cNvPr id="3" name="Content Placeholder 2"/>
          <p:cNvSpPr>
            <a:spLocks noGrp="1"/>
          </p:cNvSpPr>
          <p:nvPr>
            <p:ph sz="quarter" idx="1"/>
          </p:nvPr>
        </p:nvSpPr>
        <p:spPr/>
        <p:txBody>
          <a:bodyPr>
            <a:normAutofit/>
          </a:bodyPr>
          <a:lstStyle/>
          <a:p>
            <a:pPr algn="just">
              <a:buNone/>
            </a:pPr>
            <a:r>
              <a:rPr lang="en-US" dirty="0" smtClean="0">
                <a:latin typeface="Times New Roman" pitchFamily="18" charset="0"/>
                <a:cs typeface="Times New Roman" pitchFamily="18" charset="0"/>
              </a:rPr>
              <a:t>1. A tragic hero is one of the most significant elements of a Shakespearean tragedy</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It is a story about one, or sometimes two, characters. The hero may be either male or female and he or she must suffer because of some flaw of character, because of inevitable fate, or both. The hero must be </a:t>
            </a:r>
            <a:r>
              <a:rPr lang="en-US" i="1" dirty="0" smtClean="0">
                <a:latin typeface="Times New Roman" pitchFamily="18" charset="0"/>
                <a:cs typeface="Times New Roman" pitchFamily="18" charset="0"/>
              </a:rPr>
              <a:t>the most</a:t>
            </a:r>
            <a:r>
              <a:rPr lang="en-US" dirty="0" smtClean="0">
                <a:latin typeface="Times New Roman" pitchFamily="18" charset="0"/>
                <a:cs typeface="Times New Roman" pitchFamily="18" charset="0"/>
              </a:rPr>
              <a:t> tragic personality in the play. According to Andrew Cecil Bradley, a noted 20th century Shakespeare </a:t>
            </a:r>
            <a:r>
              <a:rPr lang="en-US" dirty="0" smtClean="0">
                <a:latin typeface="Times New Roman" pitchFamily="18" charset="0"/>
                <a:cs typeface="Times New Roman" pitchFamily="18" charset="0"/>
              </a:rPr>
              <a:t>authority on </a:t>
            </a:r>
            <a:r>
              <a:rPr lang="en-US"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hakespeare</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Shakespearean tragedy “</a:t>
            </a:r>
            <a:r>
              <a:rPr lang="en-US" i="1" dirty="0" smtClean="0">
                <a:latin typeface="Times New Roman" pitchFamily="18" charset="0"/>
                <a:cs typeface="Times New Roman" pitchFamily="18" charset="0"/>
              </a:rPr>
              <a:t>is essentially a tale of suffering and calamity conducting to death.”</a:t>
            </a:r>
            <a:r>
              <a:rPr lang="en-US" dirty="0" smtClean="0">
                <a:latin typeface="Times New Roman" pitchFamily="18" charset="0"/>
                <a:cs typeface="Times New Roman" pitchFamily="18" charset="0"/>
              </a:rPr>
              <a:t> (Usually the hero has to face death in the end.)</a:t>
            </a:r>
          </a:p>
          <a:p>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pPr algn="r"/>
            <a:r>
              <a:rPr lang="en-US" sz="2800" b="1" dirty="0" smtClean="0"/>
              <a:t>Cont… </a:t>
            </a:r>
            <a:endParaRPr lang="en-US" sz="2800" b="1" dirty="0"/>
          </a:p>
        </p:txBody>
      </p:sp>
      <p:sp>
        <p:nvSpPr>
          <p:cNvPr id="3" name="Content Placeholder 2"/>
          <p:cNvSpPr>
            <a:spLocks noGrp="1"/>
          </p:cNvSpPr>
          <p:nvPr>
            <p:ph sz="quarter" idx="1"/>
          </p:nvPr>
        </p:nvSpPr>
        <p:spPr>
          <a:xfrm>
            <a:off x="990600" y="1066800"/>
            <a:ext cx="7772400" cy="4572000"/>
          </a:xfrm>
        </p:spPr>
        <p:txBody>
          <a:bodyPr>
            <a:noAutofit/>
          </a:bodyPr>
          <a:lstStyle/>
          <a:p>
            <a:pPr algn="just"/>
            <a:r>
              <a:rPr lang="en-US" sz="2400" dirty="0" smtClean="0">
                <a:latin typeface="Times New Roman" pitchFamily="18" charset="0"/>
                <a:cs typeface="Times New Roman" pitchFamily="18" charset="0"/>
              </a:rPr>
              <a:t>An important feature of the tragic hero is that he or she is a towering personality in his/her state/kingdom/country. This person hails from the elite stratum of society and holds a high position, often one of royalty. Tragic heroes are kings, princes, or military generals, who are very important to their subjects</a:t>
            </a:r>
            <a:r>
              <a:rPr 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Lear</a:t>
            </a:r>
            <a:r>
              <a:rPr lang="en-US" sz="2400" dirty="0" smtClean="0">
                <a:latin typeface="Times New Roman" pitchFamily="18" charset="0"/>
                <a:cs typeface="Times New Roman" pitchFamily="18" charset="0"/>
              </a:rPr>
              <a:t> in the play </a:t>
            </a:r>
            <a:r>
              <a:rPr lang="en-US" sz="2400" i="1" dirty="0" smtClean="0">
                <a:latin typeface="Times New Roman" pitchFamily="18" charset="0"/>
                <a:cs typeface="Times New Roman" pitchFamily="18" charset="0"/>
              </a:rPr>
              <a:t>King Lear</a:t>
            </a:r>
            <a:r>
              <a:rPr lang="en-US" sz="2400" dirty="0" smtClean="0">
                <a:latin typeface="Times New Roman" pitchFamily="18" charset="0"/>
                <a:cs typeface="Times New Roman" pitchFamily="18" charset="0"/>
              </a:rPr>
              <a:t> is a king  </a:t>
            </a:r>
            <a:r>
              <a:rPr lang="en-US" sz="2400" dirty="0" smtClean="0">
                <a:latin typeface="Times New Roman" pitchFamily="18" charset="0"/>
                <a:cs typeface="Times New Roman" pitchFamily="18" charset="0"/>
              </a:rPr>
              <a:t>The hero is such an important person that his/her </a:t>
            </a:r>
            <a:r>
              <a:rPr lang="en-US" sz="2400" dirty="0" err="1" smtClean="0">
                <a:latin typeface="Times New Roman" pitchFamily="18" charset="0"/>
                <a:cs typeface="Times New Roman" pitchFamily="18" charset="0"/>
              </a:rPr>
              <a:t>siuffering</a:t>
            </a:r>
            <a:r>
              <a:rPr lang="en-US" sz="2400" dirty="0" smtClean="0">
                <a:latin typeface="Times New Roman" pitchFamily="18" charset="0"/>
                <a:cs typeface="Times New Roman" pitchFamily="18" charset="0"/>
              </a:rPr>
              <a:t>/death </a:t>
            </a:r>
            <a:r>
              <a:rPr lang="en-US" sz="2400" dirty="0" smtClean="0">
                <a:latin typeface="Times New Roman" pitchFamily="18" charset="0"/>
                <a:cs typeface="Times New Roman" pitchFamily="18" charset="0"/>
              </a:rPr>
              <a:t>gives rise to full-scale turmoil, disturbance, and chaos throughout the land. </a:t>
            </a:r>
            <a:r>
              <a:rPr lang="en-US" sz="2400" dirty="0" smtClean="0">
                <a:latin typeface="Times New Roman" pitchFamily="18" charset="0"/>
                <a:cs typeface="Times New Roman" pitchFamily="18" charset="0"/>
              </a:rPr>
              <a:t>Lear goes mad being betrayed by his beloved two older daughters,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walks about in the storm and his suffering are all scenes of pity</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p>
          <a:p>
            <a:pPr algn="just"/>
            <a:r>
              <a:rPr lang="en-US" sz="2400" b="1" dirty="0" smtClean="0">
                <a:latin typeface="Times New Roman" pitchFamily="18" charset="0"/>
                <a:cs typeface="Times New Roman" pitchFamily="18" charset="0"/>
              </a:rPr>
              <a:t>Characteristics of a Tragic Hero: </a:t>
            </a:r>
            <a:endParaRPr lang="en-US" sz="24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1.A Shakespearean tragic hero is a man ‘from </a:t>
            </a:r>
            <a:r>
              <a:rPr lang="en-US" sz="2400" dirty="0" smtClean="0">
                <a:latin typeface="Times New Roman" pitchFamily="18" charset="0"/>
                <a:cs typeface="Times New Roman" pitchFamily="18" charset="0"/>
              </a:rPr>
              <a:t>high </a:t>
            </a:r>
            <a:r>
              <a:rPr lang="en-US" sz="2400" dirty="0" smtClean="0">
                <a:latin typeface="Times New Roman" pitchFamily="18" charset="0"/>
                <a:cs typeface="Times New Roman" pitchFamily="18" charset="0"/>
              </a:rPr>
              <a:t>degree’ </a:t>
            </a:r>
            <a:r>
              <a:rPr lang="en-US" sz="2400" dirty="0" smtClean="0">
                <a:latin typeface="Times New Roman" pitchFamily="18" charset="0"/>
                <a:cs typeface="Times New Roman" pitchFamily="18" charset="0"/>
              </a:rPr>
              <a:t>whose downfall affects the entire nation. He has a marked </a:t>
            </a:r>
            <a:r>
              <a:rPr lang="en-US" sz="2400" dirty="0" smtClean="0">
                <a:latin typeface="Times New Roman" pitchFamily="18" charset="0"/>
                <a:cs typeface="Times New Roman" pitchFamily="18" charset="0"/>
              </a:rPr>
              <a:t>one sidedness</a:t>
            </a:r>
            <a:r>
              <a:rPr lang="en-US" sz="2400" dirty="0" smtClean="0">
                <a:latin typeface="Times New Roman" pitchFamily="18" charset="0"/>
                <a:cs typeface="Times New Roman" pitchFamily="18" charset="0"/>
              </a:rPr>
              <a:t>.</a:t>
            </a: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2. Struggle between Good and Evil</a:t>
            </a:r>
            <a:endParaRPr lang="en-US" sz="3200" b="1" dirty="0"/>
          </a:p>
        </p:txBody>
      </p:sp>
      <p:sp>
        <p:nvSpPr>
          <p:cNvPr id="3" name="Content Placeholder 2"/>
          <p:cNvSpPr>
            <a:spLocks noGrp="1"/>
          </p:cNvSpPr>
          <p:nvPr>
            <p:ph sz="quarter" idx="1"/>
          </p:nvPr>
        </p:nvSpPr>
        <p:spPr>
          <a:xfrm>
            <a:off x="914400" y="1447800"/>
            <a:ext cx="7772400" cy="5181600"/>
          </a:xfrm>
        </p:spPr>
        <p:txBody>
          <a:bodyPr>
            <a:noAutofit/>
          </a:bodyPr>
          <a:lstStyle/>
          <a:p>
            <a:pPr algn="just"/>
            <a:r>
              <a:rPr lang="en-US" sz="2000" dirty="0" smtClean="0">
                <a:latin typeface="Times New Roman" pitchFamily="18" charset="0"/>
                <a:cs typeface="Times New Roman" pitchFamily="18" charset="0"/>
              </a:rPr>
              <a:t>Shakespearean tragedies </a:t>
            </a:r>
            <a:r>
              <a:rPr lang="en-US" sz="2000" dirty="0" smtClean="0">
                <a:latin typeface="Times New Roman" pitchFamily="18" charset="0"/>
                <a:cs typeface="Times New Roman" pitchFamily="18" charset="0"/>
              </a:rPr>
              <a:t>exhibit </a:t>
            </a: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struggle between good and evil. Most of them deal with the supremacy of evil and suppression of good. According to Edward </a:t>
            </a:r>
            <a:r>
              <a:rPr lang="en-US" sz="2000" dirty="0" smtClean="0">
                <a:latin typeface="Times New Roman" pitchFamily="18" charset="0"/>
                <a:cs typeface="Times New Roman" pitchFamily="18" charset="0"/>
              </a:rPr>
              <a:t>Dowden</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“Tragedy as conceived by Shakespeare is concerned with the ruin or restoration of the soul and of the life of man. In other words, its subject is the struggle of Good and Evil in the world.”</a:t>
            </a:r>
            <a:r>
              <a:rPr lang="en-US" sz="2000" dirty="0" smtClean="0">
                <a:latin typeface="Times New Roman" pitchFamily="18" charset="0"/>
                <a:cs typeface="Times New Roman" pitchFamily="18" charset="0"/>
              </a:rPr>
              <a:t> Evil is presented in Shakespearean tragedies in a way that suggests its existence is an indispensable and ever-enduring thing. For example, </a:t>
            </a:r>
            <a:r>
              <a:rPr lang="en-US" sz="2000" dirty="0" smtClean="0">
                <a:latin typeface="Times New Roman" pitchFamily="18" charset="0"/>
                <a:cs typeface="Times New Roman" pitchFamily="18" charset="0"/>
              </a:rPr>
              <a:t>the goodness in Lear suffers and </a:t>
            </a:r>
            <a:r>
              <a:rPr lang="en-US" sz="2000" dirty="0" err="1" smtClean="0">
                <a:latin typeface="Times New Roman" pitchFamily="18" charset="0"/>
                <a:cs typeface="Times New Roman" pitchFamily="18" charset="0"/>
              </a:rPr>
              <a:t>Goneril</a:t>
            </a:r>
            <a:r>
              <a:rPr lang="en-US" sz="2000" dirty="0" smtClean="0">
                <a:latin typeface="Times New Roman" pitchFamily="18" charset="0"/>
                <a:cs typeface="Times New Roman" pitchFamily="18" charset="0"/>
              </a:rPr>
              <a:t> and Reagan with vested interests plans Lear’s downfall.</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Evil conquers goodness. The reason for this is that the evil element is always disguised, while goodness is open and freely visible to all. The main character (the most pious and honest person in the tragedy) is assigned the task of defeating the supreme evil because of his goodness. As a result, he suffers terribly and ultimately fails due to his fatal flaw. This tragic sentiment is perfectly illustrated </a:t>
            </a:r>
            <a:r>
              <a:rPr lang="en-US" sz="2000" dirty="0" smtClean="0">
                <a:latin typeface="Times New Roman" pitchFamily="18" charset="0"/>
                <a:cs typeface="Times New Roman" pitchFamily="18" charset="0"/>
              </a:rPr>
              <a:t>in King Lear</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3.Hamartia</a:t>
            </a:r>
            <a:endParaRPr lang="en-US" sz="3200" b="1" dirty="0"/>
          </a:p>
        </p:txBody>
      </p:sp>
      <p:sp>
        <p:nvSpPr>
          <p:cNvPr id="3" name="Content Placeholder 2"/>
          <p:cNvSpPr>
            <a:spLocks noGrp="1"/>
          </p:cNvSpPr>
          <p:nvPr>
            <p:ph sz="quarter" idx="1"/>
          </p:nvPr>
        </p:nvSpPr>
        <p:spPr/>
        <p:txBody>
          <a:bodyPr>
            <a:normAutofit fontScale="92500" lnSpcReduction="20000"/>
          </a:bodyPr>
          <a:lstStyle/>
          <a:p>
            <a:pPr algn="just"/>
            <a:r>
              <a:rPr lang="en-US" dirty="0" err="1" smtClean="0">
                <a:latin typeface="Times New Roman" pitchFamily="18" charset="0"/>
                <a:cs typeface="Times New Roman" pitchFamily="18" charset="0"/>
              </a:rPr>
              <a:t>Hamartia</a:t>
            </a:r>
            <a:r>
              <a:rPr lang="en-US" dirty="0" smtClean="0">
                <a:latin typeface="Times New Roman" pitchFamily="18" charset="0"/>
                <a:cs typeface="Times New Roman" pitchFamily="18" charset="0"/>
              </a:rPr>
              <a:t> is the Greek word for “sin” or “error”, which derives from the verb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hamatanein</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meaning “to err” or “to miss the mark”. In other words, </a:t>
            </a:r>
            <a:r>
              <a:rPr lang="en-US" dirty="0" err="1" smtClean="0">
                <a:latin typeface="Times New Roman" pitchFamily="18" charset="0"/>
                <a:cs typeface="Times New Roman" pitchFamily="18" charset="0"/>
              </a:rPr>
              <a:t>hamartia</a:t>
            </a:r>
            <a:r>
              <a:rPr lang="en-US" dirty="0" smtClean="0">
                <a:latin typeface="Times New Roman" pitchFamily="18" charset="0"/>
                <a:cs typeface="Times New Roman" pitchFamily="18" charset="0"/>
              </a:rPr>
              <a:t> refers to the hero's tragic flaw. It is another absolutely critical element of a Shakespearean tragedy. Every hero falls due to some flaw in his or her character.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C. Bradley, </a:t>
            </a:r>
            <a:r>
              <a:rPr lang="en-US" dirty="0" smtClean="0">
                <a:latin typeface="Times New Roman" pitchFamily="18" charset="0"/>
                <a:cs typeface="Times New Roman" pitchFamily="18" charset="0"/>
              </a:rPr>
              <a:t>asserts</a:t>
            </a:r>
            <a:r>
              <a:rPr lang="en-US" dirty="0" smtClean="0">
                <a:latin typeface="Times New Roman" pitchFamily="18" charset="0"/>
                <a:cs typeface="Times New Roman" pitchFamily="18" charset="0"/>
              </a:rPr>
              <a:t>, “The calamities and catastrophe follow inevitably from the deeds of men and the main source of these deeds is character.” As a result of the fatal flaw, the hero falls from a high position, which usually leads to his/her unavoidable death.</a:t>
            </a:r>
          </a:p>
          <a:p>
            <a:pPr algn="just"/>
            <a:r>
              <a:rPr lang="en-US" dirty="0" smtClean="0">
                <a:latin typeface="Times New Roman" pitchFamily="18" charset="0"/>
                <a:cs typeface="Times New Roman" pitchFamily="18" charset="0"/>
              </a:rPr>
              <a:t>An example </a:t>
            </a:r>
            <a:r>
              <a:rPr lang="en-US" dirty="0" smtClean="0">
                <a:latin typeface="Times New Roman" pitchFamily="18" charset="0"/>
                <a:cs typeface="Times New Roman" pitchFamily="18" charset="0"/>
              </a:rPr>
              <a:t>of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hamartia</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can be seen in </a:t>
            </a:r>
            <a:r>
              <a:rPr lang="en-US" dirty="0" smtClean="0">
                <a:latin typeface="Times New Roman" pitchFamily="18" charset="0"/>
                <a:cs typeface="Times New Roman" pitchFamily="18" charset="0"/>
              </a:rPr>
              <a:t>King Lear who is a very poor judge of human nature/ character. He is gullible and could be easily beguiled. </a:t>
            </a:r>
            <a:r>
              <a:rPr lang="en-US" dirty="0" smtClean="0">
                <a:latin typeface="Times New Roman" pitchFamily="18" charset="0"/>
                <a:cs typeface="Times New Roman" pitchFamily="18" charset="0"/>
              </a:rPr>
              <a:t>Similarly,</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Hamlet's faltering judgment and failure to act lead him to his untimely death. He suffers from procrastination. </a:t>
            </a:r>
          </a:p>
          <a:p>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4.Tragic Waste</a:t>
            </a:r>
            <a:endParaRPr lang="en-US" sz="3200" b="1" dirty="0"/>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In Shakespearean tragedies, the hero usually dies along with his opponent. The death of a hero is not an ordinary death; it encompasses the loss of an exceptionally intellectual, honest, intelligent, noble, and virtuous person. In a tragedy, when good is destroyed along with evil, the loss is known as a "tragic waste." Shakespearean tragedy always includes a tragic waste of goodness. </a:t>
            </a:r>
            <a:r>
              <a:rPr lang="en-US" dirty="0" smtClean="0">
                <a:latin typeface="Times New Roman" pitchFamily="18" charset="0"/>
                <a:cs typeface="Times New Roman" pitchFamily="18" charset="0"/>
              </a:rPr>
              <a:t>In King Lear, the death of </a:t>
            </a:r>
            <a:r>
              <a:rPr lang="en-US" dirty="0" err="1" smtClean="0">
                <a:latin typeface="Times New Roman" pitchFamily="18" charset="0"/>
                <a:cs typeface="Times New Roman" pitchFamily="18" charset="0"/>
              </a:rPr>
              <a:t>Cordelia</a:t>
            </a:r>
            <a:r>
              <a:rPr lang="en-US" dirty="0" smtClean="0">
                <a:latin typeface="Times New Roman" pitchFamily="18" charset="0"/>
                <a:cs typeface="Times New Roman" pitchFamily="18" charset="0"/>
              </a:rPr>
              <a:t> and Lear explains the </a:t>
            </a:r>
            <a:r>
              <a:rPr lang="en-US" dirty="0" smtClean="0">
                <a:latin typeface="Times New Roman" pitchFamily="18" charset="0"/>
                <a:cs typeface="Times New Roman" pitchFamily="18" charset="0"/>
              </a:rPr>
              <a:t>disappearance of goodness.</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89</TotalTime>
  <Words>1039</Words>
  <Application>Microsoft Office PowerPoint</Application>
  <PresentationFormat>On-screen Show (4:3)</PresentationFormat>
  <Paragraphs>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SHAKESPEAREAN TRAGEDY </vt:lpstr>
      <vt:lpstr>Origin of the term ‘Tragedy’</vt:lpstr>
      <vt:lpstr>Aristotle’s Definition of Tragedy</vt:lpstr>
      <vt:lpstr>Shakespearean Tragedy</vt:lpstr>
      <vt:lpstr>                   Characteristic Features of  Shakespearean Tragedy </vt:lpstr>
      <vt:lpstr>Cont… </vt:lpstr>
      <vt:lpstr>2. Struggle between Good and Evil</vt:lpstr>
      <vt:lpstr>3.Hamartia</vt:lpstr>
      <vt:lpstr>4.Tragic Waste</vt:lpstr>
      <vt:lpstr>5. Conflict </vt:lpstr>
      <vt:lpstr>6. Catharsis </vt:lpstr>
      <vt:lpstr>7. Supernatural Elements</vt:lpstr>
      <vt:lpstr>8.  Poetic Justice </vt:lpstr>
      <vt:lpstr>9. Comic Relief </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SHAKESPEAREAN TRAGEDY </dc:title>
  <dc:creator>acer</dc:creator>
  <cp:lastModifiedBy>acer</cp:lastModifiedBy>
  <cp:revision>61</cp:revision>
  <dcterms:created xsi:type="dcterms:W3CDTF">2006-08-16T00:00:00Z</dcterms:created>
  <dcterms:modified xsi:type="dcterms:W3CDTF">2017-07-09T07:14:21Z</dcterms:modified>
</cp:coreProperties>
</file>