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358" r:id="rId3"/>
    <p:sldId id="311" r:id="rId4"/>
    <p:sldId id="321" r:id="rId5"/>
    <p:sldId id="326" r:id="rId6"/>
    <p:sldId id="319" r:id="rId7"/>
    <p:sldId id="320" r:id="rId8"/>
    <p:sldId id="257" r:id="rId9"/>
    <p:sldId id="340" r:id="rId10"/>
    <p:sldId id="306" r:id="rId11"/>
    <p:sldId id="327" r:id="rId12"/>
    <p:sldId id="331" r:id="rId13"/>
    <p:sldId id="275" r:id="rId14"/>
    <p:sldId id="329" r:id="rId15"/>
    <p:sldId id="330" r:id="rId16"/>
    <p:sldId id="332" r:id="rId17"/>
    <p:sldId id="342" r:id="rId18"/>
    <p:sldId id="344" r:id="rId19"/>
    <p:sldId id="336" r:id="rId20"/>
    <p:sldId id="334" r:id="rId21"/>
    <p:sldId id="333" r:id="rId22"/>
    <p:sldId id="343" r:id="rId23"/>
    <p:sldId id="351" r:id="rId24"/>
    <p:sldId id="350" r:id="rId25"/>
    <p:sldId id="352" r:id="rId26"/>
    <p:sldId id="353" r:id="rId27"/>
    <p:sldId id="354" r:id="rId28"/>
    <p:sldId id="355" r:id="rId29"/>
    <p:sldId id="356" r:id="rId30"/>
    <p:sldId id="335" r:id="rId31"/>
    <p:sldId id="298" r:id="rId32"/>
    <p:sldId id="337" r:id="rId33"/>
    <p:sldId id="338" r:id="rId34"/>
    <p:sldId id="299" r:id="rId35"/>
    <p:sldId id="263" r:id="rId36"/>
    <p:sldId id="303" r:id="rId37"/>
    <p:sldId id="277" r:id="rId38"/>
    <p:sldId id="278" r:id="rId39"/>
    <p:sldId id="357" r:id="rId40"/>
    <p:sldId id="279" r:id="rId41"/>
    <p:sldId id="264" r:id="rId42"/>
    <p:sldId id="284" r:id="rId43"/>
    <p:sldId id="270" r:id="rId44"/>
    <p:sldId id="318" r:id="rId45"/>
    <p:sldId id="265" r:id="rId46"/>
    <p:sldId id="266" r:id="rId47"/>
    <p:sldId id="267" r:id="rId48"/>
    <p:sldId id="268" r:id="rId49"/>
    <p:sldId id="269" r:id="rId50"/>
    <p:sldId id="282" r:id="rId51"/>
    <p:sldId id="283"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694" autoAdjust="0"/>
    <p:restoredTop sz="94660"/>
  </p:normalViewPr>
  <p:slideViewPr>
    <p:cSldViewPr>
      <p:cViewPr varScale="1">
        <p:scale>
          <a:sx n="68" d="100"/>
          <a:sy n="68" d="100"/>
        </p:scale>
        <p:origin x="-107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6/28/2017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6/28/2017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6/28/2017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6/28/2017</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6/28/2017</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6/28/2017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6/28/2017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4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 Id="rId4" Type="http://schemas.openxmlformats.org/officeDocument/2006/relationships/image" Target="../media/image10.jpeg"/></Relationships>
</file>

<file path=ppt/slides/_rels/slide4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4.xml"/><Relationship Id="rId4" Type="http://schemas.openxmlformats.org/officeDocument/2006/relationships/image" Target="../media/image13.jpeg"/></Relationships>
</file>

<file path=ppt/slides/_rels/slide4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 Id="rId4" Type="http://schemas.openxmlformats.org/officeDocument/2006/relationships/image" Target="../media/image16.jpeg"/></Relationships>
</file>

<file path=ppt/slides/_rels/slide4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4.xml"/><Relationship Id="rId4" Type="http://schemas.openxmlformats.org/officeDocument/2006/relationships/image" Target="../media/image19.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www.britannica.com/art/novel/Social-and-economic-aspec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SEMESTER I</a:t>
            </a:r>
            <a:endParaRPr lang="en-IN" dirty="0"/>
          </a:p>
        </p:txBody>
      </p:sp>
      <p:sp>
        <p:nvSpPr>
          <p:cNvPr id="3" name="Subtitle 2"/>
          <p:cNvSpPr>
            <a:spLocks noGrp="1"/>
          </p:cNvSpPr>
          <p:nvPr>
            <p:ph type="subTitle" idx="1"/>
          </p:nvPr>
        </p:nvSpPr>
        <p:spPr/>
        <p:txBody>
          <a:bodyPr/>
          <a:lstStyle/>
          <a:p>
            <a:r>
              <a:rPr lang="en-IN" dirty="0" smtClean="0"/>
              <a:t>BRITISH FICTION</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Epic and the Novel</a:t>
            </a:r>
            <a:endParaRPr lang="en-IN" dirty="0"/>
          </a:p>
        </p:txBody>
      </p:sp>
      <p:sp>
        <p:nvSpPr>
          <p:cNvPr id="3" name="Content Placeholder 2"/>
          <p:cNvSpPr>
            <a:spLocks noGrp="1"/>
          </p:cNvSpPr>
          <p:nvPr>
            <p:ph sz="quarter" idx="1"/>
          </p:nvPr>
        </p:nvSpPr>
        <p:spPr>
          <a:xfrm>
            <a:off x="612648" y="1600200"/>
            <a:ext cx="8153400" cy="5029200"/>
          </a:xfrm>
        </p:spPr>
        <p:txBody>
          <a:bodyPr>
            <a:normAutofit fontScale="32500" lnSpcReduction="20000"/>
          </a:bodyPr>
          <a:lstStyle/>
          <a:p>
            <a:r>
              <a:rPr lang="en-IN" sz="6200" dirty="0" smtClean="0"/>
              <a:t>Epic poetry exhibits some similarities with the novel, and the Western tradition of the novel reaches back into the field of verse epics, though again not in an unbroken tradition</a:t>
            </a:r>
            <a:r>
              <a:rPr lang="en-IN" sz="6200" dirty="0" smtClean="0"/>
              <a:t>.</a:t>
            </a:r>
          </a:p>
          <a:p>
            <a:pPr>
              <a:buNone/>
            </a:pPr>
            <a:r>
              <a:rPr lang="en-IN" sz="6200" dirty="0" smtClean="0"/>
              <a:t> </a:t>
            </a:r>
          </a:p>
          <a:p>
            <a:r>
              <a:rPr lang="en-IN" sz="6200" dirty="0" smtClean="0"/>
              <a:t>The </a:t>
            </a:r>
            <a:r>
              <a:rPr lang="en-IN" sz="6200" dirty="0" smtClean="0"/>
              <a:t>epics of Asia, such as the Sumerian Epic of Gilgamesh (1300–1000 BC), and Indian epics such as the Ramayana (400 BCE and 200 CE), and Mahabharata (4th century BC) were as unknown in early modern Europe as was the Anglo-Saxon epic of Beowulf (c.750–1000 AD), which was rediscovered in the late 18th century and early 19th century. </a:t>
            </a:r>
            <a:endParaRPr lang="en-IN" sz="6200" dirty="0" smtClean="0"/>
          </a:p>
          <a:p>
            <a:endParaRPr lang="en-IN" sz="6200" dirty="0" smtClean="0"/>
          </a:p>
          <a:p>
            <a:r>
              <a:rPr lang="en-IN" sz="6200" dirty="0" smtClean="0"/>
              <a:t>Other </a:t>
            </a:r>
            <a:r>
              <a:rPr lang="en-IN" sz="6200" dirty="0" smtClean="0"/>
              <a:t>non-European works, such as the Torah, the Koran, and the Bible, are full of stories, and thus have also had a significant influence on the development of prose narratives, and therefore the novel. </a:t>
            </a:r>
            <a:endParaRPr lang="en-IN" sz="6200" dirty="0" smtClean="0"/>
          </a:p>
          <a:p>
            <a:endParaRPr lang="en-IN" sz="6200" dirty="0" smtClean="0"/>
          </a:p>
          <a:p>
            <a:r>
              <a:rPr lang="en-IN" sz="6200" dirty="0" smtClean="0"/>
              <a:t>Then </a:t>
            </a:r>
            <a:r>
              <a:rPr lang="en-IN" sz="6200" dirty="0" smtClean="0"/>
              <a:t>at the beginning of the 18th century, French prose translations brought Homer's works to a wider public, who accepted them as forerunners of the novel.</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Verse Narratives</a:t>
            </a:r>
            <a:endParaRPr lang="en-IN" dirty="0"/>
          </a:p>
        </p:txBody>
      </p:sp>
      <p:sp>
        <p:nvSpPr>
          <p:cNvPr id="3" name="Content Placeholder 2"/>
          <p:cNvSpPr>
            <a:spLocks noGrp="1"/>
          </p:cNvSpPr>
          <p:nvPr>
            <p:ph sz="quarter" idx="1"/>
          </p:nvPr>
        </p:nvSpPr>
        <p:spPr/>
        <p:txBody>
          <a:bodyPr>
            <a:normAutofit lnSpcReduction="10000"/>
          </a:bodyPr>
          <a:lstStyle/>
          <a:p>
            <a:r>
              <a:rPr lang="en-IN" dirty="0" smtClean="0"/>
              <a:t> </a:t>
            </a:r>
            <a:r>
              <a:rPr lang="en-IN" dirty="0" smtClean="0">
                <a:solidFill>
                  <a:srgbClr val="0070C0"/>
                </a:solidFill>
              </a:rPr>
              <a:t>Verse </a:t>
            </a:r>
            <a:r>
              <a:rPr lang="en-IN" dirty="0" smtClean="0">
                <a:solidFill>
                  <a:srgbClr val="0070C0"/>
                </a:solidFill>
              </a:rPr>
              <a:t>epics in the Romance language of southern France, especially those by Chrétien de Troyes (late 12th century), </a:t>
            </a:r>
            <a:endParaRPr lang="en-IN" dirty="0" smtClean="0">
              <a:solidFill>
                <a:srgbClr val="0070C0"/>
              </a:solidFill>
            </a:endParaRPr>
          </a:p>
          <a:p>
            <a:r>
              <a:rPr lang="en-IN" dirty="0" smtClean="0">
                <a:solidFill>
                  <a:srgbClr val="0070C0"/>
                </a:solidFill>
              </a:rPr>
              <a:t>Geoffrey </a:t>
            </a:r>
            <a:r>
              <a:rPr lang="en-IN" dirty="0" smtClean="0">
                <a:solidFill>
                  <a:srgbClr val="0070C0"/>
                </a:solidFill>
              </a:rPr>
              <a:t>Chaucer's (c. 1343 – 1400) </a:t>
            </a:r>
            <a:r>
              <a:rPr lang="en-IN" i="1" dirty="0" smtClean="0">
                <a:solidFill>
                  <a:srgbClr val="0070C0"/>
                </a:solidFill>
              </a:rPr>
              <a:t>The Canterbury </a:t>
            </a:r>
            <a:r>
              <a:rPr lang="en-IN" i="1" dirty="0" smtClean="0">
                <a:solidFill>
                  <a:srgbClr val="0070C0"/>
                </a:solidFill>
              </a:rPr>
              <a:t>Tales </a:t>
            </a:r>
            <a:r>
              <a:rPr lang="en-IN" dirty="0" smtClean="0">
                <a:solidFill>
                  <a:srgbClr val="0070C0"/>
                </a:solidFill>
              </a:rPr>
              <a:t>in Middle </a:t>
            </a:r>
            <a:r>
              <a:rPr lang="en-IN" dirty="0" smtClean="0">
                <a:solidFill>
                  <a:srgbClr val="0070C0"/>
                </a:solidFill>
              </a:rPr>
              <a:t>English.</a:t>
            </a:r>
            <a:endParaRPr lang="en-IN" dirty="0" smtClean="0">
              <a:solidFill>
                <a:srgbClr val="0070C0"/>
              </a:solidFill>
            </a:endParaRPr>
          </a:p>
          <a:p>
            <a:r>
              <a:rPr lang="en-IN" dirty="0" smtClean="0">
                <a:solidFill>
                  <a:srgbClr val="0070C0"/>
                </a:solidFill>
              </a:rPr>
              <a:t>Even in the 19th century, fictional narratives in verse, such as Lord Byron's </a:t>
            </a:r>
            <a:r>
              <a:rPr lang="en-IN" i="1" dirty="0" smtClean="0">
                <a:solidFill>
                  <a:srgbClr val="0070C0"/>
                </a:solidFill>
              </a:rPr>
              <a:t>Don Juan </a:t>
            </a:r>
            <a:r>
              <a:rPr lang="en-IN" dirty="0" smtClean="0">
                <a:solidFill>
                  <a:srgbClr val="0070C0"/>
                </a:solidFill>
              </a:rPr>
              <a:t>(1824), Alexander Pushkin's </a:t>
            </a:r>
            <a:r>
              <a:rPr lang="en-IN" i="1" dirty="0" err="1" smtClean="0">
                <a:solidFill>
                  <a:srgbClr val="0070C0"/>
                </a:solidFill>
              </a:rPr>
              <a:t>Yevgeniy</a:t>
            </a:r>
            <a:r>
              <a:rPr lang="en-IN" i="1" dirty="0" smtClean="0">
                <a:solidFill>
                  <a:srgbClr val="0070C0"/>
                </a:solidFill>
              </a:rPr>
              <a:t> </a:t>
            </a:r>
            <a:r>
              <a:rPr lang="en-IN" i="1" dirty="0" err="1" smtClean="0">
                <a:solidFill>
                  <a:srgbClr val="0070C0"/>
                </a:solidFill>
              </a:rPr>
              <a:t>Onegin</a:t>
            </a:r>
            <a:r>
              <a:rPr lang="en-IN" i="1" dirty="0" smtClean="0">
                <a:solidFill>
                  <a:srgbClr val="0070C0"/>
                </a:solidFill>
              </a:rPr>
              <a:t> </a:t>
            </a:r>
            <a:r>
              <a:rPr lang="en-IN" dirty="0" smtClean="0">
                <a:solidFill>
                  <a:srgbClr val="0070C0"/>
                </a:solidFill>
              </a:rPr>
              <a:t>(1833), and Elizabeth Barrett </a:t>
            </a:r>
            <a:r>
              <a:rPr lang="en-IN" dirty="0" err="1" smtClean="0">
                <a:solidFill>
                  <a:srgbClr val="0070C0"/>
                </a:solidFill>
              </a:rPr>
              <a:t>Browning's</a:t>
            </a:r>
            <a:r>
              <a:rPr lang="en-IN" dirty="0" smtClean="0">
                <a:solidFill>
                  <a:srgbClr val="0070C0"/>
                </a:solidFill>
              </a:rPr>
              <a:t> </a:t>
            </a:r>
            <a:r>
              <a:rPr lang="en-IN" i="1" dirty="0" smtClean="0">
                <a:solidFill>
                  <a:srgbClr val="0070C0"/>
                </a:solidFill>
              </a:rPr>
              <a:t>Aurora Leigh </a:t>
            </a:r>
            <a:r>
              <a:rPr lang="en-IN" dirty="0" smtClean="0">
                <a:solidFill>
                  <a:srgbClr val="0070C0"/>
                </a:solidFill>
              </a:rPr>
              <a:t>(1856), competed with prose novels.</a:t>
            </a:r>
            <a:endParaRPr lang="en-IN" dirty="0">
              <a:solidFill>
                <a:srgbClr val="0070C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Medieval </a:t>
            </a:r>
            <a:r>
              <a:rPr lang="en-IN" dirty="0" smtClean="0"/>
              <a:t>Antecedents of the Novel:</a:t>
            </a:r>
            <a:br>
              <a:rPr lang="en-IN" dirty="0" smtClean="0"/>
            </a:br>
            <a:endParaRPr lang="en-IN" dirty="0"/>
          </a:p>
        </p:txBody>
      </p:sp>
      <p:sp>
        <p:nvSpPr>
          <p:cNvPr id="3" name="Content Placeholder 2"/>
          <p:cNvSpPr>
            <a:spLocks noGrp="1"/>
          </p:cNvSpPr>
          <p:nvPr>
            <p:ph sz="quarter" idx="1"/>
          </p:nvPr>
        </p:nvSpPr>
        <p:spPr/>
        <p:txBody>
          <a:bodyPr>
            <a:normAutofit fontScale="40000" lnSpcReduction="20000"/>
          </a:bodyPr>
          <a:lstStyle/>
          <a:p>
            <a:endParaRPr lang="en-IN" dirty="0" smtClean="0"/>
          </a:p>
          <a:p>
            <a:endParaRPr lang="en-IN" dirty="0" smtClean="0"/>
          </a:p>
          <a:p>
            <a:r>
              <a:rPr lang="en-IN" dirty="0" smtClean="0"/>
              <a:t> </a:t>
            </a:r>
            <a:r>
              <a:rPr lang="en-IN" sz="6700" dirty="0" smtClean="0"/>
              <a:t>Boccaccio's </a:t>
            </a:r>
            <a:r>
              <a:rPr lang="en-IN" sz="6700" i="1" dirty="0" err="1" smtClean="0"/>
              <a:t>Decameron</a:t>
            </a:r>
            <a:r>
              <a:rPr lang="en-IN" sz="6700" i="1" dirty="0" smtClean="0"/>
              <a:t> </a:t>
            </a:r>
            <a:r>
              <a:rPr lang="en-IN" sz="6700" dirty="0" smtClean="0"/>
              <a:t>(1354) </a:t>
            </a:r>
            <a:endParaRPr lang="en-IN" sz="6700" dirty="0" smtClean="0"/>
          </a:p>
          <a:p>
            <a:r>
              <a:rPr lang="en-IN" sz="6700" dirty="0" smtClean="0"/>
              <a:t> </a:t>
            </a:r>
            <a:r>
              <a:rPr lang="en-IN" sz="6700" dirty="0" smtClean="0"/>
              <a:t>Geoffrey Chaucer's </a:t>
            </a:r>
            <a:r>
              <a:rPr lang="en-IN" sz="6700" i="1" dirty="0" smtClean="0"/>
              <a:t>Canterbury Tales </a:t>
            </a:r>
            <a:r>
              <a:rPr lang="en-IN" sz="6700" dirty="0" smtClean="0"/>
              <a:t>(1386–1400). </a:t>
            </a:r>
          </a:p>
          <a:p>
            <a:r>
              <a:rPr lang="fr-FR" sz="6700" dirty="0" smtClean="0"/>
              <a:t>Thomas </a:t>
            </a:r>
            <a:r>
              <a:rPr lang="fr-FR" sz="6700" dirty="0" err="1" smtClean="0"/>
              <a:t>Malory's</a:t>
            </a:r>
            <a:r>
              <a:rPr lang="fr-FR" sz="6700" dirty="0" smtClean="0"/>
              <a:t> </a:t>
            </a:r>
            <a:r>
              <a:rPr lang="fr-FR" sz="6700" i="1" dirty="0" smtClean="0"/>
              <a:t>Le Morte d'Arthur </a:t>
            </a:r>
            <a:r>
              <a:rPr lang="fr-FR" sz="6700" dirty="0" smtClean="0"/>
              <a:t>(1471</a:t>
            </a:r>
            <a:r>
              <a:rPr lang="fr-FR" sz="6700" dirty="0" smtClean="0"/>
              <a:t>)</a:t>
            </a:r>
            <a:endParaRPr lang="fr-FR" sz="6700" dirty="0" smtClean="0"/>
          </a:p>
          <a:p>
            <a:r>
              <a:rPr lang="en-IN" sz="6700" dirty="0" smtClean="0"/>
              <a:t>Sir John Mandeville's </a:t>
            </a:r>
            <a:r>
              <a:rPr lang="en-IN" sz="6700" i="1" dirty="0" smtClean="0"/>
              <a:t>Voyages</a:t>
            </a:r>
            <a:r>
              <a:rPr lang="en-IN" sz="6700" dirty="0" smtClean="0"/>
              <a:t>, written in the 14th century, </a:t>
            </a:r>
            <a:endParaRPr lang="en-IN" sz="6700" dirty="0" smtClean="0"/>
          </a:p>
          <a:p>
            <a:r>
              <a:rPr lang="en-IN" sz="6700" dirty="0" smtClean="0"/>
              <a:t>Thomas </a:t>
            </a:r>
            <a:r>
              <a:rPr lang="en-IN" sz="6700" dirty="0" err="1" smtClean="0"/>
              <a:t>More's</a:t>
            </a:r>
            <a:r>
              <a:rPr lang="en-IN" sz="6700" dirty="0" smtClean="0"/>
              <a:t> </a:t>
            </a:r>
            <a:r>
              <a:rPr lang="en-IN" sz="6700" i="1" dirty="0" smtClean="0"/>
              <a:t>Utopia</a:t>
            </a:r>
            <a:r>
              <a:rPr lang="en-IN" sz="6700" dirty="0" smtClean="0"/>
              <a:t> (1516) </a:t>
            </a:r>
          </a:p>
          <a:p>
            <a:r>
              <a:rPr lang="en-IN" sz="6700" dirty="0" err="1" smtClean="0"/>
              <a:t>Tommaso</a:t>
            </a:r>
            <a:r>
              <a:rPr lang="en-IN" sz="6700" dirty="0" smtClean="0"/>
              <a:t> </a:t>
            </a:r>
            <a:r>
              <a:rPr lang="en-IN" sz="6700" dirty="0" err="1" smtClean="0"/>
              <a:t>Campanella's</a:t>
            </a:r>
            <a:r>
              <a:rPr lang="en-IN" sz="6700" dirty="0" smtClean="0"/>
              <a:t> </a:t>
            </a:r>
            <a:r>
              <a:rPr lang="en-IN" sz="6700" i="1" dirty="0" smtClean="0"/>
              <a:t>City of the Sun </a:t>
            </a:r>
            <a:r>
              <a:rPr lang="en-IN" sz="6700" dirty="0" smtClean="0"/>
              <a:t>(1602).</a:t>
            </a:r>
            <a:endParaRPr lang="en-IN" sz="6700" dirty="0" smtClean="0"/>
          </a:p>
          <a:p>
            <a:endParaRPr lang="en-IN" dirty="0" smtClean="0"/>
          </a:p>
          <a:p>
            <a:endParaRPr lang="en-IN" dirty="0" smtClean="0"/>
          </a:p>
          <a:p>
            <a:endParaRPr lang="en-IN" dirty="0" smtClean="0"/>
          </a:p>
          <a:p>
            <a:r>
              <a:rPr lang="en-IN" dirty="0" smtClean="0">
                <a:solidFill>
                  <a:srgbClr val="FF0000"/>
                </a:solidFill>
              </a:rPr>
              <a:t>o</a:t>
            </a:r>
            <a:endParaRPr lang="en-IN"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Chivalric </a:t>
            </a:r>
            <a:r>
              <a:rPr lang="en-IN" dirty="0" smtClean="0"/>
              <a:t>Romances</a:t>
            </a:r>
            <a:endParaRPr lang="en-IN" dirty="0"/>
          </a:p>
        </p:txBody>
      </p:sp>
      <p:sp>
        <p:nvSpPr>
          <p:cNvPr id="3" name="Content Placeholder 2"/>
          <p:cNvSpPr>
            <a:spLocks noGrp="1"/>
          </p:cNvSpPr>
          <p:nvPr>
            <p:ph sz="quarter" idx="1"/>
          </p:nvPr>
        </p:nvSpPr>
        <p:spPr/>
        <p:txBody>
          <a:bodyPr>
            <a:normAutofit fontScale="85000" lnSpcReduction="20000"/>
          </a:bodyPr>
          <a:lstStyle/>
          <a:p>
            <a:endParaRPr lang="en-IN" dirty="0" smtClean="0"/>
          </a:p>
          <a:p>
            <a:r>
              <a:rPr lang="en-IN" dirty="0" smtClean="0">
                <a:solidFill>
                  <a:srgbClr val="00B050"/>
                </a:solidFill>
              </a:rPr>
              <a:t>The medieval chivalric romance (from a popular Latin word, probably </a:t>
            </a:r>
            <a:r>
              <a:rPr lang="en-IN" dirty="0" err="1" smtClean="0">
                <a:solidFill>
                  <a:srgbClr val="00B050"/>
                </a:solidFill>
              </a:rPr>
              <a:t>Romanice</a:t>
            </a:r>
            <a:r>
              <a:rPr lang="en-IN" dirty="0" smtClean="0">
                <a:solidFill>
                  <a:srgbClr val="00B050"/>
                </a:solidFill>
              </a:rPr>
              <a:t>, meaning written in the vernacular, not in traditional Latin) restored a kind of epic view of man—though now as heroic Christian, not heroic pagan</a:t>
            </a:r>
            <a:r>
              <a:rPr lang="en-IN" dirty="0" smtClean="0">
                <a:solidFill>
                  <a:srgbClr val="00B050"/>
                </a:solidFill>
              </a:rPr>
              <a:t>.</a:t>
            </a:r>
          </a:p>
          <a:p>
            <a:r>
              <a:rPr lang="en-IN" dirty="0" smtClean="0">
                <a:solidFill>
                  <a:srgbClr val="00B050"/>
                </a:solidFill>
              </a:rPr>
              <a:t> </a:t>
            </a:r>
            <a:r>
              <a:rPr lang="en-IN" dirty="0" smtClean="0">
                <a:solidFill>
                  <a:srgbClr val="00B050"/>
                </a:solidFill>
              </a:rPr>
              <a:t>At the same time, it bequeathed its name to the later genre of continental literature, the novel, which is known in French as roman, in Italian as </a:t>
            </a:r>
            <a:r>
              <a:rPr lang="en-IN" dirty="0" err="1" smtClean="0">
                <a:solidFill>
                  <a:srgbClr val="00B050"/>
                </a:solidFill>
              </a:rPr>
              <a:t>romanzo</a:t>
            </a:r>
            <a:r>
              <a:rPr lang="en-IN" dirty="0" smtClean="0">
                <a:solidFill>
                  <a:srgbClr val="00B050"/>
                </a:solidFill>
              </a:rPr>
              <a:t>, etc. (The English term romance, however, carries a pejorative connotation</a:t>
            </a:r>
            <a:r>
              <a:rPr lang="en-IN" dirty="0" smtClean="0">
                <a:solidFill>
                  <a:srgbClr val="00B050"/>
                </a:solidFill>
              </a:rPr>
              <a:t>.) </a:t>
            </a:r>
          </a:p>
          <a:p>
            <a:r>
              <a:rPr lang="en-IN" sz="2800" dirty="0" err="1" smtClean="0">
                <a:solidFill>
                  <a:srgbClr val="00B050"/>
                </a:solidFill>
              </a:rPr>
              <a:t>Amadis</a:t>
            </a:r>
            <a:r>
              <a:rPr lang="en-IN" sz="2800" dirty="0" smtClean="0">
                <a:solidFill>
                  <a:srgbClr val="00B050"/>
                </a:solidFill>
              </a:rPr>
              <a:t> de </a:t>
            </a:r>
            <a:r>
              <a:rPr lang="en-IN" sz="2800" dirty="0" err="1" smtClean="0">
                <a:solidFill>
                  <a:srgbClr val="00B050"/>
                </a:solidFill>
              </a:rPr>
              <a:t>Gaula</a:t>
            </a:r>
            <a:r>
              <a:rPr lang="en-IN" sz="2800" dirty="0" smtClean="0">
                <a:solidFill>
                  <a:srgbClr val="00B050"/>
                </a:solidFill>
              </a:rPr>
              <a:t>, by </a:t>
            </a:r>
            <a:r>
              <a:rPr lang="en-IN" sz="2800" dirty="0" err="1" smtClean="0">
                <a:solidFill>
                  <a:srgbClr val="00B050"/>
                </a:solidFill>
              </a:rPr>
              <a:t>García</a:t>
            </a:r>
            <a:r>
              <a:rPr lang="en-IN" sz="2800" dirty="0" smtClean="0">
                <a:solidFill>
                  <a:srgbClr val="00B050"/>
                </a:solidFill>
              </a:rPr>
              <a:t> </a:t>
            </a:r>
            <a:r>
              <a:rPr lang="en-IN" sz="2800" dirty="0" err="1" smtClean="0">
                <a:solidFill>
                  <a:srgbClr val="00B050"/>
                </a:solidFill>
              </a:rPr>
              <a:t>Montalvo</a:t>
            </a:r>
            <a:r>
              <a:rPr lang="en-IN" sz="2800" dirty="0" smtClean="0">
                <a:solidFill>
                  <a:srgbClr val="00B050"/>
                </a:solidFill>
              </a:rPr>
              <a:t> is among the first of the  chivalric romances which were in vogue in sixteenth-century Spain, although its first version, much revised before printing, was written at the onset of the 14th century</a:t>
            </a:r>
          </a:p>
          <a:p>
            <a:endParaRPr lang="en-IN" dirty="0" smtClean="0">
              <a:solidFill>
                <a:srgbClr val="00B05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Heroical</a:t>
            </a:r>
            <a:r>
              <a:rPr lang="en-IN" dirty="0" smtClean="0"/>
              <a:t> Romances</a:t>
            </a:r>
            <a:endParaRPr lang="en-IN" dirty="0"/>
          </a:p>
        </p:txBody>
      </p:sp>
      <p:sp>
        <p:nvSpPr>
          <p:cNvPr id="3" name="Content Placeholder 2"/>
          <p:cNvSpPr>
            <a:spLocks noGrp="1"/>
          </p:cNvSpPr>
          <p:nvPr>
            <p:ph sz="quarter" idx="1"/>
          </p:nvPr>
        </p:nvSpPr>
        <p:spPr/>
        <p:txBody>
          <a:bodyPr>
            <a:normAutofit/>
          </a:bodyPr>
          <a:lstStyle/>
          <a:p>
            <a:endParaRPr lang="en-IN" dirty="0" smtClean="0">
              <a:solidFill>
                <a:srgbClr val="92D050"/>
              </a:solidFill>
            </a:endParaRPr>
          </a:p>
          <a:p>
            <a:r>
              <a:rPr lang="en-IN" dirty="0" smtClean="0">
                <a:solidFill>
                  <a:srgbClr val="92D050"/>
                </a:solidFill>
              </a:rPr>
              <a:t>Marin </a:t>
            </a:r>
            <a:r>
              <a:rPr lang="en-IN" dirty="0" smtClean="0">
                <a:solidFill>
                  <a:srgbClr val="92D050"/>
                </a:solidFill>
              </a:rPr>
              <a:t>le Roy de </a:t>
            </a:r>
            <a:r>
              <a:rPr lang="en-IN" dirty="0" err="1" smtClean="0">
                <a:solidFill>
                  <a:srgbClr val="92D050"/>
                </a:solidFill>
              </a:rPr>
              <a:t>Gomberville</a:t>
            </a:r>
            <a:r>
              <a:rPr lang="en-IN" dirty="0" smtClean="0">
                <a:solidFill>
                  <a:srgbClr val="92D050"/>
                </a:solidFill>
              </a:rPr>
              <a:t> (1603-1674</a:t>
            </a:r>
            <a:r>
              <a:rPr lang="en-IN" dirty="0" smtClean="0">
                <a:solidFill>
                  <a:srgbClr val="92D050"/>
                </a:solidFill>
              </a:rPr>
              <a:t>), was </a:t>
            </a:r>
            <a:r>
              <a:rPr lang="en-IN" dirty="0" smtClean="0">
                <a:solidFill>
                  <a:srgbClr val="92D050"/>
                </a:solidFill>
              </a:rPr>
              <a:t>the inventor of what have since been known as the </a:t>
            </a:r>
            <a:r>
              <a:rPr lang="en-IN" dirty="0" err="1" smtClean="0">
                <a:solidFill>
                  <a:srgbClr val="92D050"/>
                </a:solidFill>
              </a:rPr>
              <a:t>Heroical</a:t>
            </a:r>
            <a:r>
              <a:rPr lang="en-IN" dirty="0" smtClean="0">
                <a:solidFill>
                  <a:srgbClr val="92D050"/>
                </a:solidFill>
              </a:rPr>
              <a:t> Romances</a:t>
            </a:r>
            <a:r>
              <a:rPr lang="en-IN" dirty="0" smtClean="0">
                <a:solidFill>
                  <a:srgbClr val="92D050"/>
                </a:solidFill>
              </a:rPr>
              <a:t>. </a:t>
            </a:r>
            <a:r>
              <a:rPr lang="en-IN" dirty="0" smtClean="0">
                <a:solidFill>
                  <a:srgbClr val="92D050"/>
                </a:solidFill>
              </a:rPr>
              <a:t>The </a:t>
            </a:r>
            <a:r>
              <a:rPr lang="en-IN" dirty="0" smtClean="0">
                <a:solidFill>
                  <a:srgbClr val="92D050"/>
                </a:solidFill>
              </a:rPr>
              <a:t>spirit </a:t>
            </a:r>
            <a:r>
              <a:rPr lang="en-IN" dirty="0" smtClean="0">
                <a:solidFill>
                  <a:srgbClr val="92D050"/>
                </a:solidFill>
              </a:rPr>
              <a:t>which animated</a:t>
            </a:r>
            <a:r>
              <a:rPr lang="en-IN" dirty="0" smtClean="0"/>
              <a:t> </a:t>
            </a:r>
            <a:r>
              <a:rPr lang="en-IN" dirty="0" smtClean="0">
                <a:solidFill>
                  <a:srgbClr val="92D050"/>
                </a:solidFill>
              </a:rPr>
              <a:t>extravagant love of glory, that spirit of " panache," which was now rising to its height in </a:t>
            </a:r>
            <a:r>
              <a:rPr lang="en-IN" dirty="0" smtClean="0">
                <a:solidFill>
                  <a:srgbClr val="92D050"/>
                </a:solidFill>
              </a:rPr>
              <a:t>France was reflected in these romances.  </a:t>
            </a:r>
            <a:endParaRPr lang="en-IN" dirty="0" smtClean="0">
              <a:solidFill>
                <a:srgbClr val="92D05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92D050"/>
                </a:solidFill>
              </a:rPr>
              <a:t>Satirical Romances</a:t>
            </a:r>
            <a:endParaRPr lang="en-IN" dirty="0"/>
          </a:p>
        </p:txBody>
      </p:sp>
      <p:sp>
        <p:nvSpPr>
          <p:cNvPr id="3" name="Content Placeholder 2"/>
          <p:cNvSpPr>
            <a:spLocks noGrp="1"/>
          </p:cNvSpPr>
          <p:nvPr>
            <p:ph sz="quarter" idx="1"/>
          </p:nvPr>
        </p:nvSpPr>
        <p:spPr/>
        <p:txBody>
          <a:bodyPr>
            <a:normAutofit fontScale="32500" lnSpcReduction="20000"/>
          </a:bodyPr>
          <a:lstStyle/>
          <a:p>
            <a:r>
              <a:rPr lang="en-IN" sz="6000" dirty="0" smtClean="0">
                <a:solidFill>
                  <a:srgbClr val="00B050"/>
                </a:solidFill>
              </a:rPr>
              <a:t>A second tradition of satirical romances can be traced back to Heinrich </a:t>
            </a:r>
            <a:r>
              <a:rPr lang="en-IN" sz="6000" dirty="0" err="1" smtClean="0">
                <a:solidFill>
                  <a:srgbClr val="00B050"/>
                </a:solidFill>
              </a:rPr>
              <a:t>Wittenwiler's</a:t>
            </a:r>
            <a:r>
              <a:rPr lang="en-IN" sz="6000" dirty="0" smtClean="0">
                <a:solidFill>
                  <a:srgbClr val="00B050"/>
                </a:solidFill>
              </a:rPr>
              <a:t> satirical poem </a:t>
            </a:r>
            <a:r>
              <a:rPr lang="en-IN" sz="6000" i="1" dirty="0" smtClean="0">
                <a:solidFill>
                  <a:srgbClr val="00B050"/>
                </a:solidFill>
              </a:rPr>
              <a:t>The Ring </a:t>
            </a:r>
            <a:r>
              <a:rPr lang="en-IN" sz="6000" dirty="0" smtClean="0">
                <a:solidFill>
                  <a:srgbClr val="00B050"/>
                </a:solidFill>
              </a:rPr>
              <a:t>(c. 1410) and to François Rabelais' </a:t>
            </a:r>
            <a:r>
              <a:rPr lang="en-IN" sz="6000" i="1" dirty="0" err="1" smtClean="0">
                <a:solidFill>
                  <a:srgbClr val="00B050"/>
                </a:solidFill>
              </a:rPr>
              <a:t>Gargantua</a:t>
            </a:r>
            <a:r>
              <a:rPr lang="en-IN" sz="6000" i="1" dirty="0" smtClean="0">
                <a:solidFill>
                  <a:srgbClr val="00B050"/>
                </a:solidFill>
              </a:rPr>
              <a:t> and </a:t>
            </a:r>
            <a:r>
              <a:rPr lang="en-IN" sz="6000" i="1" dirty="0" err="1" smtClean="0">
                <a:solidFill>
                  <a:srgbClr val="00B050"/>
                </a:solidFill>
              </a:rPr>
              <a:t>Pantagruel</a:t>
            </a:r>
            <a:r>
              <a:rPr lang="en-IN" sz="6000" i="1" dirty="0" smtClean="0">
                <a:solidFill>
                  <a:srgbClr val="00B050"/>
                </a:solidFill>
              </a:rPr>
              <a:t> </a:t>
            </a:r>
            <a:r>
              <a:rPr lang="en-IN" sz="6000" dirty="0" smtClean="0">
                <a:solidFill>
                  <a:srgbClr val="00B050"/>
                </a:solidFill>
              </a:rPr>
              <a:t>(1532–1564), which parodied and satirized heroic romances, and did this mostly by dragging them into the low realm of the burlesque.</a:t>
            </a:r>
          </a:p>
          <a:p>
            <a:endParaRPr lang="en-IN" sz="6000" dirty="0" smtClean="0">
              <a:solidFill>
                <a:srgbClr val="00B050"/>
              </a:solidFill>
            </a:endParaRPr>
          </a:p>
          <a:p>
            <a:r>
              <a:rPr lang="en-IN" sz="6000" dirty="0" smtClean="0">
                <a:solidFill>
                  <a:srgbClr val="00B050"/>
                </a:solidFill>
              </a:rPr>
              <a:t>Rabelais' The Life of </a:t>
            </a:r>
            <a:r>
              <a:rPr lang="en-IN" sz="6000" i="1" dirty="0" err="1" smtClean="0">
                <a:solidFill>
                  <a:srgbClr val="00B050"/>
                </a:solidFill>
              </a:rPr>
              <a:t>Gargantua</a:t>
            </a:r>
            <a:r>
              <a:rPr lang="en-IN" sz="6000" i="1" dirty="0" smtClean="0">
                <a:solidFill>
                  <a:srgbClr val="00B050"/>
                </a:solidFill>
              </a:rPr>
              <a:t> and of </a:t>
            </a:r>
            <a:r>
              <a:rPr lang="en-IN" sz="6000" i="1" dirty="0" err="1" smtClean="0">
                <a:solidFill>
                  <a:srgbClr val="00B050"/>
                </a:solidFill>
              </a:rPr>
              <a:t>Pantagruel</a:t>
            </a:r>
            <a:r>
              <a:rPr lang="en-IN" sz="6000" i="1" dirty="0" smtClean="0">
                <a:solidFill>
                  <a:srgbClr val="00B050"/>
                </a:solidFill>
              </a:rPr>
              <a:t> </a:t>
            </a:r>
            <a:r>
              <a:rPr lang="en-IN" sz="6000" dirty="0" smtClean="0">
                <a:solidFill>
                  <a:srgbClr val="00B050"/>
                </a:solidFill>
              </a:rPr>
              <a:t>is a </a:t>
            </a:r>
            <a:r>
              <a:rPr lang="en-IN" sz="6000" dirty="0" err="1" smtClean="0">
                <a:solidFill>
                  <a:srgbClr val="00B050"/>
                </a:solidFill>
              </a:rPr>
              <a:t>pentalogy</a:t>
            </a:r>
            <a:r>
              <a:rPr lang="en-IN" sz="6000" dirty="0" smtClean="0">
                <a:solidFill>
                  <a:srgbClr val="00B050"/>
                </a:solidFill>
              </a:rPr>
              <a:t> of novels written in the 16th century by François Rabelais, which tells of the adventures of two giants, </a:t>
            </a:r>
            <a:r>
              <a:rPr lang="en-IN" sz="6000" dirty="0" err="1" smtClean="0">
                <a:solidFill>
                  <a:srgbClr val="00B050"/>
                </a:solidFill>
              </a:rPr>
              <a:t>Gargantua</a:t>
            </a:r>
            <a:r>
              <a:rPr lang="en-IN" sz="6000" dirty="0" smtClean="0">
                <a:solidFill>
                  <a:srgbClr val="00B050"/>
                </a:solidFill>
              </a:rPr>
              <a:t> and his son </a:t>
            </a:r>
            <a:r>
              <a:rPr lang="en-IN" sz="6000" dirty="0" err="1" smtClean="0">
                <a:solidFill>
                  <a:srgbClr val="00B050"/>
                </a:solidFill>
              </a:rPr>
              <a:t>Pantagruel</a:t>
            </a:r>
            <a:r>
              <a:rPr lang="en-IN" sz="6000" dirty="0" smtClean="0">
                <a:solidFill>
                  <a:srgbClr val="00B050"/>
                </a:solidFill>
              </a:rPr>
              <a:t> The text is written in an amusing, extravagant, and satirical vein, and features much crudity, scatological </a:t>
            </a:r>
            <a:r>
              <a:rPr lang="en-IN" sz="6000" dirty="0" err="1" smtClean="0">
                <a:solidFill>
                  <a:srgbClr val="00B050"/>
                </a:solidFill>
              </a:rPr>
              <a:t>humor</a:t>
            </a:r>
            <a:r>
              <a:rPr lang="en-IN" sz="6000" dirty="0" smtClean="0">
                <a:solidFill>
                  <a:srgbClr val="00B050"/>
                </a:solidFill>
              </a:rPr>
              <a:t>, and violence.</a:t>
            </a:r>
          </a:p>
          <a:p>
            <a:endParaRPr lang="en-IN" sz="6000" dirty="0" smtClean="0">
              <a:solidFill>
                <a:srgbClr val="00B050"/>
              </a:solidFill>
            </a:endParaRPr>
          </a:p>
          <a:p>
            <a:r>
              <a:rPr lang="en-IN" sz="6000" i="1" dirty="0" smtClean="0">
                <a:solidFill>
                  <a:srgbClr val="00B050"/>
                </a:solidFill>
              </a:rPr>
              <a:t>The Ring </a:t>
            </a:r>
            <a:r>
              <a:rPr lang="en-IN" sz="6000" dirty="0" smtClean="0">
                <a:solidFill>
                  <a:srgbClr val="00B050"/>
                </a:solidFill>
              </a:rPr>
              <a:t>is a poem about "village life", in the sense of rusticity, peasantry, buffoonery. </a:t>
            </a:r>
          </a:p>
          <a:p>
            <a:endParaRPr lang="en-IN" dirty="0" smtClean="0">
              <a:solidFill>
                <a:srgbClr val="92D050"/>
              </a:solidFill>
            </a:endParaRPr>
          </a:p>
          <a:p>
            <a:r>
              <a:rPr lang="en-IN" dirty="0" smtClean="0">
                <a:solidFill>
                  <a:srgbClr val="C00000"/>
                </a:solidFill>
              </a:rPr>
              <a:t>.</a:t>
            </a:r>
            <a:endParaRPr lang="en-IN" dirty="0">
              <a:solidFill>
                <a:srgbClr val="C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solidFill>
                  <a:srgbClr val="FF0000"/>
                </a:solidFill>
              </a:rPr>
              <a:t>The Picaresque Narrative</a:t>
            </a:r>
            <a:endParaRPr lang="en-IN" dirty="0">
              <a:solidFill>
                <a:srgbClr val="FF0000"/>
              </a:solidFill>
            </a:endParaRPr>
          </a:p>
        </p:txBody>
      </p:sp>
      <p:sp>
        <p:nvSpPr>
          <p:cNvPr id="3" name="Content Placeholder 2"/>
          <p:cNvSpPr>
            <a:spLocks noGrp="1"/>
          </p:cNvSpPr>
          <p:nvPr>
            <p:ph sz="quarter" idx="1"/>
          </p:nvPr>
        </p:nvSpPr>
        <p:spPr>
          <a:xfrm>
            <a:off x="609600" y="1524000"/>
            <a:ext cx="8153400" cy="4953000"/>
          </a:xfrm>
        </p:spPr>
        <p:txBody>
          <a:bodyPr>
            <a:noAutofit/>
          </a:bodyPr>
          <a:lstStyle/>
          <a:p>
            <a:pPr>
              <a:buNone/>
            </a:pPr>
            <a:r>
              <a:rPr lang="en-IN" sz="2400" dirty="0" smtClean="0"/>
              <a:t>Stories </a:t>
            </a:r>
            <a:r>
              <a:rPr lang="en-IN" sz="2400" dirty="0" smtClean="0"/>
              <a:t>of witty cheats were an integral part of the European novella with its tradition of fabliaux. Significant examples </a:t>
            </a:r>
            <a:r>
              <a:rPr lang="en-IN" sz="2400" dirty="0" smtClean="0"/>
              <a:t>include works that became the prototype for the picaresque novel, based on the adventures of a wandering rogue, outlaw or jester:</a:t>
            </a:r>
          </a:p>
          <a:p>
            <a:r>
              <a:rPr lang="en-IN" sz="2400" dirty="0" smtClean="0"/>
              <a:t> </a:t>
            </a:r>
            <a:r>
              <a:rPr lang="en-IN" sz="2400" dirty="0" smtClean="0"/>
              <a:t>Till </a:t>
            </a:r>
            <a:r>
              <a:rPr lang="en-IN" sz="2400" dirty="0" err="1" smtClean="0"/>
              <a:t>Eulenspiegel</a:t>
            </a:r>
            <a:r>
              <a:rPr lang="en-IN" sz="2400" dirty="0" smtClean="0"/>
              <a:t> (1510) </a:t>
            </a:r>
            <a:r>
              <a:rPr lang="en-IN" sz="2400" dirty="0" smtClean="0"/>
              <a:t>is a </a:t>
            </a:r>
            <a:r>
              <a:rPr lang="en-IN" sz="2400" dirty="0" smtClean="0"/>
              <a:t>classic of German </a:t>
            </a:r>
            <a:r>
              <a:rPr lang="en-IN" sz="2400" dirty="0" smtClean="0"/>
              <a:t>literature. </a:t>
            </a:r>
            <a:r>
              <a:rPr lang="en-IN" sz="2400" dirty="0" smtClean="0"/>
              <a:t>Till </a:t>
            </a:r>
            <a:r>
              <a:rPr lang="en-IN" sz="2400" dirty="0" err="1" smtClean="0"/>
              <a:t>Eulenspiegel</a:t>
            </a:r>
            <a:r>
              <a:rPr lang="en-IN" sz="2400" dirty="0" smtClean="0"/>
              <a:t> is a cheerfully scatological collection of 95 </a:t>
            </a:r>
            <a:r>
              <a:rPr lang="en-IN" sz="2400" dirty="0" err="1" smtClean="0"/>
              <a:t>loosly</a:t>
            </a:r>
            <a:r>
              <a:rPr lang="en-IN" sz="2400" dirty="0" smtClean="0"/>
              <a:t> </a:t>
            </a:r>
            <a:r>
              <a:rPr lang="en-IN" sz="2400" dirty="0" smtClean="0"/>
              <a:t>related fable-like vignettes depicting the life and times of the famous roving jester</a:t>
            </a:r>
            <a:r>
              <a:rPr lang="en-IN" sz="2400" dirty="0" smtClean="0"/>
              <a:t>.</a:t>
            </a:r>
          </a:p>
          <a:p>
            <a:r>
              <a:rPr lang="en-IN" sz="2400" dirty="0" smtClean="0"/>
              <a:t> </a:t>
            </a:r>
            <a:r>
              <a:rPr lang="en-IN" sz="2400" dirty="0" err="1" smtClean="0"/>
              <a:t>Lazarillo</a:t>
            </a:r>
            <a:r>
              <a:rPr lang="en-IN" sz="2400" dirty="0" smtClean="0"/>
              <a:t> de </a:t>
            </a:r>
            <a:r>
              <a:rPr lang="en-IN" sz="2400" dirty="0" err="1" smtClean="0"/>
              <a:t>Tormes</a:t>
            </a:r>
            <a:r>
              <a:rPr lang="en-IN" sz="2400" dirty="0" smtClean="0"/>
              <a:t> (</a:t>
            </a:r>
            <a:r>
              <a:rPr lang="en-IN" sz="2400" dirty="0" smtClean="0"/>
              <a:t>1554), a Spanish </a:t>
            </a:r>
            <a:r>
              <a:rPr lang="en-IN" sz="2400" dirty="0" err="1" smtClean="0"/>
              <a:t>Picareque</a:t>
            </a:r>
            <a:r>
              <a:rPr lang="en-IN" sz="2400" dirty="0" smtClean="0"/>
              <a:t> whose protagonist is a rogue, an illegitimate boy whose adventures help to bring attention to the corruption in Spain in the 16</a:t>
            </a:r>
            <a:r>
              <a:rPr lang="en-IN" sz="2400" baseline="30000" dirty="0" smtClean="0"/>
              <a:t>th</a:t>
            </a:r>
            <a:r>
              <a:rPr lang="en-IN" sz="2400" dirty="0" smtClean="0"/>
              <a:t> century.</a:t>
            </a:r>
          </a:p>
          <a:p>
            <a:endParaRPr lang="en-IN"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The Picaresque Narrative</a:t>
            </a:r>
            <a:endParaRPr lang="en-IN" dirty="0"/>
          </a:p>
        </p:txBody>
      </p:sp>
      <p:sp>
        <p:nvSpPr>
          <p:cNvPr id="3" name="Content Placeholder 2"/>
          <p:cNvSpPr>
            <a:spLocks noGrp="1"/>
          </p:cNvSpPr>
          <p:nvPr>
            <p:ph sz="quarter" idx="1"/>
          </p:nvPr>
        </p:nvSpPr>
        <p:spPr/>
        <p:txBody>
          <a:bodyPr>
            <a:normAutofit fontScale="77500" lnSpcReduction="20000"/>
          </a:bodyPr>
          <a:lstStyle/>
          <a:p>
            <a:r>
              <a:rPr lang="de-DE" sz="3200" dirty="0" smtClean="0"/>
              <a:t>Hans Jakob Christoffel von Grimmelshausen‘s</a:t>
            </a:r>
            <a:r>
              <a:rPr lang="en-IN" sz="3200" dirty="0" smtClean="0"/>
              <a:t> </a:t>
            </a:r>
            <a:r>
              <a:rPr lang="en-IN" sz="3200" i="1" dirty="0" err="1" smtClean="0"/>
              <a:t>Simplicissimus</a:t>
            </a:r>
            <a:r>
              <a:rPr lang="en-IN" sz="3200" i="1" dirty="0" smtClean="0"/>
              <a:t> </a:t>
            </a:r>
            <a:r>
              <a:rPr lang="en-IN" sz="3200" i="1" dirty="0" err="1" smtClean="0"/>
              <a:t>Teutsch</a:t>
            </a:r>
            <a:r>
              <a:rPr lang="en-IN" sz="3200" i="1" dirty="0" smtClean="0"/>
              <a:t> </a:t>
            </a:r>
            <a:r>
              <a:rPr lang="en-IN" sz="3200" dirty="0" smtClean="0"/>
              <a:t>(1666–1668), a German Picaresque, inspired by the events and horrors of the Thirty Years' War which devastated Germany from 1618 to 1648, it is regarded as the first adventure novel in the German language and the first German novel </a:t>
            </a:r>
            <a:r>
              <a:rPr lang="en-IN" sz="3200" dirty="0" err="1" smtClean="0"/>
              <a:t>masterpiece.The</a:t>
            </a:r>
            <a:r>
              <a:rPr lang="en-IN" sz="3200" dirty="0" smtClean="0"/>
              <a:t> full subtitle is "The account of the life of an odd vagrant named Melchior </a:t>
            </a:r>
            <a:r>
              <a:rPr lang="en-IN" sz="3200" dirty="0" err="1" smtClean="0"/>
              <a:t>Sternfels</a:t>
            </a:r>
            <a:r>
              <a:rPr lang="en-IN" sz="3200" dirty="0" smtClean="0"/>
              <a:t> von </a:t>
            </a:r>
            <a:r>
              <a:rPr lang="en-IN" sz="3200" dirty="0" err="1" smtClean="0"/>
              <a:t>Fuchshaim</a:t>
            </a:r>
            <a:r>
              <a:rPr lang="en-IN" sz="3200" dirty="0" smtClean="0"/>
              <a:t>: namely where and in what manner he came into this world, what he saw, learned, experienced, and endured therein; also why he again left it of his own free will."</a:t>
            </a:r>
          </a:p>
          <a:p>
            <a:r>
              <a:rPr lang="en-IN" sz="3200" dirty="0" smtClean="0"/>
              <a:t>Richard Head's </a:t>
            </a:r>
            <a:r>
              <a:rPr lang="en-IN" sz="3200" i="1" dirty="0" smtClean="0"/>
              <a:t>The English Rogue </a:t>
            </a:r>
            <a:r>
              <a:rPr lang="en-IN" sz="3200" dirty="0" smtClean="0"/>
              <a:t>(1665) in England. Its tales of drastic adventures were based on the model of Spanish rogue stories (such as </a:t>
            </a:r>
            <a:r>
              <a:rPr lang="en-IN" sz="3200" dirty="0" err="1" smtClean="0"/>
              <a:t>Lazarillo</a:t>
            </a:r>
            <a:r>
              <a:rPr lang="en-IN" sz="3200" dirty="0" smtClean="0"/>
              <a:t> de </a:t>
            </a:r>
            <a:r>
              <a:rPr lang="en-IN" sz="3200" dirty="0" err="1" smtClean="0"/>
              <a:t>Tormes</a:t>
            </a:r>
            <a:r>
              <a:rPr lang="en-IN" sz="3200" dirty="0" smtClean="0"/>
              <a:t> 1554), .</a:t>
            </a:r>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Picaresque Fiction</a:t>
            </a:r>
            <a:endParaRPr lang="en-IN" dirty="0"/>
          </a:p>
        </p:txBody>
      </p:sp>
      <p:sp>
        <p:nvSpPr>
          <p:cNvPr id="3" name="Content Placeholder 2"/>
          <p:cNvSpPr>
            <a:spLocks noGrp="1"/>
          </p:cNvSpPr>
          <p:nvPr>
            <p:ph sz="quarter" idx="1"/>
          </p:nvPr>
        </p:nvSpPr>
        <p:spPr/>
        <p:txBody>
          <a:bodyPr>
            <a:normAutofit lnSpcReduction="10000"/>
          </a:bodyPr>
          <a:lstStyle/>
          <a:p>
            <a:pPr>
              <a:buNone/>
            </a:pPr>
            <a:r>
              <a:rPr lang="en-IN" dirty="0" smtClean="0"/>
              <a:t>Other important works of the tradition </a:t>
            </a:r>
            <a:r>
              <a:rPr lang="en-IN" dirty="0" smtClean="0"/>
              <a:t>are:</a:t>
            </a:r>
          </a:p>
          <a:p>
            <a:r>
              <a:rPr lang="en-IN" dirty="0" smtClean="0"/>
              <a:t> </a:t>
            </a:r>
            <a:r>
              <a:rPr lang="en-IN" dirty="0" smtClean="0"/>
              <a:t>Paul Scarron's </a:t>
            </a:r>
            <a:r>
              <a:rPr lang="en-IN" i="1" dirty="0" smtClean="0"/>
              <a:t>Roman </a:t>
            </a:r>
            <a:r>
              <a:rPr lang="en-IN" i="1" dirty="0" err="1" smtClean="0"/>
              <a:t>Comique</a:t>
            </a:r>
            <a:r>
              <a:rPr lang="en-IN" i="1" dirty="0" smtClean="0"/>
              <a:t> </a:t>
            </a:r>
            <a:r>
              <a:rPr lang="en-IN" dirty="0" smtClean="0"/>
              <a:t>(1651–57</a:t>
            </a:r>
            <a:r>
              <a:rPr lang="en-IN" dirty="0" smtClean="0"/>
              <a:t>)</a:t>
            </a:r>
          </a:p>
          <a:p>
            <a:r>
              <a:rPr lang="en-IN" dirty="0" smtClean="0"/>
              <a:t> </a:t>
            </a:r>
            <a:r>
              <a:rPr lang="en-IN" dirty="0" smtClean="0"/>
              <a:t>T</a:t>
            </a:r>
            <a:r>
              <a:rPr lang="en-IN" dirty="0" smtClean="0"/>
              <a:t>he </a:t>
            </a:r>
            <a:r>
              <a:rPr lang="en-IN" dirty="0" smtClean="0"/>
              <a:t>anonymous French </a:t>
            </a:r>
            <a:r>
              <a:rPr lang="en-IN" i="1" dirty="0" err="1" smtClean="0"/>
              <a:t>Rozelli</a:t>
            </a:r>
            <a:r>
              <a:rPr lang="en-IN" dirty="0" smtClean="0"/>
              <a:t> with its satire on Europe's </a:t>
            </a:r>
            <a:r>
              <a:rPr lang="en-IN" dirty="0" smtClean="0"/>
              <a:t>religions</a:t>
            </a:r>
          </a:p>
          <a:p>
            <a:r>
              <a:rPr lang="en-IN" dirty="0" smtClean="0"/>
              <a:t> </a:t>
            </a:r>
            <a:r>
              <a:rPr lang="en-IN" dirty="0" smtClean="0"/>
              <a:t>Alain-René Lesage's </a:t>
            </a:r>
            <a:r>
              <a:rPr lang="en-IN" i="1" dirty="0" smtClean="0"/>
              <a:t>Gil Blas </a:t>
            </a:r>
            <a:r>
              <a:rPr lang="en-IN" dirty="0" smtClean="0"/>
              <a:t>(1715–1735</a:t>
            </a:r>
            <a:r>
              <a:rPr lang="en-IN" dirty="0" smtClean="0"/>
              <a:t>)</a:t>
            </a:r>
          </a:p>
          <a:p>
            <a:r>
              <a:rPr lang="en-IN" dirty="0" smtClean="0"/>
              <a:t> </a:t>
            </a:r>
            <a:r>
              <a:rPr lang="en-IN" dirty="0" smtClean="0"/>
              <a:t>Henry Fielding's </a:t>
            </a:r>
            <a:r>
              <a:rPr lang="en-IN" i="1" dirty="0" smtClean="0"/>
              <a:t>Joseph Andrews </a:t>
            </a:r>
            <a:r>
              <a:rPr lang="en-IN" dirty="0" smtClean="0"/>
              <a:t>(1742) and </a:t>
            </a:r>
            <a:r>
              <a:rPr lang="en-IN" i="1" dirty="0" smtClean="0"/>
              <a:t>Tom Jones </a:t>
            </a:r>
            <a:r>
              <a:rPr lang="en-IN" dirty="0" smtClean="0"/>
              <a:t>(1749</a:t>
            </a:r>
            <a:r>
              <a:rPr lang="en-IN" dirty="0" smtClean="0"/>
              <a:t>)</a:t>
            </a:r>
          </a:p>
          <a:p>
            <a:r>
              <a:rPr lang="en-IN" dirty="0" smtClean="0"/>
              <a:t>Denis </a:t>
            </a:r>
            <a:r>
              <a:rPr lang="en-IN" dirty="0" smtClean="0"/>
              <a:t>Diderot's </a:t>
            </a:r>
            <a:r>
              <a:rPr lang="en-IN" i="1" dirty="0" smtClean="0"/>
              <a:t>Jacques the Fatalist </a:t>
            </a:r>
            <a:r>
              <a:rPr lang="en-IN" dirty="0" smtClean="0"/>
              <a:t>(1773, printed posthumously in 1796</a:t>
            </a:r>
            <a:r>
              <a:rPr lang="en-IN" dirty="0" smtClean="0"/>
              <a:t>).</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Pastoral Romances</a:t>
            </a:r>
            <a:endParaRPr lang="en-IN" dirty="0"/>
          </a:p>
        </p:txBody>
      </p:sp>
      <p:sp>
        <p:nvSpPr>
          <p:cNvPr id="3" name="Content Placeholder 2"/>
          <p:cNvSpPr>
            <a:spLocks noGrp="1"/>
          </p:cNvSpPr>
          <p:nvPr>
            <p:ph sz="quarter" idx="1"/>
          </p:nvPr>
        </p:nvSpPr>
        <p:spPr/>
        <p:txBody>
          <a:bodyPr>
            <a:normAutofit fontScale="70000" lnSpcReduction="20000"/>
          </a:bodyPr>
          <a:lstStyle/>
          <a:p>
            <a:pPr>
              <a:buNone/>
            </a:pPr>
            <a:r>
              <a:rPr lang="en-IN" dirty="0" smtClean="0"/>
              <a:t>Fiction that presents rural life as an idyllic condition, with exquisitely clean shepherdesses and sheep immune to foot-rot, is of very ancient descent. </a:t>
            </a:r>
            <a:r>
              <a:rPr lang="en-IN" dirty="0" err="1" smtClean="0"/>
              <a:t>Longus</a:t>
            </a:r>
            <a:r>
              <a:rPr lang="en-IN" dirty="0" smtClean="0"/>
              <a:t>’ </a:t>
            </a:r>
            <a:r>
              <a:rPr lang="en-IN" i="1" dirty="0" smtClean="0"/>
              <a:t>Daphnis and Chloe</a:t>
            </a:r>
            <a:r>
              <a:rPr lang="en-IN" dirty="0" smtClean="0"/>
              <a:t>, written in Greek in the 2nd or 3rd century </a:t>
            </a:r>
            <a:r>
              <a:rPr lang="en-IN" dirty="0" err="1" smtClean="0"/>
              <a:t>ce</a:t>
            </a:r>
            <a:r>
              <a:rPr lang="en-IN" dirty="0" smtClean="0"/>
              <a:t>, was the remote progenitor of such Elizabethan pastoral romances </a:t>
            </a:r>
            <a:r>
              <a:rPr lang="en-IN" dirty="0" smtClean="0"/>
              <a:t>as:</a:t>
            </a:r>
            <a:endParaRPr lang="en-IN" dirty="0" smtClean="0"/>
          </a:p>
          <a:p>
            <a:r>
              <a:rPr lang="en-IN" dirty="0" smtClean="0"/>
              <a:t> Sir Philip Sidney’s </a:t>
            </a:r>
            <a:r>
              <a:rPr lang="en-IN" i="1" dirty="0" smtClean="0"/>
              <a:t>Arcadia </a:t>
            </a:r>
            <a:r>
              <a:rPr lang="en-IN" dirty="0" smtClean="0"/>
              <a:t>(1590) </a:t>
            </a:r>
          </a:p>
          <a:p>
            <a:r>
              <a:rPr lang="en-IN" dirty="0" smtClean="0"/>
              <a:t>Thomas Lodge’s </a:t>
            </a:r>
            <a:r>
              <a:rPr lang="en-IN" dirty="0" err="1" smtClean="0"/>
              <a:t>Rosalynde</a:t>
            </a:r>
            <a:r>
              <a:rPr lang="en-IN" dirty="0" smtClean="0"/>
              <a:t> (1590</a:t>
            </a:r>
            <a:r>
              <a:rPr lang="en-IN" dirty="0" smtClean="0"/>
              <a:t>), </a:t>
            </a:r>
            <a:r>
              <a:rPr lang="en-IN" dirty="0" smtClean="0"/>
              <a:t>the source book for Shakespeare’s As You Like It</a:t>
            </a:r>
            <a:r>
              <a:rPr lang="en-IN" dirty="0" smtClean="0"/>
              <a:t>.</a:t>
            </a:r>
          </a:p>
          <a:p>
            <a:r>
              <a:rPr lang="en-IN" i="1" dirty="0" err="1" smtClean="0"/>
              <a:t>L'Astrée</a:t>
            </a:r>
            <a:r>
              <a:rPr lang="en-IN" i="1" dirty="0" smtClean="0"/>
              <a:t>,</a:t>
            </a:r>
            <a:r>
              <a:rPr lang="en-IN" dirty="0" smtClean="0"/>
              <a:t> (1610) of </a:t>
            </a:r>
            <a:r>
              <a:rPr lang="en-IN" dirty="0" err="1" smtClean="0"/>
              <a:t>Honore</a:t>
            </a:r>
            <a:r>
              <a:rPr lang="en-IN" dirty="0" smtClean="0"/>
              <a:t> </a:t>
            </a:r>
            <a:r>
              <a:rPr lang="en-IN" dirty="0" err="1" smtClean="0"/>
              <a:t>d'Urfe</a:t>
            </a:r>
            <a:r>
              <a:rPr lang="en-IN" dirty="0" smtClean="0"/>
              <a:t> (1568-1625), which is the earliest French novel, is properly styled a pastoral. </a:t>
            </a:r>
            <a:endParaRPr lang="en-IN" dirty="0" smtClean="0"/>
          </a:p>
          <a:p>
            <a:r>
              <a:rPr lang="en-IN" dirty="0" smtClean="0"/>
              <a:t>The </a:t>
            </a:r>
            <a:r>
              <a:rPr lang="en-IN" i="1" dirty="0" smtClean="0"/>
              <a:t>Paul et </a:t>
            </a:r>
            <a:r>
              <a:rPr lang="en-IN" i="1" dirty="0" err="1" smtClean="0"/>
              <a:t>Virginie</a:t>
            </a:r>
            <a:r>
              <a:rPr lang="en-IN" i="1" dirty="0" smtClean="0"/>
              <a:t> </a:t>
            </a:r>
            <a:r>
              <a:rPr lang="en-IN" dirty="0" smtClean="0"/>
              <a:t>of </a:t>
            </a:r>
            <a:r>
              <a:rPr lang="en-IN" dirty="0" err="1" smtClean="0"/>
              <a:t>Bernardin</a:t>
            </a:r>
            <a:r>
              <a:rPr lang="en-IN" dirty="0" smtClean="0"/>
              <a:t> de St. Pierre (1787), which was immensely popular in its day, seems to spring less from the pastoral utopian convention than from the dawning Romanticism that saw in a state of nature only goodness and innocence. </a:t>
            </a:r>
          </a:p>
          <a:p>
            <a:r>
              <a:rPr lang="en-IN" dirty="0" smtClean="0"/>
              <a:t>Still, the image of a rural Eden is a persistent one in Western </a:t>
            </a:r>
            <a:r>
              <a:rPr lang="en-IN" dirty="0" smtClean="0"/>
              <a:t>culture.</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neena\Desktop\thHWBVLV5A.jpg"/>
          <p:cNvPicPr>
            <a:picLocks noChangeAspect="1" noChangeArrowheads="1"/>
          </p:cNvPicPr>
          <p:nvPr/>
        </p:nvPicPr>
        <p:blipFill>
          <a:blip r:embed="rId2"/>
          <a:srcRect/>
          <a:stretch>
            <a:fillRect/>
          </a:stretch>
        </p:blipFill>
        <p:spPr bwMode="auto">
          <a:xfrm>
            <a:off x="-685800" y="0"/>
            <a:ext cx="8381999" cy="6858000"/>
          </a:xfrm>
          <a:prstGeom prst="rect">
            <a:avLst/>
          </a:prstGeom>
          <a:noFill/>
        </p:spPr>
      </p:pic>
      <p:pic>
        <p:nvPicPr>
          <p:cNvPr id="6147" name="Picture 3" descr="C:\Users\neena\Desktop\thMZWBPR1I.jpg"/>
          <p:cNvPicPr>
            <a:picLocks noChangeAspect="1" noChangeArrowheads="1"/>
          </p:cNvPicPr>
          <p:nvPr/>
        </p:nvPicPr>
        <p:blipFill>
          <a:blip r:embed="rId3"/>
          <a:srcRect/>
          <a:stretch>
            <a:fillRect/>
          </a:stretch>
        </p:blipFill>
        <p:spPr bwMode="auto">
          <a:xfrm>
            <a:off x="7315200" y="0"/>
            <a:ext cx="1828800" cy="1676400"/>
          </a:xfrm>
          <a:prstGeom prst="rect">
            <a:avLst/>
          </a:prstGeom>
          <a:noFill/>
        </p:spPr>
      </p:pic>
      <p:pic>
        <p:nvPicPr>
          <p:cNvPr id="6" name="Picture 3" descr="C:\Users\neena\Desktop\thMZWBPR1I.jpg"/>
          <p:cNvPicPr>
            <a:picLocks noChangeAspect="1" noChangeArrowheads="1"/>
          </p:cNvPicPr>
          <p:nvPr/>
        </p:nvPicPr>
        <p:blipFill>
          <a:blip r:embed="rId3"/>
          <a:srcRect/>
          <a:stretch>
            <a:fillRect/>
          </a:stretch>
        </p:blipFill>
        <p:spPr bwMode="auto">
          <a:xfrm>
            <a:off x="7543800" y="3276600"/>
            <a:ext cx="1600200" cy="1752600"/>
          </a:xfrm>
          <a:prstGeom prst="rect">
            <a:avLst/>
          </a:prstGeom>
          <a:noFill/>
        </p:spPr>
      </p:pic>
      <p:pic>
        <p:nvPicPr>
          <p:cNvPr id="7" name="Picture 3" descr="C:\Users\neena\Desktop\thMZWBPR1I.jpg"/>
          <p:cNvPicPr>
            <a:picLocks noChangeAspect="1" noChangeArrowheads="1"/>
          </p:cNvPicPr>
          <p:nvPr/>
        </p:nvPicPr>
        <p:blipFill>
          <a:blip r:embed="rId3"/>
          <a:srcRect/>
          <a:stretch>
            <a:fillRect/>
          </a:stretch>
        </p:blipFill>
        <p:spPr bwMode="auto">
          <a:xfrm>
            <a:off x="7391400" y="1676400"/>
            <a:ext cx="1752600" cy="1676400"/>
          </a:xfrm>
          <a:prstGeom prst="rect">
            <a:avLst/>
          </a:prstGeom>
          <a:noFill/>
        </p:spPr>
      </p:pic>
      <p:pic>
        <p:nvPicPr>
          <p:cNvPr id="8" name="Picture 3" descr="C:\Users\neena\Desktop\thMZWBPR1I.jpg"/>
          <p:cNvPicPr>
            <a:picLocks noChangeAspect="1" noChangeArrowheads="1"/>
          </p:cNvPicPr>
          <p:nvPr/>
        </p:nvPicPr>
        <p:blipFill>
          <a:blip r:embed="rId3"/>
          <a:srcRect/>
          <a:stretch>
            <a:fillRect/>
          </a:stretch>
        </p:blipFill>
        <p:spPr bwMode="auto">
          <a:xfrm>
            <a:off x="7467600" y="4876800"/>
            <a:ext cx="1676400" cy="19812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C00000"/>
                </a:solidFill>
              </a:rPr>
              <a:t>Anti-Chivalry, Anti-Romance</a:t>
            </a:r>
            <a:endParaRPr lang="en-IN" dirty="0"/>
          </a:p>
        </p:txBody>
      </p:sp>
      <p:sp>
        <p:nvSpPr>
          <p:cNvPr id="3" name="Content Placeholder 2"/>
          <p:cNvSpPr>
            <a:spLocks noGrp="1"/>
          </p:cNvSpPr>
          <p:nvPr>
            <p:ph sz="quarter" idx="1"/>
          </p:nvPr>
        </p:nvSpPr>
        <p:spPr/>
        <p:txBody>
          <a:bodyPr>
            <a:normAutofit fontScale="92500" lnSpcReduction="20000"/>
          </a:bodyPr>
          <a:lstStyle/>
          <a:p>
            <a:r>
              <a:rPr lang="en-IN" dirty="0" smtClean="0">
                <a:solidFill>
                  <a:srgbClr val="C00000"/>
                </a:solidFill>
              </a:rPr>
              <a:t>Miguel Cervantes' </a:t>
            </a:r>
            <a:r>
              <a:rPr lang="en-IN" i="1" dirty="0" smtClean="0">
                <a:solidFill>
                  <a:srgbClr val="C00000"/>
                </a:solidFill>
              </a:rPr>
              <a:t>Don Quixote </a:t>
            </a:r>
            <a:r>
              <a:rPr lang="en-IN" dirty="0" smtClean="0">
                <a:solidFill>
                  <a:srgbClr val="C00000"/>
                </a:solidFill>
              </a:rPr>
              <a:t>(1606/1615</a:t>
            </a:r>
            <a:r>
              <a:rPr lang="en-IN" dirty="0" smtClean="0">
                <a:solidFill>
                  <a:srgbClr val="C00000"/>
                </a:solidFill>
              </a:rPr>
              <a:t>), written </a:t>
            </a:r>
            <a:r>
              <a:rPr lang="en-IN" dirty="0" smtClean="0">
                <a:solidFill>
                  <a:srgbClr val="C00000"/>
                </a:solidFill>
              </a:rPr>
              <a:t>in Spain at the beginning of the 17th </a:t>
            </a:r>
            <a:r>
              <a:rPr lang="en-IN" dirty="0" smtClean="0">
                <a:solidFill>
                  <a:srgbClr val="C00000"/>
                </a:solidFill>
              </a:rPr>
              <a:t>century, </a:t>
            </a:r>
            <a:r>
              <a:rPr lang="en-IN" dirty="0" smtClean="0">
                <a:solidFill>
                  <a:srgbClr val="C00000"/>
                </a:solidFill>
              </a:rPr>
              <a:t>modified the satire of romances: its hero lost contact with reality by reading too many romances in the </a:t>
            </a:r>
            <a:r>
              <a:rPr lang="en-IN" dirty="0" err="1" smtClean="0">
                <a:solidFill>
                  <a:srgbClr val="C00000"/>
                </a:solidFill>
              </a:rPr>
              <a:t>Amadisian</a:t>
            </a:r>
            <a:r>
              <a:rPr lang="en-IN" dirty="0" smtClean="0">
                <a:solidFill>
                  <a:srgbClr val="C00000"/>
                </a:solidFill>
              </a:rPr>
              <a:t> tradition</a:t>
            </a:r>
            <a:endParaRPr lang="en-IN" dirty="0" smtClean="0">
              <a:solidFill>
                <a:srgbClr val="C00000"/>
              </a:solidFill>
            </a:endParaRPr>
          </a:p>
          <a:p>
            <a:r>
              <a:rPr lang="en-IN" dirty="0" smtClean="0">
                <a:solidFill>
                  <a:srgbClr val="C00000"/>
                </a:solidFill>
              </a:rPr>
              <a:t>A</a:t>
            </a:r>
            <a:r>
              <a:rPr lang="en-IN" dirty="0" smtClean="0">
                <a:solidFill>
                  <a:srgbClr val="C00000"/>
                </a:solidFill>
              </a:rPr>
              <a:t>n anti-chivalric </a:t>
            </a:r>
            <a:r>
              <a:rPr lang="en-IN" dirty="0" smtClean="0">
                <a:solidFill>
                  <a:srgbClr val="C00000"/>
                </a:solidFill>
              </a:rPr>
              <a:t>comic masterpiece—the </a:t>
            </a:r>
            <a:r>
              <a:rPr lang="en-IN" i="1" dirty="0" smtClean="0">
                <a:solidFill>
                  <a:srgbClr val="C00000"/>
                </a:solidFill>
              </a:rPr>
              <a:t>Don Quixote </a:t>
            </a:r>
            <a:r>
              <a:rPr lang="en-IN" dirty="0" smtClean="0">
                <a:solidFill>
                  <a:srgbClr val="C00000"/>
                </a:solidFill>
              </a:rPr>
              <a:t>of </a:t>
            </a:r>
            <a:r>
              <a:rPr lang="en-IN" dirty="0" smtClean="0">
                <a:solidFill>
                  <a:srgbClr val="C00000"/>
                </a:solidFill>
              </a:rPr>
              <a:t>Cervantes, on </a:t>
            </a:r>
            <a:r>
              <a:rPr lang="en-IN" dirty="0" smtClean="0">
                <a:solidFill>
                  <a:srgbClr val="C00000"/>
                </a:solidFill>
              </a:rPr>
              <a:t>a larger scale than the </a:t>
            </a:r>
            <a:r>
              <a:rPr lang="en-IN" dirty="0" err="1" smtClean="0">
                <a:solidFill>
                  <a:srgbClr val="C00000"/>
                </a:solidFill>
              </a:rPr>
              <a:t>Satyricon</a:t>
            </a:r>
            <a:r>
              <a:rPr lang="en-IN" dirty="0" smtClean="0">
                <a:solidFill>
                  <a:srgbClr val="C00000"/>
                </a:solidFill>
              </a:rPr>
              <a:t> or The Golden Ass, contains many of the elements that have been expected from prose fiction ever since. </a:t>
            </a:r>
            <a:endParaRPr lang="en-IN" dirty="0" smtClean="0">
              <a:solidFill>
                <a:srgbClr val="C00000"/>
              </a:solidFill>
            </a:endParaRPr>
          </a:p>
          <a:p>
            <a:r>
              <a:rPr lang="en-IN" dirty="0" smtClean="0">
                <a:solidFill>
                  <a:srgbClr val="FF0000"/>
                </a:solidFill>
              </a:rPr>
              <a:t>Novels </a:t>
            </a:r>
            <a:r>
              <a:rPr lang="en-IN" dirty="0" smtClean="0">
                <a:solidFill>
                  <a:srgbClr val="FF0000"/>
                </a:solidFill>
              </a:rPr>
              <a:t>have heroes, but not in any classical or medieval sense</a:t>
            </a:r>
            <a:r>
              <a:rPr lang="en-IN" dirty="0" smtClean="0">
                <a:solidFill>
                  <a:srgbClr val="C00000"/>
                </a:solidFill>
              </a:rPr>
              <a:t>. </a:t>
            </a:r>
            <a:endParaRPr lang="en-IN" dirty="0" smtClean="0">
              <a:solidFill>
                <a:srgbClr val="C00000"/>
              </a:solidFill>
            </a:endParaRPr>
          </a:p>
          <a:p>
            <a:r>
              <a:rPr lang="en-IN" dirty="0" smtClean="0">
                <a:solidFill>
                  <a:srgbClr val="92D050"/>
                </a:solidFill>
              </a:rPr>
              <a:t> </a:t>
            </a:r>
            <a:endParaRPr lang="en-IN" dirty="0" smtClean="0">
              <a:solidFill>
                <a:srgbClr val="C00000"/>
              </a:solidFill>
            </a:endParaRPr>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tx1"/>
                </a:solidFill>
              </a:rPr>
              <a:t>The </a:t>
            </a:r>
            <a:r>
              <a:rPr lang="en-IN" dirty="0" smtClean="0">
                <a:solidFill>
                  <a:schemeClr val="tx1"/>
                </a:solidFill>
              </a:rPr>
              <a:t>Rise </a:t>
            </a:r>
            <a:r>
              <a:rPr lang="en-IN" dirty="0" smtClean="0">
                <a:solidFill>
                  <a:schemeClr val="tx1"/>
                </a:solidFill>
              </a:rPr>
              <a:t>of the </a:t>
            </a:r>
            <a:r>
              <a:rPr lang="en-IN" dirty="0" smtClean="0">
                <a:solidFill>
                  <a:schemeClr val="tx1"/>
                </a:solidFill>
              </a:rPr>
              <a:t>Novel</a:t>
            </a:r>
            <a:endParaRPr lang="en-IN" dirty="0">
              <a:solidFill>
                <a:schemeClr val="tx1"/>
              </a:solidFill>
            </a:endParaRPr>
          </a:p>
        </p:txBody>
      </p:sp>
      <p:sp>
        <p:nvSpPr>
          <p:cNvPr id="3" name="Content Placeholder 2"/>
          <p:cNvSpPr>
            <a:spLocks noGrp="1"/>
          </p:cNvSpPr>
          <p:nvPr>
            <p:ph sz="quarter" idx="1"/>
          </p:nvPr>
        </p:nvSpPr>
        <p:spPr/>
        <p:txBody>
          <a:bodyPr>
            <a:normAutofit fontScale="92500" lnSpcReduction="20000"/>
          </a:bodyPr>
          <a:lstStyle/>
          <a:p>
            <a:r>
              <a:rPr lang="en-IN" dirty="0" smtClean="0"/>
              <a:t>The rise of the novel as </a:t>
            </a:r>
            <a:r>
              <a:rPr lang="en-IN" dirty="0" smtClean="0"/>
              <a:t>an alternative to the romance began with the publication of Cervantes </a:t>
            </a:r>
            <a:r>
              <a:rPr lang="en-IN" i="1" dirty="0" err="1" smtClean="0"/>
              <a:t>Novelas</a:t>
            </a:r>
            <a:r>
              <a:rPr lang="en-IN" i="1" dirty="0" smtClean="0"/>
              <a:t> </a:t>
            </a:r>
            <a:r>
              <a:rPr lang="en-IN" i="1" dirty="0" err="1" smtClean="0"/>
              <a:t>Exemplares</a:t>
            </a:r>
            <a:r>
              <a:rPr lang="en-IN" i="1" dirty="0" smtClean="0"/>
              <a:t> </a:t>
            </a:r>
            <a:r>
              <a:rPr lang="en-IN" dirty="0" smtClean="0"/>
              <a:t>(1613</a:t>
            </a:r>
            <a:r>
              <a:rPr lang="en-IN" dirty="0" smtClean="0"/>
              <a:t>). Late 17th-century critics looked back on the history of prose fiction, proud of the generic shift that had taken place, leading towards the modern novel/novella.</a:t>
            </a:r>
          </a:p>
          <a:p>
            <a:pPr>
              <a:buNone/>
            </a:pPr>
            <a:r>
              <a:rPr lang="en-IN" dirty="0" smtClean="0"/>
              <a:t> </a:t>
            </a:r>
          </a:p>
          <a:p>
            <a:r>
              <a:rPr lang="en-IN" dirty="0" smtClean="0">
                <a:solidFill>
                  <a:srgbClr val="FF0000"/>
                </a:solidFill>
                <a:latin typeface="Arial Rounded MT Bold" pitchFamily="34" charset="0"/>
              </a:rPr>
              <a:t>The beginnings of modern fiction in France took a pseudo-bucolic form, and the celebrated </a:t>
            </a:r>
            <a:r>
              <a:rPr lang="en-IN" i="1" dirty="0" err="1" smtClean="0">
                <a:solidFill>
                  <a:srgbClr val="FF0000"/>
                </a:solidFill>
                <a:latin typeface="Arial Rounded MT Bold" pitchFamily="34" charset="0"/>
              </a:rPr>
              <a:t>L'Astrée</a:t>
            </a:r>
            <a:r>
              <a:rPr lang="en-IN" i="1" dirty="0" smtClean="0">
                <a:solidFill>
                  <a:srgbClr val="FF0000"/>
                </a:solidFill>
                <a:latin typeface="Arial Rounded MT Bold" pitchFamily="34" charset="0"/>
              </a:rPr>
              <a:t>,</a:t>
            </a:r>
            <a:r>
              <a:rPr lang="en-IN" dirty="0" smtClean="0">
                <a:solidFill>
                  <a:srgbClr val="FF0000"/>
                </a:solidFill>
                <a:latin typeface="Arial Rounded MT Bold" pitchFamily="34" charset="0"/>
              </a:rPr>
              <a:t> (1610) of </a:t>
            </a:r>
            <a:r>
              <a:rPr lang="en-IN" dirty="0" err="1" smtClean="0">
                <a:solidFill>
                  <a:srgbClr val="FF0000"/>
                </a:solidFill>
                <a:latin typeface="Arial Rounded MT Bold" pitchFamily="34" charset="0"/>
              </a:rPr>
              <a:t>Honore</a:t>
            </a:r>
            <a:r>
              <a:rPr lang="en-IN" dirty="0" smtClean="0">
                <a:solidFill>
                  <a:srgbClr val="FF0000"/>
                </a:solidFill>
                <a:latin typeface="Arial Rounded MT Bold" pitchFamily="34" charset="0"/>
              </a:rPr>
              <a:t> </a:t>
            </a:r>
            <a:r>
              <a:rPr lang="en-IN" dirty="0" err="1" smtClean="0">
                <a:solidFill>
                  <a:srgbClr val="FF0000"/>
                </a:solidFill>
                <a:latin typeface="Arial Rounded MT Bold" pitchFamily="34" charset="0"/>
              </a:rPr>
              <a:t>d'Urfe</a:t>
            </a:r>
            <a:r>
              <a:rPr lang="en-IN" dirty="0" smtClean="0">
                <a:solidFill>
                  <a:srgbClr val="FF0000"/>
                </a:solidFill>
                <a:latin typeface="Arial Rounded MT Bold" pitchFamily="34" charset="0"/>
              </a:rPr>
              <a:t> (1568-1625), which is the earliest French novel, is properly styled a pastor</a:t>
            </a:r>
            <a:r>
              <a:rPr lang="en-IN" dirty="0" smtClean="0">
                <a:latin typeface="Arial Rounded MT Bold" pitchFamily="34" charset="0"/>
              </a:rPr>
              <a:t>al. </a:t>
            </a:r>
            <a:endParaRPr lang="en-IN"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tx1"/>
                </a:solidFill>
              </a:rPr>
              <a:t>The Rise of the Novel</a:t>
            </a:r>
            <a:endParaRPr lang="en-IN" dirty="0">
              <a:solidFill>
                <a:schemeClr val="tx1"/>
              </a:solidFill>
            </a:endParaRPr>
          </a:p>
        </p:txBody>
      </p:sp>
      <p:sp>
        <p:nvSpPr>
          <p:cNvPr id="3" name="Content Placeholder 2"/>
          <p:cNvSpPr>
            <a:spLocks noGrp="1"/>
          </p:cNvSpPr>
          <p:nvPr>
            <p:ph sz="quarter" idx="1"/>
          </p:nvPr>
        </p:nvSpPr>
        <p:spPr/>
        <p:txBody>
          <a:bodyPr>
            <a:normAutofit lnSpcReduction="10000"/>
          </a:bodyPr>
          <a:lstStyle/>
          <a:p>
            <a:r>
              <a:rPr lang="en-IN" dirty="0" smtClean="0"/>
              <a:t>It continued with Scarron's </a:t>
            </a:r>
            <a:r>
              <a:rPr lang="en-IN" i="1" dirty="0" smtClean="0"/>
              <a:t>Roman </a:t>
            </a:r>
            <a:r>
              <a:rPr lang="en-IN" i="1" dirty="0" err="1" smtClean="0"/>
              <a:t>Comique</a:t>
            </a:r>
            <a:r>
              <a:rPr lang="en-IN" i="1" dirty="0" smtClean="0"/>
              <a:t> </a:t>
            </a:r>
            <a:r>
              <a:rPr lang="en-IN" dirty="0" smtClean="0"/>
              <a:t>(the first part of which appeared in 1651), whose heroes noted the rivalry between French romances and the new Spanish genre.</a:t>
            </a:r>
          </a:p>
          <a:p>
            <a:r>
              <a:rPr lang="en-IN" dirty="0" smtClean="0"/>
              <a:t>The first perfect works in French were those of Scarron and Madame de La Fayette's "Spanish history"</a:t>
            </a:r>
            <a:r>
              <a:rPr lang="en-IN" i="1" dirty="0" smtClean="0"/>
              <a:t> </a:t>
            </a:r>
            <a:r>
              <a:rPr lang="en-IN" i="1" dirty="0" err="1" smtClean="0"/>
              <a:t>Zayde</a:t>
            </a:r>
            <a:r>
              <a:rPr lang="en-IN" dirty="0" smtClean="0"/>
              <a:t> (1670). </a:t>
            </a:r>
          </a:p>
          <a:p>
            <a:r>
              <a:rPr lang="en-IN" dirty="0" smtClean="0"/>
              <a:t>The development finally led to her </a:t>
            </a:r>
            <a:r>
              <a:rPr lang="en-IN" i="1" dirty="0" err="1" smtClean="0"/>
              <a:t>Princesse</a:t>
            </a:r>
            <a:r>
              <a:rPr lang="en-IN" i="1" dirty="0" smtClean="0"/>
              <a:t> de </a:t>
            </a:r>
            <a:r>
              <a:rPr lang="en-IN" i="1" dirty="0" err="1" smtClean="0"/>
              <a:t>Clèves</a:t>
            </a:r>
            <a:r>
              <a:rPr lang="en-IN" i="1" dirty="0" smtClean="0"/>
              <a:t> </a:t>
            </a:r>
            <a:r>
              <a:rPr lang="en-IN" dirty="0" smtClean="0"/>
              <a:t>(1678), the first novel with what would become characteristic French subject matter.</a:t>
            </a:r>
          </a:p>
          <a:p>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solidFill>
                  <a:srgbClr val="7030A0"/>
                </a:solidFill>
              </a:rPr>
              <a:t>Robinson Crusoe: Romance </a:t>
            </a:r>
            <a:r>
              <a:rPr lang="en-IN" dirty="0" smtClean="0">
                <a:solidFill>
                  <a:srgbClr val="7030A0"/>
                </a:solidFill>
              </a:rPr>
              <a:t>and </a:t>
            </a:r>
            <a:r>
              <a:rPr lang="en-IN" dirty="0" smtClean="0">
                <a:solidFill>
                  <a:srgbClr val="7030A0"/>
                </a:solidFill>
              </a:rPr>
              <a:t>Realism; History and Fiction</a:t>
            </a:r>
            <a:endParaRPr lang="en-IN" dirty="0"/>
          </a:p>
        </p:txBody>
      </p:sp>
      <p:sp>
        <p:nvSpPr>
          <p:cNvPr id="3" name="Content Placeholder 2"/>
          <p:cNvSpPr>
            <a:spLocks noGrp="1"/>
          </p:cNvSpPr>
          <p:nvPr>
            <p:ph sz="quarter" idx="1"/>
          </p:nvPr>
        </p:nvSpPr>
        <p:spPr/>
        <p:txBody>
          <a:bodyPr>
            <a:normAutofit fontScale="92500" lnSpcReduction="10000"/>
          </a:bodyPr>
          <a:lstStyle/>
          <a:p>
            <a:r>
              <a:rPr lang="en-IN" dirty="0" smtClean="0"/>
              <a:t>A further </a:t>
            </a:r>
            <a:r>
              <a:rPr lang="en-IN" dirty="0" smtClean="0"/>
              <a:t>differentiation in narrative </a:t>
            </a:r>
            <a:r>
              <a:rPr lang="en-IN" dirty="0" smtClean="0"/>
              <a:t>was made between private and public </a:t>
            </a:r>
            <a:r>
              <a:rPr lang="en-IN" dirty="0" smtClean="0"/>
              <a:t>history in  </a:t>
            </a:r>
            <a:r>
              <a:rPr lang="en-IN" dirty="0" smtClean="0"/>
              <a:t>Daniel Defoe's </a:t>
            </a:r>
            <a:r>
              <a:rPr lang="en-IN" i="1" dirty="0" smtClean="0"/>
              <a:t>Robinson Crusoe</a:t>
            </a:r>
            <a:r>
              <a:rPr lang="en-IN" dirty="0" smtClean="0"/>
              <a:t> (1719)</a:t>
            </a:r>
            <a:r>
              <a:rPr lang="en-IN" i="1" dirty="0" smtClean="0"/>
              <a:t>.</a:t>
            </a:r>
          </a:p>
          <a:p>
            <a:r>
              <a:rPr lang="en-IN" i="1" dirty="0" smtClean="0"/>
              <a:t>Robinson Crusoe</a:t>
            </a:r>
            <a:r>
              <a:rPr lang="en-IN" i="1" dirty="0" smtClean="0"/>
              <a:t> </a:t>
            </a:r>
            <a:r>
              <a:rPr lang="en-IN" dirty="0" smtClean="0"/>
              <a:t>has </a:t>
            </a:r>
            <a:r>
              <a:rPr lang="en-IN" dirty="0" smtClean="0"/>
              <a:t>elements of the romance, unlike these novels, because of its exotic setting and story of survival in isolation</a:t>
            </a:r>
            <a:r>
              <a:rPr lang="en-IN" dirty="0" smtClean="0"/>
              <a:t>.</a:t>
            </a:r>
            <a:endParaRPr lang="en-IN" i="1" dirty="0" smtClean="0"/>
          </a:p>
          <a:p>
            <a:endParaRPr lang="en-IN" i="1" dirty="0" smtClean="0"/>
          </a:p>
          <a:p>
            <a:r>
              <a:rPr lang="en-IN" i="1" dirty="0" smtClean="0"/>
              <a:t> Robinson Crusoe</a:t>
            </a:r>
            <a:r>
              <a:rPr lang="en-IN" dirty="0" smtClean="0"/>
              <a:t> </a:t>
            </a:r>
            <a:r>
              <a:rPr lang="en-IN" dirty="0" smtClean="0"/>
              <a:t>was</a:t>
            </a:r>
            <a:r>
              <a:rPr lang="en-IN" dirty="0" smtClean="0"/>
              <a:t>, within this pattern, neither a "romance" nor a "novel". It smelled of romance, yet the preface stated that it should most certainly be read as a true private </a:t>
            </a:r>
            <a:r>
              <a:rPr lang="en-IN" dirty="0" smtClean="0"/>
              <a:t>history.</a:t>
            </a:r>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7030A0"/>
                </a:solidFill>
              </a:rPr>
              <a:t>The Novel: Romance and Realism</a:t>
            </a:r>
            <a:endParaRPr lang="en-IN" dirty="0">
              <a:solidFill>
                <a:srgbClr val="7030A0"/>
              </a:solidFill>
            </a:endParaRPr>
          </a:p>
        </p:txBody>
      </p:sp>
      <p:sp>
        <p:nvSpPr>
          <p:cNvPr id="3" name="Content Placeholder 2"/>
          <p:cNvSpPr>
            <a:spLocks noGrp="1"/>
          </p:cNvSpPr>
          <p:nvPr>
            <p:ph sz="quarter" idx="1"/>
          </p:nvPr>
        </p:nvSpPr>
        <p:spPr/>
        <p:txBody>
          <a:bodyPr>
            <a:normAutofit/>
          </a:bodyPr>
          <a:lstStyle/>
          <a:p>
            <a:r>
              <a:rPr lang="en-IN" dirty="0" smtClean="0"/>
              <a:t>Crusoe </a:t>
            </a:r>
            <a:r>
              <a:rPr lang="en-IN" dirty="0" smtClean="0"/>
              <a:t>lacks almost all of the elements found in these new novels: wit, a fast narration evolving around a group of young fashionable urban heroes, along with their intrigues, a scandalous moral, gallant talk to be imitated, and a brief, conciseness </a:t>
            </a:r>
            <a:r>
              <a:rPr lang="en-IN" dirty="0" smtClean="0"/>
              <a:t>plot.</a:t>
            </a:r>
          </a:p>
          <a:p>
            <a:r>
              <a:rPr lang="en-IN" dirty="0" smtClean="0"/>
              <a:t>Some </a:t>
            </a:r>
            <a:r>
              <a:rPr lang="en-IN" dirty="0" smtClean="0"/>
              <a:t>literary historians date the beginning of the English novel with </a:t>
            </a:r>
            <a:r>
              <a:rPr lang="en-IN" i="1" dirty="0" smtClean="0"/>
              <a:t>Robinson Crusoe</a:t>
            </a:r>
            <a:endParaRPr lang="en-IN" i="1" dirty="0" smtClean="0"/>
          </a:p>
          <a:p>
            <a:endParaRPr lang="en-IN" dirty="0" smtClean="0"/>
          </a:p>
          <a:p>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solidFill>
                  <a:srgbClr val="00B0F0"/>
                </a:solidFill>
              </a:rPr>
              <a:t>The Great </a:t>
            </a:r>
            <a:r>
              <a:rPr lang="en-IN" dirty="0" err="1" smtClean="0">
                <a:solidFill>
                  <a:srgbClr val="00B0F0"/>
                </a:solidFill>
              </a:rPr>
              <a:t>Debate:Is</a:t>
            </a:r>
            <a:r>
              <a:rPr lang="en-IN" dirty="0" smtClean="0">
                <a:solidFill>
                  <a:srgbClr val="00B0F0"/>
                </a:solidFill>
              </a:rPr>
              <a:t> the Novel a new Genre—a development or an evolution </a:t>
            </a:r>
            <a:endParaRPr lang="en-IN" dirty="0">
              <a:solidFill>
                <a:srgbClr val="00B0F0"/>
              </a:solidFill>
            </a:endParaRPr>
          </a:p>
        </p:txBody>
      </p:sp>
      <p:sp>
        <p:nvSpPr>
          <p:cNvPr id="3" name="Content Placeholder 2"/>
          <p:cNvSpPr>
            <a:spLocks noGrp="1"/>
          </p:cNvSpPr>
          <p:nvPr>
            <p:ph sz="quarter" idx="1"/>
          </p:nvPr>
        </p:nvSpPr>
        <p:spPr/>
        <p:txBody>
          <a:bodyPr>
            <a:normAutofit fontScale="85000" lnSpcReduction="20000"/>
          </a:bodyPr>
          <a:lstStyle/>
          <a:p>
            <a:r>
              <a:rPr lang="en-IN" dirty="0" smtClean="0"/>
              <a:t>Scholars disagree on when the novel first appeared on the literary scene.  Some feel that the long story Tale of </a:t>
            </a:r>
            <a:r>
              <a:rPr lang="en-IN" dirty="0" err="1" smtClean="0"/>
              <a:t>Genji</a:t>
            </a:r>
            <a:r>
              <a:rPr lang="en-IN" dirty="0" smtClean="0"/>
              <a:t> (c. 1000 A.D.), written by </a:t>
            </a:r>
            <a:r>
              <a:rPr lang="en-IN" dirty="0" err="1" smtClean="0"/>
              <a:t>Shikibu</a:t>
            </a:r>
            <a:r>
              <a:rPr lang="en-IN" dirty="0" smtClean="0"/>
              <a:t> </a:t>
            </a:r>
            <a:r>
              <a:rPr lang="en-IN" dirty="0" err="1" smtClean="0"/>
              <a:t>Murasaki</a:t>
            </a:r>
            <a:r>
              <a:rPr lang="en-IN" dirty="0" smtClean="0"/>
              <a:t>, a Japanese court lady, represents an early novel.  Others argue that Madame de Lafayette’s La </a:t>
            </a:r>
            <a:r>
              <a:rPr lang="en-IN" dirty="0" err="1" smtClean="0"/>
              <a:t>Princesse</a:t>
            </a:r>
            <a:r>
              <a:rPr lang="en-IN" dirty="0" smtClean="0"/>
              <a:t> de Cleves (1678) or </a:t>
            </a:r>
            <a:r>
              <a:rPr lang="en-IN" dirty="0" err="1" smtClean="0"/>
              <a:t>Aphra</a:t>
            </a:r>
            <a:r>
              <a:rPr lang="en-IN" dirty="0" smtClean="0"/>
              <a:t> </a:t>
            </a:r>
            <a:r>
              <a:rPr lang="en-IN" dirty="0" err="1" smtClean="0"/>
              <a:t>Behn’s</a:t>
            </a:r>
            <a:r>
              <a:rPr lang="en-IN" dirty="0" smtClean="0"/>
              <a:t> </a:t>
            </a:r>
            <a:r>
              <a:rPr lang="en-IN" dirty="0" err="1" smtClean="0"/>
              <a:t>Oroonoko</a:t>
            </a:r>
            <a:r>
              <a:rPr lang="en-IN" dirty="0" smtClean="0"/>
              <a:t> (1678) are instances of early novel forms.  </a:t>
            </a:r>
            <a:r>
              <a:rPr lang="en-IN" dirty="0" err="1" smtClean="0"/>
              <a:t>Behn</a:t>
            </a:r>
            <a:r>
              <a:rPr lang="en-IN" dirty="0" smtClean="0"/>
              <a:t> was undoubtedly a close precursor to the great eighteenth-century novelists, such as Daniel Defoe and Samuel Richardson, who followed her and who popularized the form with the reading public.  Most critics, however, cite Miguel de Cervantes’s Don Quixote de la Mancha (1605; 1615) as either the first novel or the first proto-novel.   </a:t>
            </a:r>
          </a:p>
          <a:p>
            <a:r>
              <a:rPr lang="en-IN" dirty="0" smtClean="0"/>
              <a:t> </a:t>
            </a:r>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English Novel</a:t>
            </a:r>
            <a:endParaRPr lang="en-IN" dirty="0"/>
          </a:p>
        </p:txBody>
      </p:sp>
      <p:sp>
        <p:nvSpPr>
          <p:cNvPr id="3" name="Content Placeholder 2"/>
          <p:cNvSpPr>
            <a:spLocks noGrp="1"/>
          </p:cNvSpPr>
          <p:nvPr>
            <p:ph sz="quarter" idx="1"/>
          </p:nvPr>
        </p:nvSpPr>
        <p:spPr>
          <a:xfrm>
            <a:off x="457200" y="1600200"/>
            <a:ext cx="8229600" cy="4953000"/>
          </a:xfrm>
        </p:spPr>
        <p:txBody>
          <a:bodyPr>
            <a:normAutofit/>
          </a:bodyPr>
          <a:lstStyle/>
          <a:p>
            <a:pPr>
              <a:buNone/>
            </a:pPr>
            <a:r>
              <a:rPr lang="en-IN" dirty="0" smtClean="0"/>
              <a:t>Narratives </a:t>
            </a:r>
            <a:r>
              <a:rPr lang="en-IN" dirty="0" smtClean="0"/>
              <a:t>to be </a:t>
            </a:r>
            <a:r>
              <a:rPr lang="en-IN" dirty="0" smtClean="0"/>
              <a:t>considered</a:t>
            </a:r>
            <a:r>
              <a:rPr lang="en-IN" dirty="0" smtClean="0"/>
              <a:t> among the first English novels:</a:t>
            </a:r>
          </a:p>
          <a:p>
            <a:r>
              <a:rPr lang="en-IN" sz="2400" dirty="0" smtClean="0"/>
              <a:t>Sir Thomas Malory's </a:t>
            </a:r>
            <a:r>
              <a:rPr lang="en-IN" sz="2400" dirty="0" err="1" smtClean="0"/>
              <a:t>Morte</a:t>
            </a:r>
            <a:r>
              <a:rPr lang="en-IN" sz="2400" dirty="0" smtClean="0"/>
              <a:t> </a:t>
            </a:r>
            <a:r>
              <a:rPr lang="en-IN" sz="2400" dirty="0" err="1" smtClean="0"/>
              <a:t>d'Arthur</a:t>
            </a:r>
            <a:r>
              <a:rPr lang="en-IN" sz="2400" dirty="0" smtClean="0"/>
              <a:t> </a:t>
            </a:r>
            <a:endParaRPr lang="en-IN" sz="2400" dirty="0" smtClean="0"/>
          </a:p>
          <a:p>
            <a:r>
              <a:rPr lang="en-IN" sz="2400" dirty="0" smtClean="0"/>
              <a:t>Geoffrey </a:t>
            </a:r>
            <a:r>
              <a:rPr lang="en-IN" sz="2400" dirty="0" smtClean="0"/>
              <a:t>Chaucer's "Prologue" to </a:t>
            </a:r>
            <a:r>
              <a:rPr lang="en-IN" sz="2400" dirty="0" smtClean="0"/>
              <a:t>Canterbury </a:t>
            </a:r>
            <a:r>
              <a:rPr lang="en-IN" sz="2400" dirty="0" smtClean="0"/>
              <a:t>Tales </a:t>
            </a:r>
            <a:r>
              <a:rPr lang="en-IN" sz="2400" dirty="0" smtClean="0"/>
              <a:t> </a:t>
            </a:r>
            <a:endParaRPr lang="en-IN" sz="2400" i="1" dirty="0" smtClean="0"/>
          </a:p>
          <a:p>
            <a:pPr>
              <a:buFont typeface="Wingdings" pitchFamily="2" charset="2"/>
              <a:buChar char="v"/>
            </a:pPr>
            <a:r>
              <a:rPr lang="en-IN" sz="2400" dirty="0" err="1" smtClean="0"/>
              <a:t>Aphra</a:t>
            </a:r>
            <a:r>
              <a:rPr lang="en-IN" sz="2400" dirty="0" smtClean="0"/>
              <a:t> </a:t>
            </a:r>
            <a:r>
              <a:rPr lang="en-IN" sz="2400" dirty="0" err="1" smtClean="0"/>
              <a:t>Behn’s</a:t>
            </a:r>
            <a:r>
              <a:rPr lang="en-IN" sz="2400" dirty="0" smtClean="0"/>
              <a:t> </a:t>
            </a:r>
            <a:r>
              <a:rPr lang="en-IN" sz="2400" dirty="0" smtClean="0"/>
              <a:t> </a:t>
            </a:r>
            <a:r>
              <a:rPr lang="en-IN" sz="2400" i="1" dirty="0" err="1" smtClean="0"/>
              <a:t>Oronooko</a:t>
            </a:r>
            <a:endParaRPr lang="en-IN" sz="2400" i="1" dirty="0" smtClean="0"/>
          </a:p>
          <a:p>
            <a:pPr>
              <a:buFont typeface="Wingdings" pitchFamily="2" charset="2"/>
              <a:buChar char="v"/>
            </a:pPr>
            <a:r>
              <a:rPr lang="en-IN" sz="2400" dirty="0" smtClean="0"/>
              <a:t>John Bunyan’s </a:t>
            </a:r>
            <a:r>
              <a:rPr lang="en-IN" sz="2400" i="1" dirty="0" smtClean="0"/>
              <a:t>The Pilgrim’s Progress</a:t>
            </a:r>
          </a:p>
          <a:p>
            <a:pPr>
              <a:buFont typeface="Wingdings" pitchFamily="2" charset="2"/>
              <a:buChar char="v"/>
            </a:pPr>
            <a:r>
              <a:rPr lang="en-IN" sz="2400" dirty="0" smtClean="0"/>
              <a:t>Daniel Defoe’s </a:t>
            </a:r>
            <a:r>
              <a:rPr lang="en-IN" sz="2400" i="1" dirty="0" smtClean="0"/>
              <a:t>Robinson Crusoe (1719) </a:t>
            </a:r>
          </a:p>
          <a:p>
            <a:pPr>
              <a:buFont typeface="Wingdings" pitchFamily="2" charset="2"/>
              <a:buChar char="v"/>
            </a:pPr>
            <a:r>
              <a:rPr lang="en-IN" sz="2400" dirty="0" smtClean="0"/>
              <a:t>Eliza Haywood's </a:t>
            </a:r>
            <a:r>
              <a:rPr lang="en-IN" sz="2400" i="1" dirty="0" smtClean="0"/>
              <a:t>epic length novel, Love in Excess (1719/20</a:t>
            </a:r>
            <a:r>
              <a:rPr lang="en-IN" sz="2400" i="1" dirty="0" smtClean="0"/>
              <a:t>)</a:t>
            </a:r>
          </a:p>
          <a:p>
            <a:pPr>
              <a:buFont typeface="Wingdings" pitchFamily="2" charset="2"/>
              <a:buChar char="v"/>
            </a:pPr>
            <a:r>
              <a:rPr lang="en-IN" sz="2400" i="1" dirty="0" smtClean="0"/>
              <a:t> </a:t>
            </a:r>
            <a:r>
              <a:rPr lang="en-IN" sz="2400" dirty="0" smtClean="0"/>
              <a:t>Jonathan Swift’s </a:t>
            </a:r>
            <a:r>
              <a:rPr lang="en-IN" sz="2400" i="1" dirty="0" smtClean="0"/>
              <a:t>Gulliver's </a:t>
            </a:r>
            <a:r>
              <a:rPr lang="en-IN" sz="2400" i="1" dirty="0" smtClean="0"/>
              <a:t>Travels (1758)</a:t>
            </a:r>
            <a:endParaRPr lang="en-IN" sz="2400" i="1" dirty="0" smtClean="0"/>
          </a:p>
          <a:p>
            <a:pPr>
              <a:buFont typeface="Wingdings" pitchFamily="2" charset="2"/>
              <a:buChar char="v"/>
            </a:pPr>
            <a:endParaRPr lang="en-IN" i="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First Novelists/Novels</a:t>
            </a:r>
            <a:endParaRPr lang="en-IN" dirty="0"/>
          </a:p>
        </p:txBody>
      </p:sp>
      <p:sp>
        <p:nvSpPr>
          <p:cNvPr id="3" name="Content Placeholder 2"/>
          <p:cNvSpPr>
            <a:spLocks noGrp="1"/>
          </p:cNvSpPr>
          <p:nvPr>
            <p:ph sz="quarter" idx="1"/>
          </p:nvPr>
        </p:nvSpPr>
        <p:spPr/>
        <p:txBody>
          <a:bodyPr>
            <a:normAutofit fontScale="92500" lnSpcReduction="20000"/>
          </a:bodyPr>
          <a:lstStyle/>
          <a:p>
            <a:pPr>
              <a:buFont typeface="Wingdings" pitchFamily="2" charset="2"/>
              <a:buChar char="v"/>
            </a:pPr>
            <a:r>
              <a:rPr lang="en-IN" sz="3200" dirty="0" smtClean="0"/>
              <a:t>Samuel </a:t>
            </a:r>
            <a:r>
              <a:rPr lang="en-IN" sz="3200" dirty="0" smtClean="0"/>
              <a:t>Richardson, </a:t>
            </a:r>
            <a:r>
              <a:rPr lang="en-IN" sz="3200" i="1" dirty="0" smtClean="0"/>
              <a:t>Pamela, or Virtue Rewarded (1741).</a:t>
            </a:r>
          </a:p>
          <a:p>
            <a:pPr>
              <a:buFont typeface="Wingdings" pitchFamily="2" charset="2"/>
              <a:buChar char="v"/>
            </a:pPr>
            <a:r>
              <a:rPr lang="en-IN" sz="3200" dirty="0" smtClean="0"/>
              <a:t>Henry </a:t>
            </a:r>
            <a:r>
              <a:rPr lang="en-IN" sz="3200" dirty="0" smtClean="0"/>
              <a:t>Fielding, </a:t>
            </a:r>
            <a:r>
              <a:rPr lang="en-IN" sz="3200" i="1" dirty="0" smtClean="0"/>
              <a:t>Joseph Andrews(1742)</a:t>
            </a:r>
            <a:endParaRPr lang="en-IN" sz="3200" i="1" dirty="0" smtClean="0"/>
          </a:p>
          <a:p>
            <a:pPr>
              <a:buFont typeface="Wingdings" pitchFamily="2" charset="2"/>
              <a:buChar char="v"/>
            </a:pPr>
            <a:r>
              <a:rPr lang="en-IN" sz="3200" dirty="0" smtClean="0"/>
              <a:t>Laurence </a:t>
            </a:r>
            <a:r>
              <a:rPr lang="en-IN" sz="3200" dirty="0" smtClean="0"/>
              <a:t>Sterne, </a:t>
            </a:r>
            <a:r>
              <a:rPr lang="en-IN" sz="3200" i="1" dirty="0" err="1" smtClean="0"/>
              <a:t>Tristam</a:t>
            </a:r>
            <a:r>
              <a:rPr lang="en-IN" sz="3200" i="1" dirty="0" smtClean="0"/>
              <a:t> </a:t>
            </a:r>
            <a:r>
              <a:rPr lang="en-IN" sz="3200" i="1" dirty="0" err="1" smtClean="0"/>
              <a:t>Shandy</a:t>
            </a:r>
            <a:r>
              <a:rPr lang="en-IN" sz="3200" i="1" dirty="0" smtClean="0"/>
              <a:t> (1759-67)</a:t>
            </a:r>
          </a:p>
          <a:p>
            <a:pPr>
              <a:buFont typeface="Wingdings" pitchFamily="2" charset="2"/>
              <a:buChar char="v"/>
            </a:pPr>
            <a:r>
              <a:rPr lang="en-IN" sz="3200" dirty="0" smtClean="0"/>
              <a:t>Oliver Goldsmith, </a:t>
            </a:r>
            <a:r>
              <a:rPr lang="en-IN" sz="3200" i="1" dirty="0" smtClean="0"/>
              <a:t>The Vicar of Wakefield </a:t>
            </a:r>
            <a:r>
              <a:rPr lang="en-IN" sz="3200" dirty="0" smtClean="0"/>
              <a:t>(1766)</a:t>
            </a:r>
            <a:endParaRPr lang="en-IN" sz="3200" i="1" dirty="0" smtClean="0"/>
          </a:p>
          <a:p>
            <a:pPr>
              <a:buFont typeface="Wingdings" pitchFamily="2" charset="2"/>
              <a:buChar char="v"/>
            </a:pPr>
            <a:r>
              <a:rPr lang="en-IN" sz="3200" dirty="0" smtClean="0"/>
              <a:t>Tobias </a:t>
            </a:r>
            <a:r>
              <a:rPr lang="en-IN" sz="3200" dirty="0" err="1" smtClean="0"/>
              <a:t>Smolett’s</a:t>
            </a:r>
            <a:r>
              <a:rPr lang="en-IN" sz="3200" dirty="0" smtClean="0"/>
              <a:t> </a:t>
            </a:r>
            <a:r>
              <a:rPr lang="en-IN" sz="3200" i="1" dirty="0" smtClean="0"/>
              <a:t>The Adventures of Peregrine Pickle </a:t>
            </a:r>
            <a:r>
              <a:rPr lang="en-IN" sz="3200" dirty="0" smtClean="0"/>
              <a:t>(1751) and </a:t>
            </a:r>
            <a:r>
              <a:rPr lang="en-IN" sz="3200" i="1" dirty="0" smtClean="0"/>
              <a:t>The Expedition of </a:t>
            </a:r>
            <a:r>
              <a:rPr lang="en-IN" sz="3200" i="1" dirty="0" err="1" smtClean="0"/>
              <a:t>Humphry</a:t>
            </a:r>
            <a:r>
              <a:rPr lang="en-IN" sz="3200" i="1" dirty="0" smtClean="0"/>
              <a:t> Clinker </a:t>
            </a:r>
            <a:r>
              <a:rPr lang="en-IN" sz="3200" dirty="0" smtClean="0"/>
              <a:t>(1771</a:t>
            </a:r>
            <a:r>
              <a:rPr lang="en-IN" sz="3200" dirty="0" smtClean="0"/>
              <a:t>)</a:t>
            </a:r>
          </a:p>
          <a:p>
            <a:pPr>
              <a:buFont typeface="Wingdings" pitchFamily="2" charset="2"/>
              <a:buChar char="v"/>
            </a:pPr>
            <a:r>
              <a:rPr lang="en-IN" sz="3200" dirty="0" smtClean="0"/>
              <a:t> </a:t>
            </a:r>
            <a:r>
              <a:rPr lang="en-IN" sz="2800" dirty="0" smtClean="0"/>
              <a:t>Fanny </a:t>
            </a:r>
            <a:r>
              <a:rPr lang="en-IN" sz="2800" dirty="0" smtClean="0"/>
              <a:t>Burney,  </a:t>
            </a:r>
            <a:r>
              <a:rPr lang="en-IN" sz="2800" i="1" dirty="0" err="1" smtClean="0"/>
              <a:t>Evelina</a:t>
            </a:r>
            <a:r>
              <a:rPr lang="en-IN" sz="2800" dirty="0" smtClean="0"/>
              <a:t> </a:t>
            </a:r>
            <a:r>
              <a:rPr lang="en-IN" sz="2800" dirty="0" smtClean="0"/>
              <a:t>(1778), </a:t>
            </a:r>
            <a:r>
              <a:rPr lang="en-IN" sz="2800" i="1" dirty="0" smtClean="0"/>
              <a:t>Cecilia</a:t>
            </a:r>
            <a:r>
              <a:rPr lang="en-IN" sz="2800" dirty="0" smtClean="0"/>
              <a:t> (1782) and </a:t>
            </a:r>
            <a:r>
              <a:rPr lang="en-IN" sz="2800" i="1" dirty="0" smtClean="0"/>
              <a:t>Camilla</a:t>
            </a:r>
            <a:r>
              <a:rPr lang="en-IN" sz="2800" dirty="0" smtClean="0"/>
              <a:t> (1796</a:t>
            </a:r>
            <a:r>
              <a:rPr lang="en-IN" sz="2800" dirty="0" smtClean="0"/>
              <a:t>).</a:t>
            </a:r>
            <a:endParaRPr lang="en-IN" sz="3200" i="1" dirty="0" smtClean="0"/>
          </a:p>
          <a:p>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Factors Leading to the Rise of the </a:t>
            </a:r>
            <a:r>
              <a:rPr lang="en-IN" dirty="0" smtClean="0"/>
              <a:t>Novel I</a:t>
            </a:r>
            <a:endParaRPr lang="en-IN" dirty="0"/>
          </a:p>
        </p:txBody>
      </p:sp>
      <p:sp>
        <p:nvSpPr>
          <p:cNvPr id="3" name="Content Placeholder 2"/>
          <p:cNvSpPr>
            <a:spLocks noGrp="1"/>
          </p:cNvSpPr>
          <p:nvPr>
            <p:ph sz="quarter" idx="1"/>
          </p:nvPr>
        </p:nvSpPr>
        <p:spPr>
          <a:xfrm>
            <a:off x="457200" y="1600200"/>
            <a:ext cx="8229600" cy="5257800"/>
          </a:xfrm>
        </p:spPr>
        <p:txBody>
          <a:bodyPr>
            <a:normAutofit lnSpcReduction="10000"/>
          </a:bodyPr>
          <a:lstStyle/>
          <a:p>
            <a:r>
              <a:rPr lang="en-IN" dirty="0" smtClean="0"/>
              <a:t>Factors that Led to the Rise of the Novel in the Eighteenth Century:</a:t>
            </a:r>
          </a:p>
          <a:p>
            <a:r>
              <a:rPr lang="en-IN" dirty="0" smtClean="0"/>
              <a:t>the development of the prose novel at this time was encouraged by the invention of the printing press innovations in printing, and the introduction of cheap paper, in the 15th century.</a:t>
            </a:r>
          </a:p>
          <a:p>
            <a:r>
              <a:rPr lang="en-IN" dirty="0" smtClean="0"/>
              <a:t>Rise of Prose</a:t>
            </a:r>
          </a:p>
          <a:p>
            <a:r>
              <a:rPr lang="en-IN" dirty="0" smtClean="0"/>
              <a:t>The rise of the middle class </a:t>
            </a:r>
          </a:p>
          <a:p>
            <a:r>
              <a:rPr lang="en-IN" dirty="0" smtClean="0"/>
              <a:t>The rise of the </a:t>
            </a:r>
            <a:r>
              <a:rPr lang="en-IN" dirty="0" smtClean="0"/>
              <a:t>literacy rates among the common people</a:t>
            </a:r>
            <a:endParaRPr lang="en-IN" dirty="0" smtClean="0"/>
          </a:p>
          <a:p>
            <a:r>
              <a:rPr lang="en-IN" dirty="0" smtClean="0"/>
              <a:t>The rise of the woman reader</a:t>
            </a:r>
          </a:p>
          <a:p>
            <a:endParaRPr lang="en-IN" dirty="0" smtClean="0"/>
          </a:p>
          <a:p>
            <a:endParaRPr lang="en-IN" dirty="0" smtClean="0"/>
          </a:p>
          <a:p>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Factors Leading to the Rise of the Novel II</a:t>
            </a:r>
            <a:endParaRPr lang="en-IN" dirty="0"/>
          </a:p>
        </p:txBody>
      </p:sp>
      <p:sp>
        <p:nvSpPr>
          <p:cNvPr id="3" name="Content Placeholder 2"/>
          <p:cNvSpPr>
            <a:spLocks noGrp="1"/>
          </p:cNvSpPr>
          <p:nvPr>
            <p:ph sz="quarter" idx="1"/>
          </p:nvPr>
        </p:nvSpPr>
        <p:spPr/>
        <p:txBody>
          <a:bodyPr>
            <a:normAutofit lnSpcReduction="10000"/>
          </a:bodyPr>
          <a:lstStyle/>
          <a:p>
            <a:r>
              <a:rPr lang="en-IN" dirty="0" smtClean="0"/>
              <a:t> The development of the concepts of affective individualism and companionate </a:t>
            </a:r>
            <a:r>
              <a:rPr lang="en-IN" dirty="0" smtClean="0"/>
              <a:t>marriage. </a:t>
            </a:r>
          </a:p>
          <a:p>
            <a:r>
              <a:rPr lang="en-IN" dirty="0" smtClean="0"/>
              <a:t>A </a:t>
            </a:r>
            <a:r>
              <a:rPr lang="en-IN" dirty="0" smtClean="0"/>
              <a:t>new emphasis on the virtue and importance of the common man or </a:t>
            </a:r>
            <a:r>
              <a:rPr lang="en-IN" dirty="0" smtClean="0"/>
              <a:t>woman.</a:t>
            </a:r>
          </a:p>
          <a:p>
            <a:r>
              <a:rPr lang="en-IN" dirty="0" smtClean="0"/>
              <a:t>The novel form articulated, in ways that poems and plays could not, the interiority (psychological, spiritual, and emotional) of the individual human subject, and allowed readers to experience vicariously the adventures and misadventures of the protagonists.</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Novel</a:t>
            </a:r>
            <a:endParaRPr lang="en-IN" dirty="0"/>
          </a:p>
        </p:txBody>
      </p:sp>
      <p:sp>
        <p:nvSpPr>
          <p:cNvPr id="3" name="Content Placeholder 2"/>
          <p:cNvSpPr>
            <a:spLocks noGrp="1"/>
          </p:cNvSpPr>
          <p:nvPr>
            <p:ph sz="quarter" idx="1"/>
          </p:nvPr>
        </p:nvSpPr>
        <p:spPr/>
        <p:txBody>
          <a:bodyPr>
            <a:normAutofit/>
          </a:bodyPr>
          <a:lstStyle/>
          <a:p>
            <a:pPr>
              <a:buNone/>
            </a:pPr>
            <a:r>
              <a:rPr lang="en-IN" dirty="0" smtClean="0"/>
              <a:t>Definition</a:t>
            </a:r>
          </a:p>
          <a:p>
            <a:r>
              <a:rPr lang="en-IN" b="1" dirty="0" smtClean="0"/>
              <a:t>Novel is </a:t>
            </a:r>
            <a:r>
              <a:rPr lang="en-IN" dirty="0" smtClean="0"/>
              <a:t>an invented prose narrative of considerable length and a certain complexity that deals imaginatively with human experience, usually through a connected sequence of events involving a group of persons in a specific setting. </a:t>
            </a:r>
            <a:endParaRPr lang="en-IN" dirty="0" smtClean="0"/>
          </a:p>
          <a:p>
            <a:r>
              <a:rPr lang="en-IN" dirty="0" smtClean="0"/>
              <a:t>A novel is a long, fictional narrative which describes intimate human </a:t>
            </a:r>
            <a:r>
              <a:rPr lang="en-IN" dirty="0" smtClean="0"/>
              <a:t>experiences.</a:t>
            </a:r>
            <a:endParaRPr lang="en-IN" dirty="0" smtClean="0"/>
          </a:p>
          <a:p>
            <a:r>
              <a:rPr lang="en-IN" dirty="0" smtClean="0"/>
              <a:t>The novel is a genre of fiction</a:t>
            </a:r>
          </a:p>
          <a:p>
            <a:endParaRPr lang="en-IN" dirty="0" smtClean="0"/>
          </a:p>
          <a:p>
            <a:endParaRPr lang="en-IN"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Popularity of the Novel in Europe</a:t>
            </a:r>
            <a:endParaRPr lang="en-IN" dirty="0">
              <a:solidFill>
                <a:srgbClr val="FF0000"/>
              </a:solidFill>
            </a:endParaRPr>
          </a:p>
        </p:txBody>
      </p:sp>
      <p:sp>
        <p:nvSpPr>
          <p:cNvPr id="3" name="Content Placeholder 2"/>
          <p:cNvSpPr>
            <a:spLocks noGrp="1"/>
          </p:cNvSpPr>
          <p:nvPr>
            <p:ph sz="quarter" idx="1"/>
          </p:nvPr>
        </p:nvSpPr>
        <p:spPr/>
        <p:txBody>
          <a:bodyPr>
            <a:normAutofit fontScale="62500" lnSpcReduction="20000"/>
          </a:bodyPr>
          <a:lstStyle/>
          <a:p>
            <a:r>
              <a:rPr lang="en-IN" dirty="0" smtClean="0"/>
              <a:t>Europe witnessed the generic shift in the titles of works in French published in Holland, which supplied the international market and English publishers exploited the novel/romance controversy in the 1670s and </a:t>
            </a:r>
            <a:r>
              <a:rPr lang="en-IN" dirty="0" smtClean="0"/>
              <a:t>1680s.</a:t>
            </a:r>
          </a:p>
          <a:p>
            <a:r>
              <a:rPr lang="en-IN" dirty="0" smtClean="0"/>
              <a:t>Contemporary </a:t>
            </a:r>
            <a:r>
              <a:rPr lang="en-IN" dirty="0" smtClean="0"/>
              <a:t>critics listed the advantages of the new genre: brevity, a lack of ambition to produce epic poetry in prose; the style was fresh and plain; the focus was on modern life, and on heroes who were neither good nor </a:t>
            </a:r>
            <a:r>
              <a:rPr lang="en-IN" dirty="0" smtClean="0"/>
              <a:t>bad.</a:t>
            </a:r>
          </a:p>
          <a:p>
            <a:r>
              <a:rPr lang="en-IN" dirty="0" smtClean="0"/>
              <a:t>The </a:t>
            </a:r>
            <a:r>
              <a:rPr lang="en-IN" dirty="0" smtClean="0"/>
              <a:t>novel's potential to become the medium of urban gossip and scandal fuelled the rise of the novel/novella. </a:t>
            </a:r>
            <a:endParaRPr lang="en-IN" dirty="0" smtClean="0"/>
          </a:p>
          <a:p>
            <a:r>
              <a:rPr lang="en-IN" dirty="0" smtClean="0"/>
              <a:t>Stories </a:t>
            </a:r>
            <a:r>
              <a:rPr lang="en-IN" dirty="0" smtClean="0"/>
              <a:t>were offered as allegedly true recent histories, not for the sake of scandal but strictly for the moral lessons they gave. To prove this, fictionalized names were used with the true names in a separate key. </a:t>
            </a:r>
            <a:endParaRPr lang="en-IN" dirty="0" smtClean="0"/>
          </a:p>
          <a:p>
            <a:r>
              <a:rPr lang="en-IN" dirty="0" smtClean="0"/>
              <a:t>The </a:t>
            </a:r>
            <a:r>
              <a:rPr lang="en-IN" dirty="0" err="1" smtClean="0"/>
              <a:t>Mercure</a:t>
            </a:r>
            <a:r>
              <a:rPr lang="en-IN" dirty="0" smtClean="0"/>
              <a:t> </a:t>
            </a:r>
            <a:r>
              <a:rPr lang="en-IN" dirty="0" smtClean="0"/>
              <a:t>Gallant, a French journal </a:t>
            </a:r>
            <a:r>
              <a:rPr lang="en-IN" dirty="0" smtClean="0"/>
              <a:t>set the fashion in the </a:t>
            </a:r>
            <a:r>
              <a:rPr lang="en-IN" dirty="0" smtClean="0"/>
              <a:t>1670s.</a:t>
            </a:r>
          </a:p>
          <a:p>
            <a:r>
              <a:rPr lang="en-IN" dirty="0" smtClean="0"/>
              <a:t>Collections </a:t>
            </a:r>
            <a:r>
              <a:rPr lang="en-IN" dirty="0" smtClean="0"/>
              <a:t>of letters and memoirs appeared, and were filled with the intriguing new subject matter and the epistolary novel grew from this and led to the first full blown example of scandalous fiction in </a:t>
            </a:r>
            <a:r>
              <a:rPr lang="en-IN" dirty="0" err="1" smtClean="0"/>
              <a:t>Aphra</a:t>
            </a:r>
            <a:r>
              <a:rPr lang="en-IN" dirty="0" smtClean="0"/>
              <a:t> </a:t>
            </a:r>
            <a:r>
              <a:rPr lang="en-IN" dirty="0" err="1" smtClean="0"/>
              <a:t>Behn's</a:t>
            </a:r>
            <a:r>
              <a:rPr lang="en-IN" dirty="0" smtClean="0"/>
              <a:t> Love-Letters Between a Nobleman and His Sister (1684/ 1685/ 1687). Before the rise of the literary novel, reading novels had only been a form of entertainment.[41]</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Popularity of the Novel in Europe</a:t>
            </a:r>
            <a:endParaRPr lang="en-IN" dirty="0">
              <a:solidFill>
                <a:srgbClr val="FF0000"/>
              </a:solidFill>
            </a:endParaRPr>
          </a:p>
        </p:txBody>
      </p:sp>
      <p:sp>
        <p:nvSpPr>
          <p:cNvPr id="3" name="Content Placeholder 2"/>
          <p:cNvSpPr>
            <a:spLocks noGrp="1"/>
          </p:cNvSpPr>
          <p:nvPr>
            <p:ph sz="quarter" idx="1"/>
          </p:nvPr>
        </p:nvSpPr>
        <p:spPr/>
        <p:txBody>
          <a:bodyPr>
            <a:normAutofit lnSpcReduction="10000"/>
          </a:bodyPr>
          <a:lstStyle/>
          <a:p>
            <a:r>
              <a:rPr lang="en-IN" dirty="0" smtClean="0"/>
              <a:t>The </a:t>
            </a:r>
            <a:r>
              <a:rPr lang="en-IN" dirty="0" smtClean="0"/>
              <a:t>French churchman and scholar Pierre Daniel </a:t>
            </a:r>
            <a:r>
              <a:rPr lang="en-IN" dirty="0" err="1" smtClean="0"/>
              <a:t>Huet's</a:t>
            </a:r>
            <a:r>
              <a:rPr lang="en-IN" dirty="0" smtClean="0"/>
              <a:t> </a:t>
            </a:r>
            <a:r>
              <a:rPr lang="en-IN" dirty="0" err="1" smtClean="0"/>
              <a:t>Traitté</a:t>
            </a:r>
            <a:r>
              <a:rPr lang="en-IN" dirty="0" smtClean="0"/>
              <a:t> de </a:t>
            </a:r>
            <a:r>
              <a:rPr lang="en-IN" dirty="0" err="1" smtClean="0"/>
              <a:t>l'origine</a:t>
            </a:r>
            <a:r>
              <a:rPr lang="en-IN" dirty="0" smtClean="0"/>
              <a:t> des </a:t>
            </a:r>
            <a:r>
              <a:rPr lang="en-IN" dirty="0" err="1" smtClean="0"/>
              <a:t>romans</a:t>
            </a:r>
            <a:r>
              <a:rPr lang="en-IN" dirty="0" smtClean="0"/>
              <a:t> (1670) laid the ground for a greater acceptance of the novel as literature in the early 18th century. The theologian had not only dared to praise fictions, but he had also explained techniques of theological reading, for the interpretation of fiction, which was a novelty: an individual could read novels and romances to gain insight into foreign and distant cultures as well as into his or her own culture</a:t>
            </a:r>
            <a:r>
              <a:rPr lang="en-IN" dirty="0" smtClean="0"/>
              <a:t>.</a:t>
            </a:r>
            <a:endParaRPr lang="en-IN"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solidFill>
                  <a:srgbClr val="FF0000"/>
                </a:solidFill>
              </a:rPr>
              <a:t>Popularity </a:t>
            </a:r>
            <a:r>
              <a:rPr lang="en-IN" dirty="0" smtClean="0">
                <a:solidFill>
                  <a:srgbClr val="FF0000"/>
                </a:solidFill>
              </a:rPr>
              <a:t>of the Novel in Europe</a:t>
            </a:r>
            <a:endParaRPr lang="en-IN" dirty="0">
              <a:solidFill>
                <a:srgbClr val="FF0000"/>
              </a:solidFill>
            </a:endParaRPr>
          </a:p>
        </p:txBody>
      </p:sp>
      <p:sp>
        <p:nvSpPr>
          <p:cNvPr id="3" name="Content Placeholder 2"/>
          <p:cNvSpPr>
            <a:spLocks noGrp="1"/>
          </p:cNvSpPr>
          <p:nvPr>
            <p:ph sz="quarter" idx="1"/>
          </p:nvPr>
        </p:nvSpPr>
        <p:spPr>
          <a:xfrm>
            <a:off x="612648" y="1600200"/>
            <a:ext cx="8153400" cy="4953000"/>
          </a:xfrm>
        </p:spPr>
        <p:txBody>
          <a:bodyPr>
            <a:normAutofit/>
          </a:bodyPr>
          <a:lstStyle/>
          <a:p>
            <a:r>
              <a:rPr lang="en-IN" sz="2200" dirty="0" smtClean="0"/>
              <a:t>The decades around 1700 saw the appearance of new editions of Petronius, Lucian, and </a:t>
            </a:r>
            <a:r>
              <a:rPr lang="en-IN" sz="2200" dirty="0" err="1" smtClean="0"/>
              <a:t>Heliodorus</a:t>
            </a:r>
            <a:r>
              <a:rPr lang="en-IN" sz="2200" dirty="0" smtClean="0"/>
              <a:t> of </a:t>
            </a:r>
            <a:r>
              <a:rPr lang="en-IN" sz="2200" dirty="0" err="1" smtClean="0"/>
              <a:t>Emesa</a:t>
            </a:r>
            <a:r>
              <a:rPr lang="en-IN" sz="2200" dirty="0" smtClean="0"/>
              <a:t>.</a:t>
            </a:r>
          </a:p>
          <a:p>
            <a:r>
              <a:rPr lang="en-IN" sz="2200" dirty="0" smtClean="0"/>
              <a:t>The </a:t>
            </a:r>
            <a:r>
              <a:rPr lang="en-IN" sz="2200" dirty="0" smtClean="0"/>
              <a:t>publishers equipped them with prefaces that referred to </a:t>
            </a:r>
            <a:r>
              <a:rPr lang="en-IN" sz="2200" dirty="0" err="1" smtClean="0"/>
              <a:t>Huet's</a:t>
            </a:r>
            <a:r>
              <a:rPr lang="en-IN" sz="2200" dirty="0" smtClean="0"/>
              <a:t> </a:t>
            </a:r>
            <a:r>
              <a:rPr lang="en-IN" sz="2200" dirty="0" err="1" smtClean="0"/>
              <a:t>treatise.and</a:t>
            </a:r>
            <a:r>
              <a:rPr lang="en-IN" sz="2200" dirty="0" smtClean="0"/>
              <a:t> the canon it had established. Exotic fictions entered the market that gave insight into the Islamic mind. </a:t>
            </a:r>
            <a:endParaRPr lang="en-IN" sz="2200" dirty="0" smtClean="0"/>
          </a:p>
          <a:p>
            <a:r>
              <a:rPr lang="en-IN" sz="2200" dirty="0" smtClean="0"/>
              <a:t> </a:t>
            </a:r>
            <a:r>
              <a:rPr lang="en-IN" sz="2200" i="1" dirty="0" smtClean="0"/>
              <a:t>The Book of One Thousand and One Nights </a:t>
            </a:r>
            <a:r>
              <a:rPr lang="en-IN" sz="2200" dirty="0" smtClean="0"/>
              <a:t>was first published in Europe from 1704 to 1715 in French, and then translated immediately into English and German, and was seen as a contribution to </a:t>
            </a:r>
            <a:r>
              <a:rPr lang="en-IN" sz="2200" dirty="0" err="1" smtClean="0"/>
              <a:t>Huet's</a:t>
            </a:r>
            <a:r>
              <a:rPr lang="en-IN" sz="2200" dirty="0" smtClean="0"/>
              <a:t> history of </a:t>
            </a:r>
            <a:r>
              <a:rPr lang="en-IN" sz="2200" dirty="0" smtClean="0"/>
              <a:t>romances.</a:t>
            </a:r>
          </a:p>
          <a:p>
            <a:r>
              <a:rPr lang="en-IN" sz="2400" dirty="0" smtClean="0"/>
              <a:t>New "literary journals" like </a:t>
            </a:r>
            <a:r>
              <a:rPr lang="en-IN" sz="2400" dirty="0" err="1" smtClean="0"/>
              <a:t>Gotthold</a:t>
            </a:r>
            <a:r>
              <a:rPr lang="en-IN" sz="2400" dirty="0" smtClean="0"/>
              <a:t> Ephraim Lessing's </a:t>
            </a:r>
            <a:r>
              <a:rPr lang="en-IN" sz="2400" dirty="0" err="1" smtClean="0"/>
              <a:t>Briefe</a:t>
            </a:r>
            <a:r>
              <a:rPr lang="en-IN" sz="2400" dirty="0" smtClean="0"/>
              <a:t>, die </a:t>
            </a:r>
            <a:r>
              <a:rPr lang="en-IN" sz="2400" dirty="0" err="1" smtClean="0"/>
              <a:t>neuste</a:t>
            </a:r>
            <a:r>
              <a:rPr lang="en-IN" sz="2400" dirty="0" smtClean="0"/>
              <a:t> </a:t>
            </a:r>
            <a:r>
              <a:rPr lang="en-IN" sz="2400" dirty="0" err="1" smtClean="0"/>
              <a:t>Literatur</a:t>
            </a:r>
            <a:r>
              <a:rPr lang="en-IN" sz="2400" dirty="0" smtClean="0"/>
              <a:t> </a:t>
            </a:r>
            <a:r>
              <a:rPr lang="en-IN" sz="2400" dirty="0" err="1" smtClean="0"/>
              <a:t>betreffend</a:t>
            </a:r>
            <a:r>
              <a:rPr lang="en-IN" sz="2400" dirty="0" smtClean="0"/>
              <a:t> (1758) appeared in the middle of the century with reviews of art and fiction.</a:t>
            </a:r>
          </a:p>
          <a:p>
            <a:endParaRPr lang="en-IN" sz="2200" dirty="0" smtClean="0"/>
          </a:p>
          <a:p>
            <a:endParaRPr lang="en-IN"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Popularity of the Novel in England</a:t>
            </a:r>
            <a:endParaRPr lang="en-IN" dirty="0">
              <a:solidFill>
                <a:srgbClr val="FF0000"/>
              </a:solidFill>
            </a:endParaRPr>
          </a:p>
        </p:txBody>
      </p:sp>
      <p:sp>
        <p:nvSpPr>
          <p:cNvPr id="3" name="Content Placeholder 2"/>
          <p:cNvSpPr>
            <a:spLocks noGrp="1"/>
          </p:cNvSpPr>
          <p:nvPr>
            <p:ph sz="quarter" idx="1"/>
          </p:nvPr>
        </p:nvSpPr>
        <p:spPr/>
        <p:txBody>
          <a:bodyPr>
            <a:normAutofit fontScale="62500" lnSpcReduction="20000"/>
          </a:bodyPr>
          <a:lstStyle/>
          <a:p>
            <a:endParaRPr lang="en-IN" dirty="0" smtClean="0"/>
          </a:p>
          <a:p>
            <a:r>
              <a:rPr lang="en-IN" dirty="0" smtClean="0"/>
              <a:t>New </a:t>
            </a:r>
            <a:r>
              <a:rPr lang="en-IN" dirty="0" smtClean="0"/>
              <a:t>journals like The Spectator and The </a:t>
            </a:r>
            <a:r>
              <a:rPr lang="en-IN" dirty="0" err="1" smtClean="0"/>
              <a:t>Tatler</a:t>
            </a:r>
            <a:r>
              <a:rPr lang="en-IN" dirty="0" smtClean="0"/>
              <a:t> at the beginning of the century had reviews of </a:t>
            </a:r>
            <a:r>
              <a:rPr lang="en-IN" dirty="0" smtClean="0"/>
              <a:t>novels</a:t>
            </a:r>
          </a:p>
          <a:p>
            <a:r>
              <a:rPr lang="en-IN" dirty="0" smtClean="0"/>
              <a:t>New </a:t>
            </a:r>
            <a:r>
              <a:rPr lang="en-IN" dirty="0" smtClean="0"/>
              <a:t>classics were added to the market and the English, Select Collection of Novels in six volumes (1720–22), is a milestone in this development. It included </a:t>
            </a:r>
            <a:r>
              <a:rPr lang="en-IN" dirty="0" err="1" smtClean="0"/>
              <a:t>Huet's</a:t>
            </a:r>
            <a:r>
              <a:rPr lang="en-IN" dirty="0" smtClean="0"/>
              <a:t> Treatise, along with the European tradition of the modern novel of the day: </a:t>
            </a:r>
            <a:endParaRPr lang="en-IN" dirty="0" smtClean="0"/>
          </a:p>
          <a:p>
            <a:r>
              <a:rPr lang="en-IN" dirty="0" smtClean="0"/>
              <a:t>Novella </a:t>
            </a:r>
            <a:r>
              <a:rPr lang="en-IN" dirty="0" smtClean="0"/>
              <a:t>from Machiavelli's to Marie de La Fayette's masterpieces. </a:t>
            </a:r>
            <a:endParaRPr lang="en-IN" dirty="0" smtClean="0"/>
          </a:p>
          <a:p>
            <a:r>
              <a:rPr lang="en-IN" dirty="0" err="1" smtClean="0"/>
              <a:t>Aphra</a:t>
            </a:r>
            <a:r>
              <a:rPr lang="en-IN" dirty="0" smtClean="0"/>
              <a:t> </a:t>
            </a:r>
            <a:r>
              <a:rPr lang="en-IN" dirty="0" err="1" smtClean="0"/>
              <a:t>Behn's</a:t>
            </a:r>
            <a:r>
              <a:rPr lang="en-IN" dirty="0" smtClean="0"/>
              <a:t> prose fictions had appeared as "novels" in the 1680s but when reprinted in collections, her works became </a:t>
            </a:r>
            <a:r>
              <a:rPr lang="en-IN" dirty="0" smtClean="0"/>
              <a:t>classics</a:t>
            </a:r>
          </a:p>
          <a:p>
            <a:r>
              <a:rPr lang="en-IN" dirty="0" err="1" smtClean="0"/>
              <a:t>Fénelon's</a:t>
            </a:r>
            <a:r>
              <a:rPr lang="en-IN" dirty="0" smtClean="0"/>
              <a:t> </a:t>
            </a:r>
            <a:r>
              <a:rPr lang="en-IN" dirty="0" err="1" smtClean="0"/>
              <a:t>Telemachus</a:t>
            </a:r>
            <a:r>
              <a:rPr lang="en-IN" dirty="0" smtClean="0"/>
              <a:t> (1699/1700) became a classic within three years after its publication</a:t>
            </a:r>
            <a:r>
              <a:rPr lang="en-IN" dirty="0" smtClean="0"/>
              <a:t>.</a:t>
            </a:r>
            <a:r>
              <a:rPr lang="en-IN" dirty="0" smtClean="0"/>
              <a:t> </a:t>
            </a:r>
            <a:r>
              <a:rPr lang="en-IN" dirty="0" smtClean="0"/>
              <a:t>It exploited </a:t>
            </a:r>
            <a:r>
              <a:rPr lang="en-IN" dirty="0" smtClean="0"/>
              <a:t>a nostalgia for the old romances with their heroism and professed virtue. </a:t>
            </a:r>
            <a:endParaRPr lang="en-IN" dirty="0" smtClean="0"/>
          </a:p>
          <a:p>
            <a:r>
              <a:rPr lang="en-IN" dirty="0" smtClean="0"/>
              <a:t>New </a:t>
            </a:r>
            <a:r>
              <a:rPr lang="en-IN" dirty="0" smtClean="0"/>
              <a:t>authors now entered the market ready to use their own personal names as authors of fiction. Jane Barker explicitly advertised her </a:t>
            </a:r>
            <a:r>
              <a:rPr lang="en-IN" i="1" dirty="0" err="1" smtClean="0"/>
              <a:t>Exilius</a:t>
            </a:r>
            <a:r>
              <a:rPr lang="en-IN" dirty="0" smtClean="0"/>
              <a:t> as "A new Romance", "written after the Manner of </a:t>
            </a:r>
            <a:r>
              <a:rPr lang="en-IN" dirty="0" err="1" smtClean="0"/>
              <a:t>Telemachus</a:t>
            </a:r>
            <a:r>
              <a:rPr lang="en-IN" dirty="0" smtClean="0"/>
              <a:t>", in 1715. </a:t>
            </a:r>
            <a:endParaRPr lang="en-IN" dirty="0" smtClean="0"/>
          </a:p>
          <a:p>
            <a:r>
              <a:rPr lang="en-IN" dirty="0" smtClean="0"/>
              <a:t>Eliza </a:t>
            </a:r>
            <a:r>
              <a:rPr lang="en-IN" dirty="0" smtClean="0"/>
              <a:t>Haywood followed the footsteps of </a:t>
            </a:r>
            <a:r>
              <a:rPr lang="en-IN" dirty="0" err="1" smtClean="0"/>
              <a:t>Aphra</a:t>
            </a:r>
            <a:r>
              <a:rPr lang="en-IN" dirty="0" smtClean="0"/>
              <a:t> </a:t>
            </a:r>
            <a:r>
              <a:rPr lang="en-IN" dirty="0" err="1" smtClean="0"/>
              <a:t>Behn</a:t>
            </a:r>
            <a:r>
              <a:rPr lang="en-IN" dirty="0" smtClean="0"/>
              <a:t> when, in 1719, she used her name with unprecedented pride.</a:t>
            </a:r>
          </a:p>
          <a:p>
            <a:endParaRPr lang="en-IN"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Popularity of the Novel in England</a:t>
            </a:r>
            <a:endParaRPr lang="en-IN" dirty="0">
              <a:solidFill>
                <a:srgbClr val="FF0000"/>
              </a:solidFill>
            </a:endParaRPr>
          </a:p>
        </p:txBody>
      </p:sp>
      <p:sp>
        <p:nvSpPr>
          <p:cNvPr id="3" name="Content Placeholder 2"/>
          <p:cNvSpPr>
            <a:spLocks noGrp="1"/>
          </p:cNvSpPr>
          <p:nvPr>
            <p:ph sz="quarter" idx="1"/>
          </p:nvPr>
        </p:nvSpPr>
        <p:spPr/>
        <p:txBody>
          <a:bodyPr>
            <a:normAutofit/>
          </a:bodyPr>
          <a:lstStyle/>
          <a:p>
            <a:r>
              <a:rPr lang="en-IN" dirty="0" smtClean="0"/>
              <a:t>By </a:t>
            </a:r>
            <a:r>
              <a:rPr lang="en-IN" dirty="0" smtClean="0"/>
              <a:t>the 1780s reviews played had an important role in introducing new works of fiction to the </a:t>
            </a:r>
            <a:r>
              <a:rPr lang="en-IN" dirty="0" smtClean="0"/>
              <a:t>public.</a:t>
            </a:r>
          </a:p>
          <a:p>
            <a:r>
              <a:rPr lang="en-IN" dirty="0" smtClean="0"/>
              <a:t>A </a:t>
            </a:r>
            <a:r>
              <a:rPr lang="en-IN" dirty="0" smtClean="0"/>
              <a:t>later development was the introduction of novels into school curricula and later that of universities.</a:t>
            </a:r>
            <a:endParaRPr lang="en-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TYPES OF NOVEL</a:t>
            </a:r>
            <a:endParaRPr lang="en-IN" dirty="0"/>
          </a:p>
        </p:txBody>
      </p:sp>
      <p:sp>
        <p:nvSpPr>
          <p:cNvPr id="3" name="Content Placeholder 2"/>
          <p:cNvSpPr>
            <a:spLocks noGrp="1"/>
          </p:cNvSpPr>
          <p:nvPr>
            <p:ph sz="quarter" idx="1"/>
          </p:nvPr>
        </p:nvSpPr>
        <p:spPr>
          <a:xfrm>
            <a:off x="609600" y="1752600"/>
            <a:ext cx="3886200" cy="4408967"/>
          </a:xfrm>
        </p:spPr>
        <p:txBody>
          <a:bodyPr>
            <a:noAutofit/>
          </a:bodyPr>
          <a:lstStyle/>
          <a:p>
            <a:r>
              <a:rPr lang="en-US" sz="2000" b="1" dirty="0" smtClean="0"/>
              <a:t>Epistolary </a:t>
            </a:r>
          </a:p>
          <a:p>
            <a:r>
              <a:rPr lang="en-US" sz="2000" b="1" dirty="0" smtClean="0"/>
              <a:t>Picaresque</a:t>
            </a:r>
          </a:p>
          <a:p>
            <a:r>
              <a:rPr lang="en-US" sz="2000" b="1" dirty="0" smtClean="0"/>
              <a:t> Gothic </a:t>
            </a:r>
            <a:endParaRPr lang="en-US" sz="2000" b="1" dirty="0" smtClean="0"/>
          </a:p>
          <a:p>
            <a:r>
              <a:rPr lang="en-US" sz="2000" b="1" dirty="0" smtClean="0"/>
              <a:t>Historical</a:t>
            </a:r>
          </a:p>
          <a:p>
            <a:r>
              <a:rPr lang="en-US" sz="2000" b="1" dirty="0" smtClean="0"/>
              <a:t>Sentimental</a:t>
            </a:r>
          </a:p>
          <a:p>
            <a:r>
              <a:rPr lang="en-US" sz="2000" b="1" dirty="0" smtClean="0"/>
              <a:t>Psychological</a:t>
            </a:r>
          </a:p>
          <a:p>
            <a:r>
              <a:rPr lang="en-US" sz="2000" b="1" dirty="0" smtClean="0"/>
              <a:t>Social/</a:t>
            </a:r>
            <a:r>
              <a:rPr lang="en-IN" sz="2000" b="1" dirty="0" smtClean="0"/>
              <a:t>The novel of manners</a:t>
            </a:r>
          </a:p>
          <a:p>
            <a:r>
              <a:rPr lang="en-IN" sz="2000" b="1" dirty="0" smtClean="0"/>
              <a:t>Pastoral</a:t>
            </a:r>
            <a:endParaRPr lang="en-US" sz="2000" b="1" dirty="0" smtClean="0"/>
          </a:p>
          <a:p>
            <a:r>
              <a:rPr lang="en-US" sz="2000" b="1" dirty="0" err="1" smtClean="0"/>
              <a:t>Bildungs</a:t>
            </a:r>
            <a:r>
              <a:rPr lang="en-US" sz="2000" b="1" dirty="0" smtClean="0"/>
              <a:t> roman</a:t>
            </a:r>
          </a:p>
          <a:p>
            <a:r>
              <a:rPr lang="en-IN" sz="2000" b="1" dirty="0" smtClean="0"/>
              <a:t>Roman à clef</a:t>
            </a:r>
          </a:p>
          <a:p>
            <a:r>
              <a:rPr lang="en-IN" sz="2000" b="1" dirty="0" smtClean="0"/>
              <a:t>Antinovel</a:t>
            </a:r>
          </a:p>
          <a:p>
            <a:endParaRPr lang="en-IN" sz="1600" b="1" dirty="0" smtClean="0"/>
          </a:p>
          <a:p>
            <a:endParaRPr lang="en-IN" sz="1600" dirty="0"/>
          </a:p>
        </p:txBody>
      </p:sp>
      <p:sp>
        <p:nvSpPr>
          <p:cNvPr id="4" name="Content Placeholder 3"/>
          <p:cNvSpPr>
            <a:spLocks noGrp="1"/>
          </p:cNvSpPr>
          <p:nvPr>
            <p:ph sz="quarter" idx="2"/>
          </p:nvPr>
        </p:nvSpPr>
        <p:spPr>
          <a:xfrm>
            <a:off x="4844901" y="1524000"/>
            <a:ext cx="3886200" cy="4637567"/>
          </a:xfrm>
        </p:spPr>
        <p:txBody>
          <a:bodyPr>
            <a:noAutofit/>
          </a:bodyPr>
          <a:lstStyle/>
          <a:p>
            <a:endParaRPr lang="en-IN" sz="1600" b="1" dirty="0" smtClean="0"/>
          </a:p>
          <a:p>
            <a:r>
              <a:rPr lang="en-IN" sz="2000" b="1" dirty="0" smtClean="0"/>
              <a:t>Satirical Novel</a:t>
            </a:r>
          </a:p>
          <a:p>
            <a:r>
              <a:rPr lang="en-IN" sz="2000" b="1" dirty="0" smtClean="0"/>
              <a:t>The Farcical Novel</a:t>
            </a:r>
          </a:p>
          <a:p>
            <a:r>
              <a:rPr lang="en-IN" sz="2000" b="1" dirty="0" smtClean="0"/>
              <a:t> The Novel For or About Children</a:t>
            </a:r>
          </a:p>
          <a:p>
            <a:r>
              <a:rPr lang="en-IN" sz="2000" b="1" dirty="0" smtClean="0"/>
              <a:t>The Theological Novel</a:t>
            </a:r>
          </a:p>
          <a:p>
            <a:r>
              <a:rPr lang="en-IN" sz="2000" b="1" dirty="0" smtClean="0"/>
              <a:t>The Allegorical Novel, </a:t>
            </a:r>
          </a:p>
          <a:p>
            <a:r>
              <a:rPr lang="en-IN" sz="2000" b="1" dirty="0" smtClean="0"/>
              <a:t>Novel </a:t>
            </a:r>
            <a:r>
              <a:rPr lang="en-IN" sz="2000" b="1" dirty="0" smtClean="0"/>
              <a:t>of Negritude</a:t>
            </a:r>
            <a:endParaRPr lang="en-IN" sz="2000" b="1" dirty="0" smtClean="0"/>
          </a:p>
          <a:p>
            <a:r>
              <a:rPr lang="en-IN" sz="2000" b="1" dirty="0" smtClean="0"/>
              <a:t> The </a:t>
            </a:r>
            <a:r>
              <a:rPr lang="en-IN" sz="2000" b="1" dirty="0" err="1" smtClean="0"/>
              <a:t>Structuralist</a:t>
            </a:r>
            <a:r>
              <a:rPr lang="en-IN" sz="2000" b="1" dirty="0" smtClean="0"/>
              <a:t> Novel (Following The Linguistic Sociologists And Anthropologists)</a:t>
            </a:r>
          </a:p>
          <a:p>
            <a:endParaRPr lang="en-IN" sz="16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N" dirty="0" smtClean="0"/>
              <a:t>Types of Novel II</a:t>
            </a:r>
            <a:endParaRPr lang="en-IN" dirty="0"/>
          </a:p>
        </p:txBody>
      </p:sp>
      <p:sp>
        <p:nvSpPr>
          <p:cNvPr id="3" name="Content Placeholder 2"/>
          <p:cNvSpPr>
            <a:spLocks noGrp="1"/>
          </p:cNvSpPr>
          <p:nvPr>
            <p:ph sz="quarter" idx="1"/>
          </p:nvPr>
        </p:nvSpPr>
        <p:spPr/>
        <p:txBody>
          <a:bodyPr>
            <a:normAutofit fontScale="85000" lnSpcReduction="20000"/>
          </a:bodyPr>
          <a:lstStyle/>
          <a:p>
            <a:r>
              <a:rPr lang="en-IN" b="1" dirty="0" smtClean="0"/>
              <a:t>Chain novel</a:t>
            </a:r>
          </a:p>
          <a:p>
            <a:r>
              <a:rPr lang="en-IN" b="1" dirty="0" smtClean="0"/>
              <a:t>Children's literature</a:t>
            </a:r>
          </a:p>
          <a:p>
            <a:r>
              <a:rPr lang="en-IN" b="1" dirty="0" smtClean="0"/>
              <a:t>Gay literature</a:t>
            </a:r>
          </a:p>
          <a:p>
            <a:r>
              <a:rPr lang="en-IN" b="1" dirty="0" smtClean="0"/>
              <a:t>Nautical fiction</a:t>
            </a:r>
          </a:p>
          <a:p>
            <a:r>
              <a:rPr lang="en-IN" b="1" dirty="0" smtClean="0"/>
              <a:t>Proletarian novel</a:t>
            </a:r>
            <a:endParaRPr lang="en-IN" b="1" dirty="0" smtClean="0"/>
          </a:p>
          <a:p>
            <a:r>
              <a:rPr lang="en-IN" b="1" dirty="0" smtClean="0"/>
              <a:t>War </a:t>
            </a:r>
            <a:r>
              <a:rPr lang="en-IN" b="1" dirty="0" smtClean="0"/>
              <a:t>novel</a:t>
            </a:r>
            <a:endParaRPr lang="en-IN" sz="3200" b="1" dirty="0" smtClean="0"/>
          </a:p>
          <a:p>
            <a:r>
              <a:rPr lang="en-IN" sz="3200" b="1" dirty="0" smtClean="0"/>
              <a:t>Fantasy and </a:t>
            </a:r>
            <a:r>
              <a:rPr lang="en-IN" sz="3200" b="1" dirty="0" smtClean="0"/>
              <a:t>prophecy</a:t>
            </a:r>
          </a:p>
          <a:p>
            <a:r>
              <a:rPr lang="en-IN" sz="3200" b="1" dirty="0" smtClean="0"/>
              <a:t> The Homosexual Novel</a:t>
            </a:r>
          </a:p>
          <a:p>
            <a:r>
              <a:rPr lang="en-IN" sz="3200" b="1" dirty="0" smtClean="0"/>
              <a:t>The Novel Of Drug Hallucination</a:t>
            </a:r>
            <a:r>
              <a:rPr lang="en-US" sz="3200" b="1" dirty="0" smtClean="0"/>
              <a:t> </a:t>
            </a:r>
          </a:p>
          <a:p>
            <a:endParaRPr lang="en-IN" sz="3200" b="1" dirty="0" smtClean="0"/>
          </a:p>
          <a:p>
            <a:endParaRPr lang="en-IN" b="1" dirty="0"/>
          </a:p>
        </p:txBody>
      </p:sp>
      <p:sp>
        <p:nvSpPr>
          <p:cNvPr id="6" name="Content Placeholder 5"/>
          <p:cNvSpPr>
            <a:spLocks noGrp="1"/>
          </p:cNvSpPr>
          <p:nvPr>
            <p:ph sz="quarter" idx="2"/>
          </p:nvPr>
        </p:nvSpPr>
        <p:spPr/>
        <p:txBody>
          <a:bodyPr>
            <a:normAutofit fontScale="85000" lnSpcReduction="20000"/>
          </a:bodyPr>
          <a:lstStyle/>
          <a:p>
            <a:r>
              <a:rPr lang="en-IN" sz="3200" b="1" dirty="0" smtClean="0"/>
              <a:t>Dystopian</a:t>
            </a:r>
          </a:p>
          <a:p>
            <a:r>
              <a:rPr lang="en-IN" sz="3200" b="1" dirty="0" smtClean="0"/>
              <a:t>Proletarian</a:t>
            </a:r>
            <a:endParaRPr lang="en-US" sz="3200" b="1" dirty="0" smtClean="0"/>
          </a:p>
          <a:p>
            <a:r>
              <a:rPr lang="en-US" sz="3200" b="1" dirty="0" smtClean="0"/>
              <a:t>Regional</a:t>
            </a:r>
          </a:p>
          <a:p>
            <a:r>
              <a:rPr lang="en-US" sz="3200" b="1" dirty="0" smtClean="0"/>
              <a:t>Stream of consciousness</a:t>
            </a:r>
          </a:p>
          <a:p>
            <a:r>
              <a:rPr lang="en-IN" sz="3200" b="1" dirty="0" smtClean="0"/>
              <a:t>Erotic </a:t>
            </a:r>
            <a:r>
              <a:rPr lang="en-IN" sz="3200" b="1" dirty="0" smtClean="0"/>
              <a:t>Novel</a:t>
            </a:r>
          </a:p>
          <a:p>
            <a:r>
              <a:rPr lang="en-IN" b="1" dirty="0" smtClean="0"/>
              <a:t>Web fiction</a:t>
            </a:r>
          </a:p>
          <a:p>
            <a:r>
              <a:rPr lang="en-IN" sz="2800" b="1" dirty="0" smtClean="0"/>
              <a:t>Cult, or coterie, novels</a:t>
            </a:r>
          </a:p>
          <a:p>
            <a:r>
              <a:rPr lang="en-IN" sz="2800" b="1" dirty="0" smtClean="0"/>
              <a:t>Detective, mystery, thriller</a:t>
            </a:r>
          </a:p>
          <a:p>
            <a:r>
              <a:rPr lang="en-IN" sz="2800" b="1" dirty="0" smtClean="0"/>
              <a:t>Western</a:t>
            </a:r>
          </a:p>
          <a:p>
            <a:r>
              <a:rPr lang="en-IN" sz="2800" b="1" dirty="0" smtClean="0"/>
              <a:t>The best seller</a:t>
            </a:r>
            <a:endParaRPr lang="en-IN"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Elements of the Novel</a:t>
            </a:r>
            <a:endParaRPr lang="en-IN" dirty="0"/>
          </a:p>
        </p:txBody>
      </p:sp>
      <p:sp>
        <p:nvSpPr>
          <p:cNvPr id="3" name="Content Placeholder 2"/>
          <p:cNvSpPr>
            <a:spLocks noGrp="1"/>
          </p:cNvSpPr>
          <p:nvPr>
            <p:ph sz="quarter" idx="1"/>
          </p:nvPr>
        </p:nvSpPr>
        <p:spPr/>
        <p:txBody>
          <a:bodyPr/>
          <a:lstStyle/>
          <a:p>
            <a:r>
              <a:rPr lang="en-IN" b="1" dirty="0" smtClean="0"/>
              <a:t>Plot</a:t>
            </a:r>
          </a:p>
          <a:p>
            <a:r>
              <a:rPr lang="en-IN" b="1" dirty="0" smtClean="0"/>
              <a:t>Character</a:t>
            </a:r>
          </a:p>
          <a:p>
            <a:r>
              <a:rPr lang="en-IN" b="1" dirty="0" smtClean="0"/>
              <a:t>Scene, or setting</a:t>
            </a:r>
          </a:p>
          <a:p>
            <a:r>
              <a:rPr lang="en-IN" b="1" dirty="0" smtClean="0"/>
              <a:t>Narrative method and point of view</a:t>
            </a:r>
          </a:p>
          <a:p>
            <a:r>
              <a:rPr lang="en-IN" b="1" dirty="0" smtClean="0"/>
              <a:t>Scope, or dimension</a:t>
            </a:r>
          </a:p>
          <a:p>
            <a:r>
              <a:rPr lang="en-IN" b="1" dirty="0" smtClean="0"/>
              <a:t>Myth, symbolism, significance</a:t>
            </a:r>
            <a:endParaRPr lang="en-IN"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IN" b="1" dirty="0" smtClean="0"/>
              <a:t/>
            </a:r>
            <a:br>
              <a:rPr lang="en-IN" b="1" dirty="0" smtClean="0"/>
            </a:br>
            <a:r>
              <a:rPr lang="en-IN" b="1" dirty="0" smtClean="0"/>
              <a:t>	</a:t>
            </a:r>
            <a:r>
              <a:rPr lang="en-IN" b="1" dirty="0" smtClean="0"/>
              <a:t>The </a:t>
            </a:r>
            <a:r>
              <a:rPr lang="en-IN" b="1" dirty="0" smtClean="0"/>
              <a:t>Novel is</a:t>
            </a:r>
            <a:r>
              <a:rPr lang="en-IN" b="1" dirty="0" smtClean="0"/>
              <a:t>:...</a:t>
            </a:r>
            <a:r>
              <a:rPr lang="en-IN" b="1" dirty="0" smtClean="0"/>
              <a:t/>
            </a:r>
            <a:br>
              <a:rPr lang="en-IN" b="1" dirty="0" smtClean="0"/>
            </a:br>
            <a:endParaRPr lang="en-IN" dirty="0"/>
          </a:p>
        </p:txBody>
      </p:sp>
      <p:sp>
        <p:nvSpPr>
          <p:cNvPr id="3" name="Content Placeholder 2"/>
          <p:cNvSpPr>
            <a:spLocks noGrp="1"/>
          </p:cNvSpPr>
          <p:nvPr>
            <p:ph sz="quarter" idx="1"/>
          </p:nvPr>
        </p:nvSpPr>
        <p:spPr/>
        <p:txBody>
          <a:bodyPr>
            <a:normAutofit/>
          </a:bodyPr>
          <a:lstStyle/>
          <a:p>
            <a:endParaRPr lang="en-IN" b="1" dirty="0" smtClean="0"/>
          </a:p>
          <a:p>
            <a:r>
              <a:rPr lang="en-IN" b="1" dirty="0" smtClean="0"/>
              <a:t>Interpretation </a:t>
            </a:r>
            <a:r>
              <a:rPr lang="en-IN" b="1" dirty="0" smtClean="0"/>
              <a:t>of life</a:t>
            </a:r>
          </a:p>
          <a:p>
            <a:r>
              <a:rPr lang="en-IN" b="1" dirty="0" smtClean="0"/>
              <a:t>Entertainment or escape</a:t>
            </a:r>
          </a:p>
          <a:p>
            <a:r>
              <a:rPr lang="en-IN" b="1" dirty="0" smtClean="0"/>
              <a:t>Propaganda</a:t>
            </a:r>
          </a:p>
          <a:p>
            <a:r>
              <a:rPr lang="en-IN" b="1" dirty="0" smtClean="0"/>
              <a:t>Reportage</a:t>
            </a:r>
          </a:p>
          <a:p>
            <a:r>
              <a:rPr lang="en-IN" b="1" dirty="0" smtClean="0"/>
              <a:t>Agent of change in language and thought</a:t>
            </a:r>
          </a:p>
          <a:p>
            <a:r>
              <a:rPr lang="en-IN" b="1" dirty="0" smtClean="0"/>
              <a:t>Expression of the spirit of its age</a:t>
            </a:r>
          </a:p>
          <a:p>
            <a:r>
              <a:rPr lang="en-IN" b="1" dirty="0" smtClean="0"/>
              <a:t>Creator of life-style and arbiter of taste</a:t>
            </a:r>
            <a:endParaRPr lang="en-IN"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r>
              <a:rPr lang="en-IN" dirty="0" smtClean="0">
                <a:solidFill>
                  <a:srgbClr val="0070C0"/>
                </a:solidFill>
              </a:rPr>
              <a:t>The Novel</a:t>
            </a:r>
            <a:endParaRPr lang="en-IN" dirty="0">
              <a:solidFill>
                <a:srgbClr val="0070C0"/>
              </a:solidFill>
            </a:endParaRPr>
          </a:p>
        </p:txBody>
      </p:sp>
      <p:sp>
        <p:nvSpPr>
          <p:cNvPr id="3" name="Content Placeholder 2"/>
          <p:cNvSpPr>
            <a:spLocks noGrp="1"/>
          </p:cNvSpPr>
          <p:nvPr>
            <p:ph sz="quarter" idx="1"/>
          </p:nvPr>
        </p:nvSpPr>
        <p:spPr/>
        <p:txBody>
          <a:bodyPr/>
          <a:lstStyle/>
          <a:p>
            <a:pPr>
              <a:buNone/>
            </a:pPr>
            <a:r>
              <a:rPr lang="en-IN" dirty="0" smtClean="0"/>
              <a:t> </a:t>
            </a:r>
            <a:endParaRPr lang="en-IN" dirty="0" smtClean="0"/>
          </a:p>
          <a:p>
            <a:r>
              <a:rPr lang="en-IN" dirty="0" smtClean="0"/>
              <a:t>The novel attempts to assume those burdens of life that have no place in the epic poem and to see man as </a:t>
            </a:r>
            <a:r>
              <a:rPr lang="en-IN" dirty="0" err="1" smtClean="0"/>
              <a:t>unheroic</a:t>
            </a:r>
            <a:r>
              <a:rPr lang="en-IN" dirty="0" smtClean="0"/>
              <a:t>, unredeemed, imperfect, even absurd.</a:t>
            </a:r>
          </a:p>
          <a:p>
            <a:endParaRPr lang="en-IN" dirty="0" smtClean="0"/>
          </a:p>
          <a:p>
            <a:endParaRPr lang="en-IN" dirty="0" smtClean="0"/>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Origin of the term</a:t>
            </a:r>
            <a:endParaRPr lang="en-IN" dirty="0"/>
          </a:p>
        </p:txBody>
      </p:sp>
      <p:sp>
        <p:nvSpPr>
          <p:cNvPr id="3" name="Content Placeholder 2"/>
          <p:cNvSpPr>
            <a:spLocks noGrp="1"/>
          </p:cNvSpPr>
          <p:nvPr>
            <p:ph sz="quarter" idx="1"/>
          </p:nvPr>
        </p:nvSpPr>
        <p:spPr/>
        <p:txBody>
          <a:bodyPr/>
          <a:lstStyle/>
          <a:p>
            <a:r>
              <a:rPr lang="en-IN" dirty="0" smtClean="0"/>
              <a:t>The term novel is a truncation of the Italian word </a:t>
            </a:r>
            <a:r>
              <a:rPr lang="en-IN" i="1" dirty="0" smtClean="0"/>
              <a:t>novella</a:t>
            </a:r>
            <a:r>
              <a:rPr lang="en-IN" dirty="0" smtClean="0"/>
              <a:t> (from the plural of Latin </a:t>
            </a:r>
            <a:r>
              <a:rPr lang="en-IN" i="1" dirty="0" err="1" smtClean="0"/>
              <a:t>novellus</a:t>
            </a:r>
            <a:r>
              <a:rPr lang="en-IN" dirty="0" smtClean="0"/>
              <a:t>, a late variant of </a:t>
            </a:r>
            <a:r>
              <a:rPr lang="en-IN" i="1" dirty="0" err="1" smtClean="0"/>
              <a:t>novus</a:t>
            </a:r>
            <a:r>
              <a:rPr lang="en-IN" dirty="0" smtClean="0"/>
              <a:t>, meaning “new”), so that what is now, in most languages, a diminutive denotes historically the parent form</a:t>
            </a:r>
            <a:r>
              <a:rPr lang="en-IN" dirty="0" smtClean="0"/>
              <a:t>.</a:t>
            </a:r>
          </a:p>
          <a:p>
            <a:r>
              <a:rPr lang="en-IN" dirty="0" smtClean="0"/>
              <a:t>Novella is an </a:t>
            </a:r>
            <a:r>
              <a:rPr lang="en-IN" dirty="0" smtClean="0"/>
              <a:t>Italian word for a short </a:t>
            </a:r>
            <a:r>
              <a:rPr lang="en-IN" dirty="0" smtClean="0"/>
              <a:t>story and </a:t>
            </a:r>
            <a:r>
              <a:rPr lang="en-IN" dirty="0" smtClean="0"/>
              <a:t>to distinguish it from a novel, has been used in English since the 18th century for a work that falls somewhere in between.</a:t>
            </a:r>
          </a:p>
          <a:p>
            <a:endParaRPr lang="en-IN"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Styles </a:t>
            </a:r>
            <a:r>
              <a:rPr lang="en-IN" dirty="0" smtClean="0"/>
              <a:t>of the Novel</a:t>
            </a:r>
            <a:endParaRPr lang="en-IN" dirty="0"/>
          </a:p>
        </p:txBody>
      </p:sp>
      <p:sp>
        <p:nvSpPr>
          <p:cNvPr id="5" name="Content Placeholder 4"/>
          <p:cNvSpPr>
            <a:spLocks noGrp="1"/>
          </p:cNvSpPr>
          <p:nvPr>
            <p:ph sz="quarter" idx="1"/>
          </p:nvPr>
        </p:nvSpPr>
        <p:spPr>
          <a:xfrm>
            <a:off x="457200" y="1600200"/>
            <a:ext cx="8229600" cy="3539430"/>
          </a:xfrm>
          <a:prstGeom prst="rect">
            <a:avLst/>
          </a:prstGeom>
        </p:spPr>
        <p:txBody>
          <a:bodyPr wrap="square">
            <a:spAutoFit/>
          </a:bodyPr>
          <a:lstStyle/>
          <a:p>
            <a:r>
              <a:rPr lang="en-IN" b="1" dirty="0" smtClean="0"/>
              <a:t>Romanticism</a:t>
            </a:r>
          </a:p>
          <a:p>
            <a:r>
              <a:rPr lang="en-IN" b="1" dirty="0" smtClean="0"/>
              <a:t>Realism</a:t>
            </a:r>
          </a:p>
          <a:p>
            <a:r>
              <a:rPr lang="en-IN" b="1" dirty="0" smtClean="0"/>
              <a:t>Naturalism</a:t>
            </a:r>
          </a:p>
          <a:p>
            <a:r>
              <a:rPr lang="en-IN" b="1" dirty="0" smtClean="0"/>
              <a:t>Impressionism</a:t>
            </a:r>
          </a:p>
          <a:p>
            <a:r>
              <a:rPr lang="en-IN" b="1" dirty="0" smtClean="0"/>
              <a:t>Expressionism</a:t>
            </a:r>
          </a:p>
          <a:p>
            <a:r>
              <a:rPr lang="en-IN" b="1" dirty="0" smtClean="0"/>
              <a:t>Avant-gardism</a:t>
            </a:r>
            <a:endParaRPr lang="en-IN"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STUDYING THE </a:t>
            </a:r>
            <a:r>
              <a:rPr lang="en-IN" dirty="0" smtClean="0"/>
              <a:t>NOVEL I</a:t>
            </a:r>
            <a:endParaRPr lang="en-IN" dirty="0"/>
          </a:p>
        </p:txBody>
      </p:sp>
      <p:sp>
        <p:nvSpPr>
          <p:cNvPr id="3" name="Content Placeholder 2"/>
          <p:cNvSpPr>
            <a:spLocks noGrp="1"/>
          </p:cNvSpPr>
          <p:nvPr>
            <p:ph sz="quarter" idx="1"/>
          </p:nvPr>
        </p:nvSpPr>
        <p:spPr/>
        <p:txBody>
          <a:bodyPr>
            <a:normAutofit/>
          </a:bodyPr>
          <a:lstStyle/>
          <a:p>
            <a:pPr>
              <a:buNone/>
            </a:pPr>
            <a:r>
              <a:rPr lang="en-IN" b="1" dirty="0" smtClean="0"/>
              <a:t>Early </a:t>
            </a:r>
            <a:r>
              <a:rPr lang="en-IN" b="1" dirty="0" smtClean="0"/>
              <a:t>Critics:</a:t>
            </a:r>
            <a:endParaRPr lang="en-IN" b="1" dirty="0" smtClean="0"/>
          </a:p>
          <a:p>
            <a:r>
              <a:rPr lang="en-IN" dirty="0" smtClean="0"/>
              <a:t>Dr. Johnson</a:t>
            </a:r>
          </a:p>
          <a:p>
            <a:r>
              <a:rPr lang="en-IN" dirty="0" err="1" smtClean="0"/>
              <a:t>Gustave</a:t>
            </a:r>
            <a:r>
              <a:rPr lang="en-IN" dirty="0" smtClean="0"/>
              <a:t> Flaubert </a:t>
            </a:r>
          </a:p>
          <a:p>
            <a:r>
              <a:rPr lang="en-IN" dirty="0" smtClean="0"/>
              <a:t>Henry James </a:t>
            </a:r>
          </a:p>
          <a:p>
            <a:r>
              <a:rPr lang="en-IN" dirty="0" smtClean="0"/>
              <a:t>Percy Lubbock’s </a:t>
            </a:r>
            <a:r>
              <a:rPr lang="en-IN" i="1" dirty="0" smtClean="0"/>
              <a:t>Craft of Fiction</a:t>
            </a:r>
            <a:r>
              <a:rPr lang="en-IN" dirty="0" smtClean="0"/>
              <a:t> (1921) </a:t>
            </a:r>
          </a:p>
          <a:p>
            <a:r>
              <a:rPr lang="en-IN" dirty="0" smtClean="0"/>
              <a:t> E.M. Forster’s </a:t>
            </a:r>
            <a:r>
              <a:rPr lang="en-IN" i="1" dirty="0" smtClean="0"/>
              <a:t>Aspects of the Novel</a:t>
            </a:r>
            <a:r>
              <a:rPr lang="en-IN" dirty="0" smtClean="0"/>
              <a:t> (1927) </a:t>
            </a:r>
          </a:p>
          <a:p>
            <a:r>
              <a:rPr lang="en-IN" dirty="0" smtClean="0"/>
              <a:t>Edmund Wilson </a:t>
            </a:r>
          </a:p>
          <a:p>
            <a:r>
              <a:rPr lang="en-IN" dirty="0" smtClean="0"/>
              <a:t> F.R. </a:t>
            </a:r>
            <a:r>
              <a:rPr lang="en-IN" dirty="0" err="1" smtClean="0"/>
              <a:t>Leavis</a:t>
            </a:r>
            <a:r>
              <a:rPr lang="en-IN" dirty="0" smtClean="0"/>
              <a:t>.  </a:t>
            </a:r>
          </a:p>
          <a:p>
            <a:pPr>
              <a:buNone/>
            </a:pPr>
            <a:endParaRPr lang="en-IN"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Theorists of the Novel</a:t>
            </a:r>
            <a:r>
              <a:rPr lang="en-IN" dirty="0" smtClean="0"/>
              <a:t/>
            </a:r>
            <a:br>
              <a:rPr lang="en-IN" dirty="0" smtClean="0"/>
            </a:br>
            <a:endParaRPr lang="en-IN" dirty="0"/>
          </a:p>
        </p:txBody>
      </p:sp>
      <p:sp>
        <p:nvSpPr>
          <p:cNvPr id="3" name="Content Placeholder 2"/>
          <p:cNvSpPr>
            <a:spLocks noGrp="1"/>
          </p:cNvSpPr>
          <p:nvPr>
            <p:ph sz="quarter" idx="1"/>
          </p:nvPr>
        </p:nvSpPr>
        <p:spPr/>
        <p:txBody>
          <a:bodyPr>
            <a:normAutofit fontScale="85000" lnSpcReduction="20000"/>
          </a:bodyPr>
          <a:lstStyle/>
          <a:p>
            <a:r>
              <a:rPr lang="en-IN" dirty="0" smtClean="0"/>
              <a:t>Ian Watt</a:t>
            </a:r>
          </a:p>
          <a:p>
            <a:r>
              <a:rPr lang="en-IN" dirty="0" smtClean="0"/>
              <a:t>Walter Allen</a:t>
            </a:r>
          </a:p>
          <a:p>
            <a:r>
              <a:rPr lang="en-IN" dirty="0" smtClean="0"/>
              <a:t>Michael McKeon </a:t>
            </a:r>
            <a:endParaRPr lang="en-IN" dirty="0" smtClean="0"/>
          </a:p>
          <a:p>
            <a:r>
              <a:rPr lang="en-IN" dirty="0" smtClean="0"/>
              <a:t> John J. </a:t>
            </a:r>
            <a:r>
              <a:rPr lang="en-IN" dirty="0" err="1" smtClean="0"/>
              <a:t>Richetti</a:t>
            </a:r>
            <a:r>
              <a:rPr lang="en-IN" dirty="0" smtClean="0"/>
              <a:t> </a:t>
            </a:r>
            <a:endParaRPr lang="en-IN" dirty="0" smtClean="0"/>
          </a:p>
          <a:p>
            <a:r>
              <a:rPr lang="en-IN" dirty="0" smtClean="0"/>
              <a:t>Margaret Anne </a:t>
            </a:r>
            <a:r>
              <a:rPr lang="en-IN" dirty="0" err="1" smtClean="0"/>
              <a:t>Doody</a:t>
            </a:r>
            <a:r>
              <a:rPr lang="en-IN" dirty="0" smtClean="0"/>
              <a:t> </a:t>
            </a:r>
            <a:endParaRPr lang="en-IN" dirty="0" smtClean="0"/>
          </a:p>
          <a:p>
            <a:r>
              <a:rPr lang="en-IN" dirty="0" smtClean="0"/>
              <a:t>Georg </a:t>
            </a:r>
            <a:r>
              <a:rPr lang="en-IN" dirty="0" err="1" smtClean="0"/>
              <a:t>Lukacs</a:t>
            </a:r>
            <a:r>
              <a:rPr lang="en-IN" dirty="0" smtClean="0"/>
              <a:t> </a:t>
            </a:r>
            <a:endParaRPr lang="en-IN" dirty="0" smtClean="0"/>
          </a:p>
          <a:p>
            <a:r>
              <a:rPr lang="en-IN" dirty="0" smtClean="0"/>
              <a:t>J. Paul </a:t>
            </a:r>
            <a:r>
              <a:rPr lang="en-IN" dirty="0" smtClean="0"/>
              <a:t>Hunter</a:t>
            </a:r>
          </a:p>
          <a:p>
            <a:r>
              <a:rPr lang="en-IN" dirty="0" smtClean="0"/>
              <a:t>Vladimir </a:t>
            </a:r>
            <a:r>
              <a:rPr lang="en-IN" dirty="0" err="1" smtClean="0"/>
              <a:t>Propp</a:t>
            </a:r>
            <a:endParaRPr lang="en-IN" dirty="0" smtClean="0"/>
          </a:p>
          <a:p>
            <a:r>
              <a:rPr lang="en-IN" dirty="0" smtClean="0"/>
              <a:t>Victor </a:t>
            </a:r>
            <a:r>
              <a:rPr lang="en-IN" dirty="0" err="1" smtClean="0"/>
              <a:t>Schloskvy</a:t>
            </a:r>
            <a:r>
              <a:rPr lang="en-IN" dirty="0" smtClean="0"/>
              <a:t> </a:t>
            </a:r>
          </a:p>
          <a:p>
            <a:r>
              <a:rPr lang="en-IN" dirty="0" smtClean="0"/>
              <a:t>M.M. </a:t>
            </a:r>
            <a:r>
              <a:rPr lang="en-IN" dirty="0" err="1" smtClean="0"/>
              <a:t>Bakhtin</a:t>
            </a:r>
            <a:endParaRPr lang="en-IN" dirty="0" smtClean="0"/>
          </a:p>
          <a:p>
            <a:r>
              <a:rPr lang="en-IN" dirty="0" smtClean="0"/>
              <a:t>Roland Barthes</a:t>
            </a:r>
          </a:p>
          <a:p>
            <a:endParaRPr lang="en-IN" dirty="0"/>
          </a:p>
        </p:txBody>
      </p:sp>
      <p:sp>
        <p:nvSpPr>
          <p:cNvPr id="4" name="Content Placeholder 3"/>
          <p:cNvSpPr>
            <a:spLocks noGrp="1"/>
          </p:cNvSpPr>
          <p:nvPr>
            <p:ph sz="quarter" idx="2"/>
          </p:nvPr>
        </p:nvSpPr>
        <p:spPr/>
        <p:txBody>
          <a:bodyPr>
            <a:normAutofit fontScale="85000" lnSpcReduction="20000"/>
          </a:bodyPr>
          <a:lstStyle/>
          <a:p>
            <a:r>
              <a:rPr lang="en-IN" dirty="0" smtClean="0"/>
              <a:t>Gerard </a:t>
            </a:r>
            <a:r>
              <a:rPr lang="en-IN" dirty="0" err="1" smtClean="0"/>
              <a:t>Gennette</a:t>
            </a:r>
            <a:endParaRPr lang="en-IN" dirty="0" smtClean="0"/>
          </a:p>
          <a:p>
            <a:r>
              <a:rPr lang="en-IN" dirty="0" smtClean="0"/>
              <a:t>Roman Jacobson</a:t>
            </a:r>
          </a:p>
          <a:p>
            <a:r>
              <a:rPr lang="en-IN" dirty="0" err="1" smtClean="0"/>
              <a:t>Marthe</a:t>
            </a:r>
            <a:r>
              <a:rPr lang="en-IN" dirty="0" smtClean="0"/>
              <a:t> </a:t>
            </a:r>
            <a:r>
              <a:rPr lang="en-IN" dirty="0" smtClean="0"/>
              <a:t>Robert </a:t>
            </a:r>
          </a:p>
          <a:p>
            <a:r>
              <a:rPr lang="en-IN" dirty="0" smtClean="0"/>
              <a:t>Jeffrey J. Williams </a:t>
            </a:r>
            <a:endParaRPr lang="en-IN" dirty="0" smtClean="0"/>
          </a:p>
          <a:p>
            <a:r>
              <a:rPr lang="en-IN" dirty="0" smtClean="0"/>
              <a:t>John </a:t>
            </a:r>
            <a:r>
              <a:rPr lang="en-IN" dirty="0" smtClean="0"/>
              <a:t>Bender </a:t>
            </a:r>
            <a:endParaRPr lang="en-IN" dirty="0" smtClean="0"/>
          </a:p>
          <a:p>
            <a:r>
              <a:rPr lang="en-IN" dirty="0" smtClean="0"/>
              <a:t>Nancy Armstrong </a:t>
            </a:r>
            <a:endParaRPr lang="en-IN" dirty="0" smtClean="0"/>
          </a:p>
          <a:p>
            <a:r>
              <a:rPr lang="en-IN" dirty="0" smtClean="0"/>
              <a:t>Patricia Meyer </a:t>
            </a:r>
            <a:r>
              <a:rPr lang="en-IN" dirty="0" err="1" smtClean="0"/>
              <a:t>Spacks</a:t>
            </a:r>
            <a:r>
              <a:rPr lang="en-IN" dirty="0" smtClean="0"/>
              <a:t> </a:t>
            </a:r>
            <a:endParaRPr lang="en-IN" dirty="0" smtClean="0"/>
          </a:p>
          <a:p>
            <a:r>
              <a:rPr lang="en-IN" dirty="0" smtClean="0"/>
              <a:t>Catherine Gallagher </a:t>
            </a:r>
            <a:endParaRPr lang="en-IN" dirty="0" smtClean="0"/>
          </a:p>
          <a:p>
            <a:r>
              <a:rPr lang="en-IN" dirty="0" smtClean="0"/>
              <a:t>Sandra M. Gilbert and Susan </a:t>
            </a:r>
            <a:r>
              <a:rPr lang="en-IN" dirty="0" err="1" smtClean="0"/>
              <a:t>Gubar</a:t>
            </a:r>
            <a:r>
              <a:rPr lang="en-IN" dirty="0" smtClean="0"/>
              <a:t> </a:t>
            </a:r>
            <a:endParaRPr lang="en-IN"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fontScale="90000"/>
          </a:bodyPr>
          <a:lstStyle/>
          <a:p>
            <a:r>
              <a:rPr lang="en-IN" sz="2700" dirty="0" smtClean="0"/>
              <a:t>STUDYING THE NOVEL II</a:t>
            </a:r>
            <a:br>
              <a:rPr lang="en-IN" sz="2700" dirty="0" smtClean="0"/>
            </a:br>
            <a:r>
              <a:rPr lang="en-IN" sz="2700" dirty="0" smtClean="0"/>
              <a:t>Important Terms</a:t>
            </a:r>
            <a:r>
              <a:rPr lang="en-IN" dirty="0" smtClean="0"/>
              <a:t/>
            </a:r>
            <a:br>
              <a:rPr lang="en-IN" dirty="0" smtClean="0"/>
            </a:br>
            <a:endParaRPr lang="en-IN" dirty="0"/>
          </a:p>
        </p:txBody>
      </p:sp>
      <p:sp>
        <p:nvSpPr>
          <p:cNvPr id="3" name="Content Placeholder 2"/>
          <p:cNvSpPr>
            <a:spLocks noGrp="1"/>
          </p:cNvSpPr>
          <p:nvPr>
            <p:ph sz="quarter" idx="1"/>
          </p:nvPr>
        </p:nvSpPr>
        <p:spPr>
          <a:xfrm>
            <a:off x="457200" y="1600200"/>
            <a:ext cx="3352800" cy="4953000"/>
          </a:xfrm>
        </p:spPr>
        <p:txBody>
          <a:bodyPr>
            <a:normAutofit fontScale="85000" lnSpcReduction="20000"/>
          </a:bodyPr>
          <a:lstStyle/>
          <a:p>
            <a:r>
              <a:rPr lang="en-US" dirty="0" smtClean="0"/>
              <a:t>Romance</a:t>
            </a:r>
          </a:p>
          <a:p>
            <a:r>
              <a:rPr lang="en-US" dirty="0" smtClean="0"/>
              <a:t> Realism</a:t>
            </a:r>
          </a:p>
          <a:p>
            <a:r>
              <a:rPr lang="en-US" dirty="0" smtClean="0"/>
              <a:t>Novella</a:t>
            </a:r>
          </a:p>
          <a:p>
            <a:r>
              <a:rPr lang="en-US" dirty="0" smtClean="0"/>
              <a:t> Short story </a:t>
            </a:r>
          </a:p>
          <a:p>
            <a:r>
              <a:rPr lang="en-US" dirty="0" smtClean="0"/>
              <a:t>Chap books </a:t>
            </a:r>
          </a:p>
          <a:p>
            <a:r>
              <a:rPr lang="en-US" dirty="0" smtClean="0"/>
              <a:t>Belles </a:t>
            </a:r>
            <a:r>
              <a:rPr lang="en-US" dirty="0" err="1" smtClean="0"/>
              <a:t>lettres</a:t>
            </a:r>
            <a:endParaRPr lang="en-US" dirty="0" smtClean="0"/>
          </a:p>
          <a:p>
            <a:r>
              <a:rPr lang="en-US" dirty="0" smtClean="0"/>
              <a:t>Epic plot</a:t>
            </a:r>
          </a:p>
          <a:p>
            <a:r>
              <a:rPr lang="en-US" dirty="0" smtClean="0"/>
              <a:t>Character</a:t>
            </a:r>
          </a:p>
          <a:p>
            <a:r>
              <a:rPr lang="en-US" dirty="0" smtClean="0"/>
              <a:t>Satire</a:t>
            </a:r>
          </a:p>
          <a:p>
            <a:r>
              <a:rPr lang="en-US" dirty="0" smtClean="0"/>
              <a:t>Parody</a:t>
            </a:r>
          </a:p>
          <a:p>
            <a:r>
              <a:rPr lang="en-US" dirty="0" smtClean="0"/>
              <a:t>Burlesque </a:t>
            </a:r>
          </a:p>
          <a:p>
            <a:r>
              <a:rPr lang="en-US" dirty="0" smtClean="0"/>
              <a:t> </a:t>
            </a:r>
          </a:p>
        </p:txBody>
      </p:sp>
      <p:sp>
        <p:nvSpPr>
          <p:cNvPr id="6" name="Content Placeholder 5"/>
          <p:cNvSpPr>
            <a:spLocks noGrp="1"/>
          </p:cNvSpPr>
          <p:nvPr>
            <p:ph sz="quarter" idx="2"/>
          </p:nvPr>
        </p:nvSpPr>
        <p:spPr>
          <a:xfrm>
            <a:off x="3733800" y="1600200"/>
            <a:ext cx="4953000" cy="4525963"/>
          </a:xfrm>
        </p:spPr>
        <p:txBody>
          <a:bodyPr>
            <a:normAutofit fontScale="85000" lnSpcReduction="20000"/>
          </a:bodyPr>
          <a:lstStyle/>
          <a:p>
            <a:r>
              <a:rPr lang="en-US" dirty="0" smtClean="0"/>
              <a:t>Omniscient </a:t>
            </a:r>
            <a:r>
              <a:rPr lang="en-US" dirty="0" smtClean="0"/>
              <a:t>Narration</a:t>
            </a:r>
            <a:endParaRPr lang="en-US" dirty="0" smtClean="0"/>
          </a:p>
          <a:p>
            <a:r>
              <a:rPr lang="en-US" dirty="0" smtClean="0"/>
              <a:t>Point of view</a:t>
            </a:r>
          </a:p>
          <a:p>
            <a:r>
              <a:rPr lang="en-US" dirty="0" smtClean="0"/>
              <a:t>Authorial Intent</a:t>
            </a:r>
          </a:p>
          <a:p>
            <a:r>
              <a:rPr lang="en-US" dirty="0" err="1" smtClean="0"/>
              <a:t>Fictionality</a:t>
            </a:r>
            <a:endParaRPr lang="en-US" dirty="0" smtClean="0"/>
          </a:p>
          <a:p>
            <a:r>
              <a:rPr lang="en-US" dirty="0" smtClean="0"/>
              <a:t>Historiography </a:t>
            </a:r>
          </a:p>
          <a:p>
            <a:r>
              <a:rPr lang="en-US" dirty="0" smtClean="0"/>
              <a:t>Dialogism/</a:t>
            </a:r>
            <a:r>
              <a:rPr lang="en-US" dirty="0" err="1" smtClean="0"/>
              <a:t>Monologism</a:t>
            </a:r>
            <a:r>
              <a:rPr lang="en-US" dirty="0" smtClean="0"/>
              <a:t>, </a:t>
            </a:r>
          </a:p>
          <a:p>
            <a:r>
              <a:rPr lang="en-US" dirty="0" err="1" smtClean="0"/>
              <a:t>Heteroglossia</a:t>
            </a:r>
            <a:r>
              <a:rPr lang="en-US" dirty="0" smtClean="0"/>
              <a:t>/</a:t>
            </a:r>
            <a:r>
              <a:rPr lang="en-US" dirty="0" err="1" smtClean="0"/>
              <a:t>Monoglossia</a:t>
            </a:r>
            <a:r>
              <a:rPr lang="en-US" dirty="0" smtClean="0"/>
              <a:t> </a:t>
            </a:r>
          </a:p>
          <a:p>
            <a:r>
              <a:rPr lang="en-US" dirty="0" smtClean="0"/>
              <a:t>Dialogism/</a:t>
            </a:r>
            <a:r>
              <a:rPr lang="en-US" dirty="0" err="1" smtClean="0"/>
              <a:t>Monologism</a:t>
            </a:r>
            <a:r>
              <a:rPr lang="en-US" dirty="0" smtClean="0"/>
              <a:t> </a:t>
            </a:r>
          </a:p>
          <a:p>
            <a:r>
              <a:rPr lang="en-US" dirty="0" err="1" smtClean="0"/>
              <a:t>Carnivalesque</a:t>
            </a:r>
            <a:r>
              <a:rPr lang="en-US" dirty="0" smtClean="0"/>
              <a:t> </a:t>
            </a:r>
            <a:endParaRPr lang="en-IN" dirty="0" smtClean="0"/>
          </a:p>
          <a:p>
            <a:endParaRPr lang="en-IN"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IN" dirty="0" smtClean="0"/>
              <a:t>TEXTS</a:t>
            </a:r>
            <a:r>
              <a:rPr lang="en-IN" dirty="0" smtClean="0"/>
              <a:t> PRESCRIBED</a:t>
            </a:r>
            <a:endParaRPr lang="en-IN" dirty="0"/>
          </a:p>
        </p:txBody>
      </p:sp>
      <p:sp>
        <p:nvSpPr>
          <p:cNvPr id="9" name="Subtitle 8"/>
          <p:cNvSpPr>
            <a:spLocks noGrp="1"/>
          </p:cNvSpPr>
          <p:nvPr>
            <p:ph type="subTitle" idx="1"/>
          </p:nvPr>
        </p:nvSpPr>
        <p:spPr/>
        <p:txBody>
          <a:bodyPr/>
          <a:lstStyle/>
          <a:p>
            <a:r>
              <a:rPr lang="en-IN" dirty="0" smtClean="0"/>
              <a:t>IN THE COURSE</a:t>
            </a:r>
            <a:endParaRPr lang="en-IN"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JOSEPH ANDREWS</a:t>
            </a:r>
            <a:endParaRPr lang="en-IN" dirty="0"/>
          </a:p>
        </p:txBody>
      </p:sp>
      <p:sp>
        <p:nvSpPr>
          <p:cNvPr id="3" name="Content Placeholder 2"/>
          <p:cNvSpPr>
            <a:spLocks noGrp="1"/>
          </p:cNvSpPr>
          <p:nvPr>
            <p:ph sz="quarter" idx="1"/>
          </p:nvPr>
        </p:nvSpPr>
        <p:spPr/>
        <p:txBody>
          <a:bodyPr>
            <a:normAutofit lnSpcReduction="10000"/>
          </a:bodyPr>
          <a:lstStyle/>
          <a:p>
            <a:pPr>
              <a:buNone/>
            </a:pPr>
            <a:r>
              <a:rPr lang="en-IN" dirty="0" smtClean="0"/>
              <a:t>Novelist</a:t>
            </a:r>
          </a:p>
          <a:p>
            <a:r>
              <a:rPr lang="en-IN" dirty="0" smtClean="0">
                <a:solidFill>
                  <a:srgbClr val="FF0000"/>
                </a:solidFill>
              </a:rPr>
              <a:t>Henry Fielding</a:t>
            </a:r>
          </a:p>
          <a:p>
            <a:pPr>
              <a:buNone/>
            </a:pPr>
            <a:r>
              <a:rPr lang="en-IN" dirty="0" smtClean="0"/>
              <a:t>Type</a:t>
            </a:r>
          </a:p>
          <a:p>
            <a:r>
              <a:rPr lang="en-IN" dirty="0" smtClean="0"/>
              <a:t>Comic Epic in Prose</a:t>
            </a:r>
          </a:p>
          <a:p>
            <a:r>
              <a:rPr lang="en-IN" dirty="0" smtClean="0"/>
              <a:t>Picaresque</a:t>
            </a:r>
          </a:p>
          <a:p>
            <a:pPr>
              <a:buNone/>
            </a:pPr>
            <a:r>
              <a:rPr lang="en-IN" dirty="0" smtClean="0"/>
              <a:t>Contribution</a:t>
            </a:r>
          </a:p>
          <a:p>
            <a:r>
              <a:rPr lang="en-IN" dirty="0" smtClean="0"/>
              <a:t>Characterization</a:t>
            </a:r>
          </a:p>
          <a:p>
            <a:r>
              <a:rPr lang="en-IN" dirty="0" smtClean="0"/>
              <a:t>Plot , action and story</a:t>
            </a:r>
          </a:p>
          <a:p>
            <a:r>
              <a:rPr lang="en-IN" dirty="0" smtClean="0"/>
              <a:t>A portrayal of society</a:t>
            </a:r>
            <a:endParaRPr lang="en-IN" dirty="0"/>
          </a:p>
        </p:txBody>
      </p:sp>
      <p:pic>
        <p:nvPicPr>
          <p:cNvPr id="5122" name="Picture 2" descr="C:\Users\neena\Desktop\thXSM3W4TT.jpg"/>
          <p:cNvPicPr>
            <a:picLocks noGrp="1" noChangeAspect="1" noChangeArrowheads="1"/>
          </p:cNvPicPr>
          <p:nvPr>
            <p:ph sz="quarter" idx="2"/>
          </p:nvPr>
        </p:nvPicPr>
        <p:blipFill>
          <a:blip r:embed="rId2"/>
          <a:srcRect/>
          <a:stretch>
            <a:fillRect/>
          </a:stretch>
        </p:blipFill>
        <p:spPr bwMode="auto">
          <a:xfrm>
            <a:off x="6781800" y="1600200"/>
            <a:ext cx="2362200" cy="3886200"/>
          </a:xfrm>
          <a:prstGeom prst="rect">
            <a:avLst/>
          </a:prstGeom>
          <a:noFill/>
        </p:spPr>
      </p:pic>
      <p:pic>
        <p:nvPicPr>
          <p:cNvPr id="5123" name="Picture 3" descr="C:\Users\neena\Desktop\thAWJ3CZKJ.jpg"/>
          <p:cNvPicPr>
            <a:picLocks noChangeAspect="1" noChangeArrowheads="1"/>
          </p:cNvPicPr>
          <p:nvPr/>
        </p:nvPicPr>
        <p:blipFill>
          <a:blip r:embed="rId3"/>
          <a:srcRect/>
          <a:stretch>
            <a:fillRect/>
          </a:stretch>
        </p:blipFill>
        <p:spPr bwMode="auto">
          <a:xfrm>
            <a:off x="4953000" y="1447800"/>
            <a:ext cx="1895475" cy="2057400"/>
          </a:xfrm>
          <a:prstGeom prst="rect">
            <a:avLst/>
          </a:prstGeom>
          <a:noFill/>
        </p:spPr>
      </p:pic>
      <p:pic>
        <p:nvPicPr>
          <p:cNvPr id="5124" name="Picture 4" descr="C:\Users\neena\Desktop\thZMS94I27.jpg"/>
          <p:cNvPicPr>
            <a:picLocks noChangeAspect="1" noChangeArrowheads="1"/>
          </p:cNvPicPr>
          <p:nvPr/>
        </p:nvPicPr>
        <p:blipFill>
          <a:blip r:embed="rId4"/>
          <a:srcRect/>
          <a:stretch>
            <a:fillRect/>
          </a:stretch>
        </p:blipFill>
        <p:spPr bwMode="auto">
          <a:xfrm>
            <a:off x="4495800" y="3505200"/>
            <a:ext cx="2286000" cy="3352800"/>
          </a:xfrm>
          <a:prstGeom prst="rect">
            <a:avLst/>
          </a:prstGeom>
          <a:noFill/>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Jane Eyre</a:t>
            </a:r>
            <a:endParaRPr lang="en-IN" dirty="0"/>
          </a:p>
        </p:txBody>
      </p:sp>
      <p:sp>
        <p:nvSpPr>
          <p:cNvPr id="3" name="Content Placeholder 2"/>
          <p:cNvSpPr>
            <a:spLocks noGrp="1"/>
          </p:cNvSpPr>
          <p:nvPr>
            <p:ph sz="quarter" idx="1"/>
          </p:nvPr>
        </p:nvSpPr>
        <p:spPr/>
        <p:txBody>
          <a:bodyPr>
            <a:normAutofit fontScale="85000" lnSpcReduction="20000"/>
          </a:bodyPr>
          <a:lstStyle/>
          <a:p>
            <a:pPr>
              <a:buNone/>
            </a:pPr>
            <a:r>
              <a:rPr lang="en-IN" dirty="0" smtClean="0"/>
              <a:t>Novelist</a:t>
            </a:r>
          </a:p>
          <a:p>
            <a:r>
              <a:rPr lang="en-IN" dirty="0" smtClean="0">
                <a:solidFill>
                  <a:srgbClr val="FF0000"/>
                </a:solidFill>
              </a:rPr>
              <a:t>Charlotte Bronte</a:t>
            </a:r>
          </a:p>
          <a:p>
            <a:pPr>
              <a:buNone/>
            </a:pPr>
            <a:r>
              <a:rPr lang="en-IN" dirty="0" smtClean="0"/>
              <a:t>Type</a:t>
            </a:r>
          </a:p>
          <a:p>
            <a:r>
              <a:rPr lang="en-IN" dirty="0" err="1" smtClean="0"/>
              <a:t>Bildungsroman</a:t>
            </a:r>
            <a:endParaRPr lang="en-IN" dirty="0" smtClean="0"/>
          </a:p>
          <a:p>
            <a:pPr>
              <a:buNone/>
            </a:pPr>
            <a:r>
              <a:rPr lang="en-IN" dirty="0" smtClean="0"/>
              <a:t>Contribution</a:t>
            </a:r>
          </a:p>
          <a:p>
            <a:r>
              <a:rPr lang="en-IN" dirty="0" smtClean="0"/>
              <a:t>An integrated plot</a:t>
            </a:r>
          </a:p>
          <a:p>
            <a:r>
              <a:rPr lang="en-IN" dirty="0" smtClean="0"/>
              <a:t>A female hero</a:t>
            </a:r>
          </a:p>
          <a:p>
            <a:r>
              <a:rPr lang="en-IN" dirty="0" smtClean="0"/>
              <a:t>Moral issues</a:t>
            </a:r>
          </a:p>
          <a:p>
            <a:r>
              <a:rPr lang="en-IN" dirty="0" smtClean="0"/>
              <a:t>Social Issues</a:t>
            </a:r>
          </a:p>
          <a:p>
            <a:r>
              <a:rPr lang="en-IN" dirty="0" smtClean="0"/>
              <a:t>Postcolonial interpretation</a:t>
            </a:r>
          </a:p>
          <a:p>
            <a:r>
              <a:rPr lang="en-IN" dirty="0" smtClean="0"/>
              <a:t>Feminist Interpretation</a:t>
            </a:r>
            <a:endParaRPr lang="en-IN" dirty="0"/>
          </a:p>
        </p:txBody>
      </p:sp>
      <p:pic>
        <p:nvPicPr>
          <p:cNvPr id="4098" name="Picture 2" descr="C:\Users\neena\Desktop\th5HFUPF2I.jpg"/>
          <p:cNvPicPr>
            <a:picLocks noGrp="1" noChangeAspect="1" noChangeArrowheads="1"/>
          </p:cNvPicPr>
          <p:nvPr>
            <p:ph sz="quarter" idx="2"/>
          </p:nvPr>
        </p:nvPicPr>
        <p:blipFill>
          <a:blip r:embed="rId2"/>
          <a:srcRect/>
          <a:stretch>
            <a:fillRect/>
          </a:stretch>
        </p:blipFill>
        <p:spPr bwMode="auto">
          <a:xfrm>
            <a:off x="6400800" y="1447800"/>
            <a:ext cx="2362200" cy="3276600"/>
          </a:xfrm>
          <a:prstGeom prst="rect">
            <a:avLst/>
          </a:prstGeom>
          <a:noFill/>
        </p:spPr>
      </p:pic>
      <p:pic>
        <p:nvPicPr>
          <p:cNvPr id="4099" name="Picture 3" descr="C:\Users\neena\Desktop\th22O031PJ.jpg"/>
          <p:cNvPicPr>
            <a:picLocks noChangeAspect="1" noChangeArrowheads="1"/>
          </p:cNvPicPr>
          <p:nvPr/>
        </p:nvPicPr>
        <p:blipFill>
          <a:blip r:embed="rId3"/>
          <a:srcRect/>
          <a:stretch>
            <a:fillRect/>
          </a:stretch>
        </p:blipFill>
        <p:spPr bwMode="auto">
          <a:xfrm>
            <a:off x="4038600" y="1600200"/>
            <a:ext cx="2400300" cy="3505200"/>
          </a:xfrm>
          <a:prstGeom prst="rect">
            <a:avLst/>
          </a:prstGeom>
          <a:noFill/>
        </p:spPr>
      </p:pic>
      <p:pic>
        <p:nvPicPr>
          <p:cNvPr id="4100" name="Picture 4" descr="C:\Users\neena\Desktop\thL0LJVXCX.jpg"/>
          <p:cNvPicPr>
            <a:picLocks noChangeAspect="1" noChangeArrowheads="1"/>
          </p:cNvPicPr>
          <p:nvPr/>
        </p:nvPicPr>
        <p:blipFill>
          <a:blip r:embed="rId4"/>
          <a:srcRect/>
          <a:stretch>
            <a:fillRect/>
          </a:stretch>
        </p:blipFill>
        <p:spPr bwMode="auto">
          <a:xfrm>
            <a:off x="6096000" y="4724400"/>
            <a:ext cx="3048000" cy="2133600"/>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HARD TIMES</a:t>
            </a:r>
            <a:endParaRPr lang="en-IN" dirty="0"/>
          </a:p>
        </p:txBody>
      </p:sp>
      <p:sp>
        <p:nvSpPr>
          <p:cNvPr id="3" name="Content Placeholder 2"/>
          <p:cNvSpPr>
            <a:spLocks noGrp="1"/>
          </p:cNvSpPr>
          <p:nvPr>
            <p:ph sz="quarter" idx="1"/>
          </p:nvPr>
        </p:nvSpPr>
        <p:spPr/>
        <p:txBody>
          <a:bodyPr>
            <a:normAutofit fontScale="70000" lnSpcReduction="20000"/>
          </a:bodyPr>
          <a:lstStyle/>
          <a:p>
            <a:pPr>
              <a:buNone/>
            </a:pPr>
            <a:r>
              <a:rPr lang="en-IN" dirty="0" smtClean="0"/>
              <a:t>Novelist</a:t>
            </a:r>
          </a:p>
          <a:p>
            <a:r>
              <a:rPr lang="en-IN" dirty="0" smtClean="0">
                <a:solidFill>
                  <a:srgbClr val="FF0000"/>
                </a:solidFill>
              </a:rPr>
              <a:t>Charles Dickens</a:t>
            </a:r>
          </a:p>
          <a:p>
            <a:pPr>
              <a:buNone/>
            </a:pPr>
            <a:r>
              <a:rPr lang="en-IN" dirty="0" smtClean="0"/>
              <a:t>Type of Novel</a:t>
            </a:r>
          </a:p>
          <a:p>
            <a:r>
              <a:rPr lang="en-IN" dirty="0" smtClean="0"/>
              <a:t>Social, Sentimental, </a:t>
            </a:r>
            <a:r>
              <a:rPr lang="en-IN" dirty="0" err="1" smtClean="0"/>
              <a:t>Proleteriat</a:t>
            </a:r>
            <a:endParaRPr lang="en-IN" dirty="0" smtClean="0"/>
          </a:p>
          <a:p>
            <a:endParaRPr lang="en-IN" dirty="0" smtClean="0"/>
          </a:p>
          <a:p>
            <a:pPr>
              <a:buNone/>
            </a:pPr>
            <a:r>
              <a:rPr lang="en-IN" dirty="0" smtClean="0"/>
              <a:t>Contribution</a:t>
            </a:r>
            <a:endParaRPr lang="en-IN" dirty="0" smtClean="0"/>
          </a:p>
          <a:p>
            <a:r>
              <a:rPr lang="en-IN" dirty="0" smtClean="0"/>
              <a:t>Plot </a:t>
            </a:r>
            <a:r>
              <a:rPr lang="en-IN" dirty="0" smtClean="0"/>
              <a:t>Structure</a:t>
            </a:r>
          </a:p>
          <a:p>
            <a:r>
              <a:rPr lang="en-IN" dirty="0" smtClean="0"/>
              <a:t>Characterization</a:t>
            </a:r>
          </a:p>
          <a:p>
            <a:r>
              <a:rPr lang="en-IN" dirty="0" smtClean="0"/>
              <a:t>Humour </a:t>
            </a:r>
            <a:endParaRPr lang="en-IN" dirty="0" smtClean="0"/>
          </a:p>
          <a:p>
            <a:r>
              <a:rPr lang="en-IN" dirty="0" smtClean="0"/>
              <a:t>Critique of the New Education System</a:t>
            </a:r>
          </a:p>
          <a:p>
            <a:r>
              <a:rPr lang="en-IN" dirty="0" smtClean="0"/>
              <a:t>Critique of Victorian Progress</a:t>
            </a:r>
          </a:p>
          <a:p>
            <a:r>
              <a:rPr lang="en-IN" dirty="0" smtClean="0"/>
              <a:t>Critique of Utilitarianism</a:t>
            </a:r>
            <a:endParaRPr lang="en-IN" dirty="0"/>
          </a:p>
        </p:txBody>
      </p:sp>
      <p:pic>
        <p:nvPicPr>
          <p:cNvPr id="3074" name="Picture 2" descr="C:\Users\neena\Desktop\untitled.png"/>
          <p:cNvPicPr>
            <a:picLocks noGrp="1" noChangeAspect="1" noChangeArrowheads="1"/>
          </p:cNvPicPr>
          <p:nvPr>
            <p:ph sz="quarter" idx="2"/>
          </p:nvPr>
        </p:nvPicPr>
        <p:blipFill>
          <a:blip r:embed="rId2"/>
          <a:srcRect/>
          <a:stretch>
            <a:fillRect/>
          </a:stretch>
        </p:blipFill>
        <p:spPr bwMode="auto">
          <a:xfrm>
            <a:off x="4114800" y="1524000"/>
            <a:ext cx="2590800" cy="3810000"/>
          </a:xfrm>
          <a:prstGeom prst="rect">
            <a:avLst/>
          </a:prstGeom>
          <a:noFill/>
        </p:spPr>
      </p:pic>
      <p:pic>
        <p:nvPicPr>
          <p:cNvPr id="3075" name="Picture 3" descr="C:\Users\neena\Desktop\thXJD1NNX6.jpg"/>
          <p:cNvPicPr>
            <a:picLocks noChangeAspect="1" noChangeArrowheads="1"/>
          </p:cNvPicPr>
          <p:nvPr/>
        </p:nvPicPr>
        <p:blipFill>
          <a:blip r:embed="rId3"/>
          <a:srcRect/>
          <a:stretch>
            <a:fillRect/>
          </a:stretch>
        </p:blipFill>
        <p:spPr bwMode="auto">
          <a:xfrm>
            <a:off x="6629401" y="1524000"/>
            <a:ext cx="2514600" cy="3429000"/>
          </a:xfrm>
          <a:prstGeom prst="rect">
            <a:avLst/>
          </a:prstGeom>
          <a:noFill/>
        </p:spPr>
      </p:pic>
      <p:pic>
        <p:nvPicPr>
          <p:cNvPr id="3076" name="Picture 4" descr="C:\Users\neena\Desktop\thIOEDEQLG.jpg"/>
          <p:cNvPicPr>
            <a:picLocks noChangeAspect="1" noChangeArrowheads="1"/>
          </p:cNvPicPr>
          <p:nvPr/>
        </p:nvPicPr>
        <p:blipFill>
          <a:blip r:embed="rId4"/>
          <a:srcRect/>
          <a:stretch>
            <a:fillRect/>
          </a:stretch>
        </p:blipFill>
        <p:spPr bwMode="auto">
          <a:xfrm>
            <a:off x="5257800" y="4953000"/>
            <a:ext cx="3886200" cy="1905000"/>
          </a:xfrm>
          <a:prstGeom prst="rect">
            <a:avLst/>
          </a:prstGeom>
          <a:noFill/>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MRS DALLOWAY</a:t>
            </a:r>
            <a:endParaRPr lang="en-IN" dirty="0"/>
          </a:p>
        </p:txBody>
      </p:sp>
      <p:sp>
        <p:nvSpPr>
          <p:cNvPr id="3" name="Content Placeholder 2"/>
          <p:cNvSpPr>
            <a:spLocks noGrp="1"/>
          </p:cNvSpPr>
          <p:nvPr>
            <p:ph sz="quarter" idx="1"/>
          </p:nvPr>
        </p:nvSpPr>
        <p:spPr/>
        <p:txBody>
          <a:bodyPr>
            <a:normAutofit fontScale="70000" lnSpcReduction="20000"/>
          </a:bodyPr>
          <a:lstStyle/>
          <a:p>
            <a:pPr>
              <a:buNone/>
            </a:pPr>
            <a:r>
              <a:rPr lang="en-IN" dirty="0" smtClean="0"/>
              <a:t>Novelist</a:t>
            </a:r>
          </a:p>
          <a:p>
            <a:r>
              <a:rPr lang="en-IN" dirty="0" smtClean="0">
                <a:solidFill>
                  <a:srgbClr val="FF0000"/>
                </a:solidFill>
              </a:rPr>
              <a:t>Virginia Woolf</a:t>
            </a:r>
          </a:p>
          <a:p>
            <a:pPr>
              <a:buNone/>
            </a:pPr>
            <a:r>
              <a:rPr lang="en-IN" dirty="0" smtClean="0"/>
              <a:t>Type of Novel</a:t>
            </a:r>
          </a:p>
          <a:p>
            <a:r>
              <a:rPr lang="en-IN" dirty="0" smtClean="0"/>
              <a:t>Modernist fiction, stream of consciousness, psychological</a:t>
            </a:r>
          </a:p>
          <a:p>
            <a:pPr>
              <a:buNone/>
            </a:pPr>
            <a:r>
              <a:rPr lang="en-IN" dirty="0" smtClean="0"/>
              <a:t>Contribution</a:t>
            </a:r>
          </a:p>
          <a:p>
            <a:r>
              <a:rPr lang="en-IN" dirty="0" smtClean="0"/>
              <a:t>Narrative Technique</a:t>
            </a:r>
          </a:p>
          <a:p>
            <a:r>
              <a:rPr lang="en-IN" dirty="0" smtClean="0"/>
              <a:t>Interior monologue reveals character and allows movement of plot</a:t>
            </a:r>
          </a:p>
          <a:p>
            <a:r>
              <a:rPr lang="en-IN" dirty="0" smtClean="0"/>
              <a:t>Critique of war</a:t>
            </a:r>
          </a:p>
          <a:p>
            <a:r>
              <a:rPr lang="en-IN" dirty="0" smtClean="0"/>
              <a:t>Critique of male public figures</a:t>
            </a:r>
          </a:p>
          <a:p>
            <a:r>
              <a:rPr lang="en-IN" dirty="0" smtClean="0"/>
              <a:t>Feminist issues</a:t>
            </a:r>
          </a:p>
          <a:p>
            <a:r>
              <a:rPr lang="en-IN" dirty="0" smtClean="0"/>
              <a:t>Social issues</a:t>
            </a:r>
            <a:endParaRPr lang="en-IN" dirty="0"/>
          </a:p>
        </p:txBody>
      </p:sp>
      <p:pic>
        <p:nvPicPr>
          <p:cNvPr id="2051" name="Picture 3" descr="C:\Users\neena\Desktop\thQK4PJP1R.jpg"/>
          <p:cNvPicPr>
            <a:picLocks noGrp="1" noChangeAspect="1" noChangeArrowheads="1"/>
          </p:cNvPicPr>
          <p:nvPr>
            <p:ph sz="quarter" idx="2"/>
          </p:nvPr>
        </p:nvPicPr>
        <p:blipFill>
          <a:blip r:embed="rId2"/>
          <a:srcRect/>
          <a:stretch>
            <a:fillRect/>
          </a:stretch>
        </p:blipFill>
        <p:spPr bwMode="auto">
          <a:xfrm>
            <a:off x="4343400" y="1524000"/>
            <a:ext cx="2362200" cy="4495800"/>
          </a:xfrm>
          <a:prstGeom prst="rect">
            <a:avLst/>
          </a:prstGeom>
          <a:noFill/>
        </p:spPr>
      </p:pic>
      <p:pic>
        <p:nvPicPr>
          <p:cNvPr id="2052" name="Picture 4" descr="C:\Users\neena\Desktop\thUL8P14ON.jpg"/>
          <p:cNvPicPr>
            <a:picLocks noChangeAspect="1" noChangeArrowheads="1"/>
          </p:cNvPicPr>
          <p:nvPr/>
        </p:nvPicPr>
        <p:blipFill>
          <a:blip r:embed="rId3"/>
          <a:srcRect/>
          <a:stretch>
            <a:fillRect/>
          </a:stretch>
        </p:blipFill>
        <p:spPr bwMode="auto">
          <a:xfrm>
            <a:off x="6705600" y="1447800"/>
            <a:ext cx="2438400" cy="3276600"/>
          </a:xfrm>
          <a:prstGeom prst="rect">
            <a:avLst/>
          </a:prstGeom>
          <a:noFill/>
        </p:spPr>
      </p:pic>
      <p:pic>
        <p:nvPicPr>
          <p:cNvPr id="2054" name="Picture 6" descr="C:\Users\neena\Desktop\thTB2GTFCJ.jpg"/>
          <p:cNvPicPr>
            <a:picLocks noChangeAspect="1" noChangeArrowheads="1"/>
          </p:cNvPicPr>
          <p:nvPr/>
        </p:nvPicPr>
        <p:blipFill>
          <a:blip r:embed="rId4"/>
          <a:srcRect/>
          <a:stretch>
            <a:fillRect/>
          </a:stretch>
        </p:blipFill>
        <p:spPr bwMode="auto">
          <a:xfrm>
            <a:off x="6705600" y="3886200"/>
            <a:ext cx="2438400" cy="2971800"/>
          </a:xfrm>
          <a:prstGeom prst="rect">
            <a:avLst/>
          </a:prstGeom>
          <a:noFill/>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LORD OF THE FLIES</a:t>
            </a:r>
            <a:endParaRPr lang="en-IN" dirty="0"/>
          </a:p>
        </p:txBody>
      </p:sp>
      <p:sp>
        <p:nvSpPr>
          <p:cNvPr id="3" name="Content Placeholder 2"/>
          <p:cNvSpPr>
            <a:spLocks noGrp="1"/>
          </p:cNvSpPr>
          <p:nvPr>
            <p:ph sz="quarter" idx="1"/>
          </p:nvPr>
        </p:nvSpPr>
        <p:spPr/>
        <p:txBody>
          <a:bodyPr>
            <a:normAutofit fontScale="92500" lnSpcReduction="10000"/>
          </a:bodyPr>
          <a:lstStyle/>
          <a:p>
            <a:pPr>
              <a:buNone/>
            </a:pPr>
            <a:r>
              <a:rPr lang="en-IN" dirty="0" smtClean="0"/>
              <a:t>Novelist</a:t>
            </a:r>
          </a:p>
          <a:p>
            <a:r>
              <a:rPr lang="en-IN" dirty="0" smtClean="0">
                <a:solidFill>
                  <a:srgbClr val="FF0000"/>
                </a:solidFill>
              </a:rPr>
              <a:t>William Golding</a:t>
            </a:r>
          </a:p>
          <a:p>
            <a:pPr>
              <a:buNone/>
            </a:pPr>
            <a:r>
              <a:rPr lang="en-IN" dirty="0" smtClean="0"/>
              <a:t>Type</a:t>
            </a:r>
          </a:p>
          <a:p>
            <a:r>
              <a:rPr lang="en-IN" dirty="0" smtClean="0"/>
              <a:t>Male </a:t>
            </a:r>
            <a:r>
              <a:rPr lang="en-IN" dirty="0" err="1" smtClean="0"/>
              <a:t>bildungsroman</a:t>
            </a:r>
            <a:endParaRPr lang="en-IN" dirty="0" smtClean="0"/>
          </a:p>
          <a:p>
            <a:pPr>
              <a:buNone/>
            </a:pPr>
            <a:r>
              <a:rPr lang="en-IN" dirty="0" smtClean="0"/>
              <a:t>Contribution</a:t>
            </a:r>
          </a:p>
          <a:p>
            <a:r>
              <a:rPr lang="en-IN" dirty="0" smtClean="0"/>
              <a:t>Psychological study of Evil/Good</a:t>
            </a:r>
          </a:p>
          <a:p>
            <a:r>
              <a:rPr lang="en-IN" dirty="0" smtClean="0"/>
              <a:t>Critique of Education</a:t>
            </a:r>
          </a:p>
          <a:p>
            <a:r>
              <a:rPr lang="en-IN" dirty="0" smtClean="0"/>
              <a:t>Critique of society of the 60s</a:t>
            </a:r>
          </a:p>
          <a:p>
            <a:endParaRPr lang="en-IN" dirty="0"/>
          </a:p>
        </p:txBody>
      </p:sp>
      <p:pic>
        <p:nvPicPr>
          <p:cNvPr id="1026" name="Picture 2" descr="C:\Users\neena\Desktop\th.jpg"/>
          <p:cNvPicPr>
            <a:picLocks noGrp="1" noChangeAspect="1" noChangeArrowheads="1"/>
          </p:cNvPicPr>
          <p:nvPr>
            <p:ph sz="quarter" idx="2"/>
          </p:nvPr>
        </p:nvPicPr>
        <p:blipFill>
          <a:blip r:embed="rId2"/>
          <a:srcRect/>
          <a:stretch>
            <a:fillRect/>
          </a:stretch>
        </p:blipFill>
        <p:spPr bwMode="auto">
          <a:xfrm>
            <a:off x="6781800" y="3505200"/>
            <a:ext cx="2362200" cy="3352800"/>
          </a:xfrm>
          <a:prstGeom prst="rect">
            <a:avLst/>
          </a:prstGeom>
          <a:noFill/>
        </p:spPr>
      </p:pic>
      <p:pic>
        <p:nvPicPr>
          <p:cNvPr id="1028" name="Picture 4" descr="C:\Users\neena\Desktop\lf.jpg"/>
          <p:cNvPicPr>
            <a:picLocks noChangeAspect="1" noChangeArrowheads="1"/>
          </p:cNvPicPr>
          <p:nvPr/>
        </p:nvPicPr>
        <p:blipFill>
          <a:blip r:embed="rId3"/>
          <a:srcRect/>
          <a:stretch>
            <a:fillRect/>
          </a:stretch>
        </p:blipFill>
        <p:spPr bwMode="auto">
          <a:xfrm>
            <a:off x="4038600" y="2209800"/>
            <a:ext cx="2895600" cy="4219576"/>
          </a:xfrm>
          <a:prstGeom prst="rect">
            <a:avLst/>
          </a:prstGeom>
          <a:noFill/>
        </p:spPr>
      </p:pic>
      <p:pic>
        <p:nvPicPr>
          <p:cNvPr id="1029" name="Picture 5" descr="C:\Users\neena\Desktop\lof.jpg"/>
          <p:cNvPicPr>
            <a:picLocks noChangeAspect="1" noChangeArrowheads="1"/>
          </p:cNvPicPr>
          <p:nvPr/>
        </p:nvPicPr>
        <p:blipFill>
          <a:blip r:embed="rId4"/>
          <a:srcRect/>
          <a:stretch>
            <a:fillRect/>
          </a:stretch>
        </p:blipFill>
        <p:spPr bwMode="auto">
          <a:xfrm>
            <a:off x="6934200" y="1524000"/>
            <a:ext cx="2209800" cy="1981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a:t>
            </a:r>
            <a:r>
              <a:rPr lang="en-IN" dirty="0" smtClean="0"/>
              <a:t>iction</a:t>
            </a:r>
            <a:endParaRPr lang="en-IN" dirty="0"/>
          </a:p>
        </p:txBody>
      </p:sp>
      <p:sp>
        <p:nvSpPr>
          <p:cNvPr id="3" name="Content Placeholder 2"/>
          <p:cNvSpPr>
            <a:spLocks noGrp="1"/>
          </p:cNvSpPr>
          <p:nvPr>
            <p:ph sz="quarter" idx="1"/>
          </p:nvPr>
        </p:nvSpPr>
        <p:spPr/>
        <p:txBody>
          <a:bodyPr>
            <a:normAutofit/>
          </a:bodyPr>
          <a:lstStyle/>
          <a:p>
            <a:r>
              <a:rPr lang="en-IN" dirty="0" smtClean="0"/>
              <a:t>F</a:t>
            </a:r>
            <a:r>
              <a:rPr lang="en-IN" dirty="0" smtClean="0"/>
              <a:t>iction </a:t>
            </a:r>
            <a:r>
              <a:rPr lang="en-IN" dirty="0" smtClean="0"/>
              <a:t>may be defined as the art or craft of contriving, through the written word, representations of human life that instruct or divert or both. </a:t>
            </a:r>
          </a:p>
          <a:p>
            <a:r>
              <a:rPr lang="en-IN" dirty="0" smtClean="0"/>
              <a:t>The various forms that fiction may take are best seen less as a number of separate categories than as a continuum or, more accurately, a cline, with some such brief form as the anecdote at one end of the scale and the longest conceivable novel at the other.</a:t>
            </a:r>
            <a:endParaRPr lang="en-IN"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Conclusion</a:t>
            </a:r>
            <a:endParaRPr lang="en-IN" dirty="0"/>
          </a:p>
        </p:txBody>
      </p:sp>
      <p:sp>
        <p:nvSpPr>
          <p:cNvPr id="3" name="Content Placeholder 2"/>
          <p:cNvSpPr>
            <a:spLocks noGrp="1"/>
          </p:cNvSpPr>
          <p:nvPr>
            <p:ph sz="quarter" idx="1"/>
          </p:nvPr>
        </p:nvSpPr>
        <p:spPr/>
        <p:txBody>
          <a:bodyPr/>
          <a:lstStyle/>
          <a:p>
            <a:endParaRPr lang="en-IN" dirty="0" smtClean="0"/>
          </a:p>
          <a:p>
            <a:endParaRPr lang="en-IN" dirty="0" smtClean="0"/>
          </a:p>
          <a:p>
            <a:r>
              <a:rPr lang="en-IN" dirty="0" smtClean="0"/>
              <a:t>So </a:t>
            </a:r>
            <a:r>
              <a:rPr lang="en-IN" dirty="0" smtClean="0"/>
              <a:t>long as human society continues to exist, the novel will exist as its mirror, an infinitude of artistic images reflecting an infinitude of life patterns.</a:t>
            </a:r>
            <a:endParaRPr lang="en-IN"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Sources</a:t>
            </a:r>
            <a:endParaRPr lang="en-IN" dirty="0"/>
          </a:p>
        </p:txBody>
      </p:sp>
      <p:sp>
        <p:nvSpPr>
          <p:cNvPr id="3" name="Content Placeholder 2"/>
          <p:cNvSpPr>
            <a:spLocks noGrp="1"/>
          </p:cNvSpPr>
          <p:nvPr>
            <p:ph sz="quarter" idx="1"/>
          </p:nvPr>
        </p:nvSpPr>
        <p:spPr/>
        <p:txBody>
          <a:bodyPr>
            <a:normAutofit/>
          </a:bodyPr>
          <a:lstStyle/>
          <a:p>
            <a:r>
              <a:rPr lang="en-IN" dirty="0" smtClean="0"/>
              <a:t>Ian Watt, </a:t>
            </a:r>
            <a:r>
              <a:rPr lang="en-IN" dirty="0" smtClean="0"/>
              <a:t>The Rise of the Novel (1957).</a:t>
            </a:r>
          </a:p>
          <a:p>
            <a:r>
              <a:rPr lang="en-IN" dirty="0" smtClean="0"/>
              <a:t>Walter Allen, The </a:t>
            </a:r>
            <a:r>
              <a:rPr lang="en-IN" dirty="0" smtClean="0"/>
              <a:t>English </a:t>
            </a:r>
            <a:r>
              <a:rPr lang="en-IN" dirty="0" smtClean="0"/>
              <a:t>Novel.</a:t>
            </a:r>
          </a:p>
          <a:p>
            <a:r>
              <a:rPr lang="en-IN" dirty="0" smtClean="0"/>
              <a:t>M.M. </a:t>
            </a:r>
            <a:r>
              <a:rPr lang="en-IN" dirty="0" err="1" smtClean="0"/>
              <a:t>Bakhtin</a:t>
            </a:r>
            <a:r>
              <a:rPr lang="en-IN" dirty="0" smtClean="0"/>
              <a:t>,</a:t>
            </a:r>
            <a:r>
              <a:rPr lang="en-IN" dirty="0" smtClean="0"/>
              <a:t> The Dialogic Imagination.</a:t>
            </a:r>
          </a:p>
          <a:p>
            <a:r>
              <a:rPr lang="en-IN" dirty="0" smtClean="0"/>
              <a:t>-------------- </a:t>
            </a:r>
            <a:r>
              <a:rPr lang="en-IN" dirty="0" smtClean="0"/>
              <a:t>Rabelais </a:t>
            </a:r>
            <a:r>
              <a:rPr lang="en-IN" dirty="0" smtClean="0"/>
              <a:t>and His World. </a:t>
            </a:r>
            <a:endParaRPr lang="en-IN" dirty="0" smtClean="0"/>
          </a:p>
          <a:p>
            <a:r>
              <a:rPr lang="en-IN" dirty="0" smtClean="0">
                <a:hlinkClick r:id="rId2"/>
              </a:rPr>
              <a:t>https://www.britannica.com/art/novel/Social-and-economic-aspects</a:t>
            </a:r>
            <a:endParaRPr lang="en-IN" dirty="0" smtClean="0"/>
          </a:p>
          <a:p>
            <a:r>
              <a:rPr lang="en-IN" dirty="0" smtClean="0"/>
              <a:t>https://en.wikipedia.org/wiki/Novel</a:t>
            </a:r>
          </a:p>
          <a:p>
            <a:endParaRPr lang="en-IN" dirty="0" smtClean="0"/>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a:t>
            </a:r>
            <a:r>
              <a:rPr lang="en-IN" dirty="0" smtClean="0"/>
              <a:t>iction</a:t>
            </a:r>
            <a:endParaRPr lang="en-IN" dirty="0"/>
          </a:p>
        </p:txBody>
      </p:sp>
      <p:sp>
        <p:nvSpPr>
          <p:cNvPr id="3" name="Content Placeholder 2"/>
          <p:cNvSpPr>
            <a:spLocks noGrp="1"/>
          </p:cNvSpPr>
          <p:nvPr>
            <p:ph sz="quarter" idx="1"/>
          </p:nvPr>
        </p:nvSpPr>
        <p:spPr/>
        <p:txBody>
          <a:bodyPr>
            <a:normAutofit fontScale="92500"/>
          </a:bodyPr>
          <a:lstStyle/>
          <a:p>
            <a:r>
              <a:rPr lang="en-IN" dirty="0" smtClean="0"/>
              <a:t>When any piece of fiction is long enough to constitute a whole book, as opposed to a mere part of a book, then it may be said to have achieved </a:t>
            </a:r>
            <a:r>
              <a:rPr lang="en-IN" dirty="0" err="1" smtClean="0"/>
              <a:t>novelhood</a:t>
            </a:r>
            <a:r>
              <a:rPr lang="en-IN" dirty="0" smtClean="0"/>
              <a:t>. </a:t>
            </a:r>
          </a:p>
          <a:p>
            <a:r>
              <a:rPr lang="en-IN" dirty="0" smtClean="0"/>
              <a:t>But this state admits of its own quantitative categories, so that a relatively brief novel may be termed a novella (or, if the insubstantiality of the content matches its brevity, a novelette), and a very long novel may overflow the banks of a single volume and become a roman-</a:t>
            </a:r>
            <a:r>
              <a:rPr lang="en-IN" dirty="0" err="1" smtClean="0"/>
              <a:t>fleuve</a:t>
            </a:r>
            <a:r>
              <a:rPr lang="en-IN" dirty="0" smtClean="0"/>
              <a:t>, or river novel. Length is very much one of the dimensions of the genre.</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Novel as a genre</a:t>
            </a:r>
            <a:endParaRPr lang="en-IN" dirty="0"/>
          </a:p>
        </p:txBody>
      </p:sp>
      <p:sp>
        <p:nvSpPr>
          <p:cNvPr id="3" name="Content Placeholder 2"/>
          <p:cNvSpPr>
            <a:spLocks noGrp="1"/>
          </p:cNvSpPr>
          <p:nvPr>
            <p:ph sz="quarter" idx="1"/>
          </p:nvPr>
        </p:nvSpPr>
        <p:spPr/>
        <p:txBody>
          <a:bodyPr>
            <a:normAutofit fontScale="85000" lnSpcReduction="20000"/>
          </a:bodyPr>
          <a:lstStyle/>
          <a:p>
            <a:r>
              <a:rPr lang="en-IN" dirty="0" smtClean="0"/>
              <a:t>The genre has been described as having "a continuous and comprehensive history of about two thousand </a:t>
            </a:r>
            <a:r>
              <a:rPr lang="en-IN" dirty="0" err="1" smtClean="0"/>
              <a:t>years</a:t>
            </a:r>
            <a:r>
              <a:rPr lang="en-IN" dirty="0" err="1" smtClean="0"/>
              <a:t>,"with</a:t>
            </a:r>
            <a:r>
              <a:rPr lang="en-IN" dirty="0" smtClean="0"/>
              <a:t> </a:t>
            </a:r>
            <a:r>
              <a:rPr lang="en-IN" dirty="0" smtClean="0"/>
              <a:t>its origins in classical Greece and Rome, in medieval and early modern romance, and in the tradition of the novella</a:t>
            </a:r>
            <a:r>
              <a:rPr lang="en-IN" dirty="0" smtClean="0"/>
              <a:t>.</a:t>
            </a:r>
          </a:p>
          <a:p>
            <a:r>
              <a:rPr lang="en-IN" dirty="0" smtClean="0"/>
              <a:t> Although early forms of the novel are to be found in a number of places, including classical Rome, 10th– and 11th-century Japan, and Elizabethan England, the European novel is often said to have begun with </a:t>
            </a:r>
            <a:r>
              <a:rPr lang="en-IN" i="1" dirty="0" smtClean="0"/>
              <a:t>Don Quixote </a:t>
            </a:r>
            <a:r>
              <a:rPr lang="en-IN" dirty="0" smtClean="0"/>
              <a:t>in 1605.</a:t>
            </a:r>
            <a:endParaRPr lang="en-IN" dirty="0" smtClean="0"/>
          </a:p>
          <a:p>
            <a:r>
              <a:rPr lang="en-IN" dirty="0" smtClean="0"/>
              <a:t>Ian </a:t>
            </a:r>
            <a:r>
              <a:rPr lang="en-IN" dirty="0" smtClean="0"/>
              <a:t>Watt, in </a:t>
            </a:r>
            <a:r>
              <a:rPr lang="en-IN" i="1" dirty="0" smtClean="0"/>
              <a:t>The Rise of the Novel</a:t>
            </a:r>
            <a:r>
              <a:rPr lang="en-IN" dirty="0" smtClean="0"/>
              <a:t>, suggested in 1957 that the novel </a:t>
            </a:r>
            <a:r>
              <a:rPr lang="en-IN" dirty="0" smtClean="0"/>
              <a:t>first </a:t>
            </a:r>
            <a:r>
              <a:rPr lang="en-IN" dirty="0" smtClean="0"/>
              <a:t>came into being in the early 18th century</a:t>
            </a:r>
            <a:r>
              <a:rPr lang="en-IN" dirty="0" smtClean="0"/>
              <a:t>.</a:t>
            </a:r>
          </a:p>
          <a:p>
            <a:r>
              <a:rPr lang="en-IN" dirty="0" smtClean="0"/>
              <a:t>Later, using the theories of the Russian Formalists and </a:t>
            </a:r>
            <a:r>
              <a:rPr lang="en-IN" dirty="0" err="1" smtClean="0"/>
              <a:t>Bakhtin</a:t>
            </a:r>
            <a:r>
              <a:rPr lang="en-IN" dirty="0" smtClean="0"/>
              <a:t>, the novel was argued to have evolved from earlier narrative forms such as the epic.</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HISTORY OF NARRATIVE</a:t>
            </a:r>
            <a:endParaRPr lang="en-IN" dirty="0"/>
          </a:p>
        </p:txBody>
      </p:sp>
      <p:sp>
        <p:nvSpPr>
          <p:cNvPr id="3" name="Content Placeholder 2"/>
          <p:cNvSpPr>
            <a:spLocks noGrp="1"/>
          </p:cNvSpPr>
          <p:nvPr>
            <p:ph sz="quarter" idx="1"/>
          </p:nvPr>
        </p:nvSpPr>
        <p:spPr>
          <a:xfrm>
            <a:off x="612648" y="1600200"/>
            <a:ext cx="8153400" cy="4800600"/>
          </a:xfrm>
        </p:spPr>
        <p:txBody>
          <a:bodyPr>
            <a:noAutofit/>
          </a:bodyPr>
          <a:lstStyle/>
          <a:p>
            <a:r>
              <a:rPr lang="en-IN" sz="2400" dirty="0" smtClean="0"/>
              <a:t>Fictional narrative can be traced as far back as the classical ages of Greece, Rome, Japan and India. Early works of extended fictional prose or novels include works such as :</a:t>
            </a:r>
          </a:p>
          <a:p>
            <a:r>
              <a:rPr lang="en-IN" sz="2400" i="1" dirty="0" err="1" smtClean="0"/>
              <a:t>Satyricon</a:t>
            </a:r>
            <a:r>
              <a:rPr lang="en-IN" sz="2400" dirty="0" smtClean="0"/>
              <a:t> by Petronius (c. </a:t>
            </a:r>
            <a:r>
              <a:rPr lang="en-IN" sz="2400" dirty="0" smtClean="0"/>
              <a:t>50 AD), and The Golden Ass by Apuleius in </a:t>
            </a:r>
            <a:r>
              <a:rPr lang="en-IN" sz="2400" dirty="0" smtClean="0"/>
              <a:t>Latin </a:t>
            </a:r>
            <a:r>
              <a:rPr lang="en-IN" sz="2400" dirty="0" smtClean="0"/>
              <a:t>(c. </a:t>
            </a:r>
            <a:r>
              <a:rPr lang="en-IN" sz="2400" dirty="0" smtClean="0"/>
              <a:t>150 AD)</a:t>
            </a:r>
          </a:p>
          <a:p>
            <a:r>
              <a:rPr lang="en-IN" sz="2400" i="1" dirty="0" smtClean="0"/>
              <a:t>Daphnis and Chloe </a:t>
            </a:r>
            <a:r>
              <a:rPr lang="en-IN" sz="2400" dirty="0" smtClean="0"/>
              <a:t>by </a:t>
            </a:r>
            <a:r>
              <a:rPr lang="en-IN" sz="2400" dirty="0" err="1" smtClean="0"/>
              <a:t>Longus</a:t>
            </a:r>
            <a:r>
              <a:rPr lang="en-IN" sz="2400" dirty="0" smtClean="0"/>
              <a:t> (c. late second century AD) in Ancient Greek </a:t>
            </a:r>
          </a:p>
          <a:p>
            <a:r>
              <a:rPr lang="en-IN" sz="2400" i="1" dirty="0" err="1" smtClean="0"/>
              <a:t>Daśakumāracarita</a:t>
            </a:r>
            <a:r>
              <a:rPr lang="en-IN" sz="2400" i="1" dirty="0" smtClean="0"/>
              <a:t> </a:t>
            </a:r>
            <a:r>
              <a:rPr lang="en-IN" sz="2400" dirty="0" smtClean="0"/>
              <a:t>by </a:t>
            </a:r>
            <a:r>
              <a:rPr lang="en-IN" sz="2400" dirty="0" err="1" smtClean="0"/>
              <a:t>Daṇḍin</a:t>
            </a:r>
            <a:r>
              <a:rPr lang="en-IN" sz="2400" dirty="0" smtClean="0"/>
              <a:t>,  written in the 6th– or 7th-century and </a:t>
            </a:r>
            <a:r>
              <a:rPr lang="en-IN" sz="2400" dirty="0" err="1" smtClean="0"/>
              <a:t>Kadambari</a:t>
            </a:r>
            <a:r>
              <a:rPr lang="en-IN" sz="2400" dirty="0" smtClean="0"/>
              <a:t> by </a:t>
            </a:r>
            <a:r>
              <a:rPr lang="en-IN" sz="2400" dirty="0" err="1" smtClean="0"/>
              <a:t>Banabhatta</a:t>
            </a:r>
            <a:r>
              <a:rPr lang="en-IN" sz="2400" dirty="0" smtClean="0"/>
              <a:t>, in the 7th-century in Sanskrit</a:t>
            </a:r>
          </a:p>
          <a:p>
            <a:r>
              <a:rPr lang="en-IN" sz="2400" dirty="0" smtClean="0"/>
              <a:t> </a:t>
            </a:r>
            <a:r>
              <a:rPr lang="en-IN" sz="2400" dirty="0" err="1" smtClean="0"/>
              <a:t>Murasaki</a:t>
            </a:r>
            <a:r>
              <a:rPr lang="en-IN" sz="2400" dirty="0" smtClean="0"/>
              <a:t> </a:t>
            </a:r>
            <a:r>
              <a:rPr lang="en-IN" sz="2400" dirty="0" err="1" smtClean="0"/>
              <a:t>Shikibu's</a:t>
            </a:r>
            <a:r>
              <a:rPr lang="en-IN" sz="2400" dirty="0" smtClean="0"/>
              <a:t> 11th-century Japanese work </a:t>
            </a:r>
            <a:r>
              <a:rPr lang="en-IN" sz="2400" i="1" dirty="0" smtClean="0"/>
              <a:t>The Tale of </a:t>
            </a:r>
            <a:r>
              <a:rPr lang="en-IN" sz="2400" i="1" dirty="0" err="1" smtClean="0"/>
              <a:t>Genji</a:t>
            </a:r>
            <a:r>
              <a:rPr lang="en-IN" sz="2400" i="1" dirty="0" smtClean="0"/>
              <a:t> </a:t>
            </a:r>
          </a:p>
          <a:p>
            <a:endParaRPr lang="en-IN"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HISTORY OF NARRATIVE</a:t>
            </a:r>
            <a:endParaRPr lang="en-IN" dirty="0"/>
          </a:p>
        </p:txBody>
      </p:sp>
      <p:sp>
        <p:nvSpPr>
          <p:cNvPr id="3" name="Content Placeholder 2"/>
          <p:cNvSpPr>
            <a:spLocks noGrp="1"/>
          </p:cNvSpPr>
          <p:nvPr>
            <p:ph sz="quarter" idx="1"/>
          </p:nvPr>
        </p:nvSpPr>
        <p:spPr/>
        <p:txBody>
          <a:bodyPr>
            <a:normAutofit lnSpcReduction="10000"/>
          </a:bodyPr>
          <a:lstStyle/>
          <a:p>
            <a:r>
              <a:rPr lang="en-IN" sz="3200" dirty="0" smtClean="0"/>
              <a:t>The 12th-century </a:t>
            </a:r>
            <a:r>
              <a:rPr lang="en-IN" sz="3200" i="1" dirty="0" err="1" smtClean="0"/>
              <a:t>Hayy</a:t>
            </a:r>
            <a:r>
              <a:rPr lang="en-IN" sz="3200" i="1" dirty="0" smtClean="0"/>
              <a:t> </a:t>
            </a:r>
            <a:r>
              <a:rPr lang="en-IN" sz="3200" i="1" dirty="0" err="1" smtClean="0"/>
              <a:t>ibn</a:t>
            </a:r>
            <a:r>
              <a:rPr lang="en-IN" sz="3200" i="1" dirty="0" smtClean="0"/>
              <a:t> </a:t>
            </a:r>
            <a:r>
              <a:rPr lang="en-IN" sz="3200" i="1" dirty="0" err="1" smtClean="0"/>
              <a:t>Yaqdhan</a:t>
            </a:r>
            <a:r>
              <a:rPr lang="en-IN" sz="3200" i="1" dirty="0" smtClean="0"/>
              <a:t> </a:t>
            </a:r>
            <a:r>
              <a:rPr lang="en-IN" sz="3200" dirty="0" smtClean="0"/>
              <a:t>(or </a:t>
            </a:r>
            <a:r>
              <a:rPr lang="en-IN" sz="3200" dirty="0" err="1" smtClean="0"/>
              <a:t>Philosophus</a:t>
            </a:r>
            <a:r>
              <a:rPr lang="en-IN" sz="3200" dirty="0" smtClean="0"/>
              <a:t> </a:t>
            </a:r>
            <a:r>
              <a:rPr lang="en-IN" sz="3200" dirty="0" err="1" smtClean="0"/>
              <a:t>Autodidactus</a:t>
            </a:r>
            <a:r>
              <a:rPr lang="en-IN" sz="3200" dirty="0" smtClean="0"/>
              <a:t>, the 17th-century Latin title) by </a:t>
            </a:r>
            <a:r>
              <a:rPr lang="en-IN" sz="3200" dirty="0" err="1" smtClean="0"/>
              <a:t>Ibn</a:t>
            </a:r>
            <a:r>
              <a:rPr lang="en-IN" sz="3200" dirty="0" smtClean="0"/>
              <a:t> </a:t>
            </a:r>
            <a:r>
              <a:rPr lang="en-IN" sz="3200" dirty="0" err="1" smtClean="0"/>
              <a:t>Tufail</a:t>
            </a:r>
            <a:r>
              <a:rPr lang="en-IN" sz="3200" dirty="0" smtClean="0"/>
              <a:t>, who wrote in Arabic</a:t>
            </a:r>
          </a:p>
          <a:p>
            <a:r>
              <a:rPr lang="en-IN" sz="3200" dirty="0" smtClean="0"/>
              <a:t> The 13th-century </a:t>
            </a:r>
            <a:r>
              <a:rPr lang="en-IN" sz="3200" i="1" dirty="0" err="1" smtClean="0"/>
              <a:t>Theologus</a:t>
            </a:r>
            <a:r>
              <a:rPr lang="en-IN" sz="3200" i="1" dirty="0" smtClean="0"/>
              <a:t> </a:t>
            </a:r>
            <a:r>
              <a:rPr lang="en-IN" sz="3200" i="1" dirty="0" err="1" smtClean="0"/>
              <a:t>Autodidactus</a:t>
            </a:r>
            <a:r>
              <a:rPr lang="en-IN" sz="3200" i="1" dirty="0" smtClean="0"/>
              <a:t> </a:t>
            </a:r>
            <a:r>
              <a:rPr lang="en-IN" sz="3200" dirty="0" smtClean="0"/>
              <a:t>by </a:t>
            </a:r>
            <a:r>
              <a:rPr lang="en-IN" sz="3200" dirty="0" err="1" smtClean="0"/>
              <a:t>Ibn</a:t>
            </a:r>
            <a:r>
              <a:rPr lang="en-IN" sz="3200" dirty="0" smtClean="0"/>
              <a:t> al-</a:t>
            </a:r>
            <a:r>
              <a:rPr lang="en-IN" sz="3200" dirty="0" err="1" smtClean="0"/>
              <a:t>Nafis</a:t>
            </a:r>
            <a:r>
              <a:rPr lang="en-IN" sz="3200" dirty="0" smtClean="0"/>
              <a:t>, another Arabic novelist, </a:t>
            </a:r>
          </a:p>
          <a:p>
            <a:r>
              <a:rPr lang="en-IN" sz="3200" dirty="0" smtClean="0"/>
              <a:t> </a:t>
            </a:r>
            <a:r>
              <a:rPr lang="en-IN" sz="3200" i="1" dirty="0" err="1" smtClean="0"/>
              <a:t>Blanquerna</a:t>
            </a:r>
            <a:r>
              <a:rPr lang="en-IN" sz="3200" dirty="0" smtClean="0"/>
              <a:t>, written in Catalan by Ramon </a:t>
            </a:r>
            <a:r>
              <a:rPr lang="en-IN" sz="3200" dirty="0" err="1" smtClean="0"/>
              <a:t>Llull</a:t>
            </a:r>
            <a:r>
              <a:rPr lang="en-IN" sz="3200" dirty="0" smtClean="0"/>
              <a:t> (1283), </a:t>
            </a:r>
          </a:p>
          <a:p>
            <a:r>
              <a:rPr lang="en-IN" sz="3200" dirty="0" smtClean="0"/>
              <a:t> the 14th-century Chinese </a:t>
            </a:r>
            <a:r>
              <a:rPr lang="en-IN" sz="3200" i="1" dirty="0" smtClean="0"/>
              <a:t>Romance of the Three Kingdoms </a:t>
            </a:r>
            <a:r>
              <a:rPr lang="en-IN" sz="3200" dirty="0" smtClean="0"/>
              <a:t>by </a:t>
            </a:r>
            <a:r>
              <a:rPr lang="en-IN" sz="3200" dirty="0" err="1" smtClean="0"/>
              <a:t>Luo</a:t>
            </a:r>
            <a:r>
              <a:rPr lang="en-IN" sz="3200" dirty="0" smtClean="0"/>
              <a:t> </a:t>
            </a:r>
            <a:r>
              <a:rPr lang="en-IN" sz="3200" dirty="0" err="1" smtClean="0"/>
              <a:t>Guanzhong</a:t>
            </a:r>
            <a:r>
              <a:rPr lang="en-IN" sz="3200" dirty="0" smtClean="0"/>
              <a:t>.</a:t>
            </a: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1041</TotalTime>
  <Words>3908</Words>
  <Application>Microsoft Office PowerPoint</Application>
  <PresentationFormat>On-screen Show (4:3)</PresentationFormat>
  <Paragraphs>360</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Median</vt:lpstr>
      <vt:lpstr>SEMESTER I</vt:lpstr>
      <vt:lpstr>Slide 2</vt:lpstr>
      <vt:lpstr>The Novel</vt:lpstr>
      <vt:lpstr>Origin of the term</vt:lpstr>
      <vt:lpstr>Fiction</vt:lpstr>
      <vt:lpstr>Fiction</vt:lpstr>
      <vt:lpstr>The Novel as a genre</vt:lpstr>
      <vt:lpstr>HISTORY OF NARRATIVE</vt:lpstr>
      <vt:lpstr>HISTORY OF NARRATIVE</vt:lpstr>
      <vt:lpstr>The Epic and the Novel</vt:lpstr>
      <vt:lpstr>Verse Narratives</vt:lpstr>
      <vt:lpstr> Medieval Antecedents of the Novel: </vt:lpstr>
      <vt:lpstr>Chivalric Romances</vt:lpstr>
      <vt:lpstr>Heroical Romances</vt:lpstr>
      <vt:lpstr>Satirical Romances</vt:lpstr>
      <vt:lpstr>The Picaresque Narrative</vt:lpstr>
      <vt:lpstr>The Picaresque Narrative</vt:lpstr>
      <vt:lpstr>Picaresque Fiction</vt:lpstr>
      <vt:lpstr>Pastoral Romances</vt:lpstr>
      <vt:lpstr>Anti-Chivalry, Anti-Romance</vt:lpstr>
      <vt:lpstr>The Rise of the Novel</vt:lpstr>
      <vt:lpstr>The Rise of the Novel</vt:lpstr>
      <vt:lpstr>Robinson Crusoe: Romance and Realism; History and Fiction</vt:lpstr>
      <vt:lpstr>The Novel: Romance and Realism</vt:lpstr>
      <vt:lpstr>The Great Debate:Is the Novel a new Genre—a development or an evolution </vt:lpstr>
      <vt:lpstr>The English Novel</vt:lpstr>
      <vt:lpstr>The First Novelists/Novels</vt:lpstr>
      <vt:lpstr>Factors Leading to the Rise of the Novel I</vt:lpstr>
      <vt:lpstr>Factors Leading to the Rise of the Novel II</vt:lpstr>
      <vt:lpstr>Popularity of the Novel in Europe</vt:lpstr>
      <vt:lpstr>Popularity of the Novel in Europe</vt:lpstr>
      <vt:lpstr>Popularity of the Novel in Europe</vt:lpstr>
      <vt:lpstr>Popularity of the Novel in England</vt:lpstr>
      <vt:lpstr>Popularity of the Novel in England</vt:lpstr>
      <vt:lpstr>TYPES OF NOVEL</vt:lpstr>
      <vt:lpstr>Types of Novel II</vt:lpstr>
      <vt:lpstr>Elements of the Novel</vt:lpstr>
      <vt:lpstr>  The Novel is:... </vt:lpstr>
      <vt:lpstr>  The Novel</vt:lpstr>
      <vt:lpstr>Styles of the Novel</vt:lpstr>
      <vt:lpstr>STUDYING THE NOVEL I</vt:lpstr>
      <vt:lpstr> Theorists of the Novel </vt:lpstr>
      <vt:lpstr>STUDYING THE NOVEL II Important Terms </vt:lpstr>
      <vt:lpstr>TEXTS PRESCRIBED</vt:lpstr>
      <vt:lpstr>JOSEPH ANDREWS</vt:lpstr>
      <vt:lpstr>Jane Eyre</vt:lpstr>
      <vt:lpstr>HARD TIMES</vt:lpstr>
      <vt:lpstr>MRS DALLOWAY</vt:lpstr>
      <vt:lpstr>LORD OF THE FLIES</vt:lpstr>
      <vt:lpstr>Conclusion</vt:lpstr>
      <vt:lpstr>Sources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SEMESTER I</dc:title>
  <dc:creator>neena</dc:creator>
  <cp:lastModifiedBy>neena</cp:lastModifiedBy>
  <cp:revision>128</cp:revision>
  <dcterms:created xsi:type="dcterms:W3CDTF">2006-08-16T00:00:00Z</dcterms:created>
  <dcterms:modified xsi:type="dcterms:W3CDTF">2017-06-29T00:39:30Z</dcterms:modified>
</cp:coreProperties>
</file>