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4" r:id="rId7"/>
    <p:sldId id="265" r:id="rId8"/>
    <p:sldId id="263" r:id="rId9"/>
    <p:sldId id="262"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F963865-016D-4AFB-AFCA-711F6A00F337}"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963865-016D-4AFB-AFCA-711F6A00F337}"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F963865-016D-4AFB-AFCA-711F6A00F337}"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BF963865-016D-4AFB-AFCA-711F6A00F337}"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F963865-016D-4AFB-AFCA-711F6A00F337}"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24DE2AC-2D73-40F0-9A02-385039FAC94D}" type="datetimeFigureOut">
              <a:rPr lang="en-IN" smtClean="0"/>
              <a:pPr/>
              <a:t>24-07-2017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963865-016D-4AFB-AFCA-711F6A00F337}"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F963865-016D-4AFB-AFCA-711F6A00F337}"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BF963865-016D-4AFB-AFCA-711F6A00F33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F963865-016D-4AFB-AFCA-711F6A00F33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F963865-016D-4AFB-AFCA-711F6A00F337}"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24DE2AC-2D73-40F0-9A02-385039FAC94D}" type="datetimeFigureOut">
              <a:rPr lang="en-IN" smtClean="0"/>
              <a:pPr/>
              <a:t>24-07-2017</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F963865-016D-4AFB-AFCA-711F6A00F337}"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24DE2AC-2D73-40F0-9A02-385039FAC94D}" type="datetimeFigureOut">
              <a:rPr lang="en-IN" smtClean="0"/>
              <a:pPr/>
              <a:t>24-07-2017</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24DE2AC-2D73-40F0-9A02-385039FAC94D}" type="datetimeFigureOut">
              <a:rPr lang="en-IN" smtClean="0"/>
              <a:pPr/>
              <a:t>24-07-2017</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F963865-016D-4AFB-AFCA-711F6A00F337}"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6"/>
            <a:ext cx="8352928" cy="1512168"/>
          </a:xfrm>
        </p:spPr>
        <p:txBody>
          <a:bodyPr>
            <a:normAutofit fontScale="90000"/>
          </a:bodyPr>
          <a:lstStyle/>
          <a:p>
            <a:pPr algn="l"/>
            <a:r>
              <a:rPr lang="en-IN" b="1" i="1" dirty="0" smtClean="0"/>
              <a:t>Principles of</a:t>
            </a:r>
            <a:r>
              <a:rPr lang="en-IN" b="1" dirty="0" smtClean="0"/>
              <a:t> </a:t>
            </a:r>
            <a:br>
              <a:rPr lang="en-IN" b="1" dirty="0" smtClean="0"/>
            </a:br>
            <a:r>
              <a:rPr lang="en-IN" b="1" dirty="0" smtClean="0"/>
              <a:t>SOCIAL CASE WORK PRACTICE</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dirty="0" smtClean="0"/>
              <a:t>Principle of Non Judgemental Attitude</a:t>
            </a:r>
            <a:endParaRPr lang="en-IN" sz="2800" dirty="0"/>
          </a:p>
        </p:txBody>
      </p:sp>
      <p:sp>
        <p:nvSpPr>
          <p:cNvPr id="3" name="Content Placeholder 2"/>
          <p:cNvSpPr>
            <a:spLocks noGrp="1"/>
          </p:cNvSpPr>
          <p:nvPr>
            <p:ph sz="quarter" idx="1"/>
          </p:nvPr>
        </p:nvSpPr>
        <p:spPr>
          <a:xfrm>
            <a:off x="301752" y="1737320"/>
            <a:ext cx="8503920" cy="4572000"/>
          </a:xfrm>
        </p:spPr>
        <p:txBody>
          <a:bodyPr/>
          <a:lstStyle/>
          <a:p>
            <a:pPr algn="just"/>
            <a:r>
              <a:rPr lang="en-IN" dirty="0" smtClean="0">
                <a:latin typeface="Arial" pitchFamily="34" charset="0"/>
                <a:cs typeface="Arial" pitchFamily="34" charset="0"/>
              </a:rPr>
              <a:t>The case worker is not to attach guilt or innocence and blame the client for the problematic life situations.</a:t>
            </a:r>
          </a:p>
          <a:p>
            <a:pPr algn="just"/>
            <a:r>
              <a:rPr lang="en-IN" dirty="0" smtClean="0">
                <a:latin typeface="Arial" pitchFamily="34" charset="0"/>
                <a:cs typeface="Arial" pitchFamily="34" charset="0"/>
              </a:rPr>
              <a:t>The case worker can however make evaluative judgements of the thoughts, feelings, actions and behaviour of the client during the course of the problem solving process.</a:t>
            </a:r>
          </a:p>
          <a:p>
            <a:pPr algn="just"/>
            <a:endParaRPr lang="en-IN"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dirty="0" smtClean="0"/>
              <a:t>Principle of Self Determination</a:t>
            </a:r>
            <a:endParaRPr lang="en-IN" sz="2800" dirty="0"/>
          </a:p>
        </p:txBody>
      </p:sp>
      <p:sp>
        <p:nvSpPr>
          <p:cNvPr id="3" name="Content Placeholder 2"/>
          <p:cNvSpPr>
            <a:spLocks noGrp="1"/>
          </p:cNvSpPr>
          <p:nvPr>
            <p:ph sz="quarter" idx="1"/>
          </p:nvPr>
        </p:nvSpPr>
        <p:spPr>
          <a:xfrm>
            <a:off x="457200" y="1628800"/>
            <a:ext cx="8229600" cy="4810539"/>
          </a:xfrm>
        </p:spPr>
        <p:txBody>
          <a:bodyPr>
            <a:normAutofit/>
          </a:bodyPr>
          <a:lstStyle/>
          <a:p>
            <a:pPr algn="just"/>
            <a:r>
              <a:rPr lang="en-IN" dirty="0" smtClean="0">
                <a:latin typeface="Arial" pitchFamily="34" charset="0"/>
                <a:cs typeface="Arial" pitchFamily="34" charset="0"/>
              </a:rPr>
              <a:t>This principal recognises the right of the client to exercise freedom in making choices and facilitation in taking decisions during the  problem solving process.</a:t>
            </a:r>
          </a:p>
          <a:p>
            <a:pPr algn="just"/>
            <a:r>
              <a:rPr lang="en-IN" dirty="0" smtClean="0">
                <a:latin typeface="Arial" pitchFamily="34" charset="0"/>
                <a:cs typeface="Arial" pitchFamily="34" charset="0"/>
              </a:rPr>
              <a:t>The client seeks professional help from the caseworker in arriving at alternatives and evaluating them before taking the final decision.</a:t>
            </a:r>
          </a:p>
          <a:p>
            <a:pPr algn="just"/>
            <a:r>
              <a:rPr lang="en-IN" dirty="0" smtClean="0">
                <a:latin typeface="Arial" pitchFamily="34" charset="0"/>
                <a:cs typeface="Arial" pitchFamily="34" charset="0"/>
              </a:rPr>
              <a:t>Thus the client plays an active role in solving his problem and the case worker plays the role of a supporter and facilitator.</a:t>
            </a:r>
            <a:endParaRPr lang="en-IN"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6408"/>
            <a:ext cx="8229600" cy="666328"/>
          </a:xfrm>
        </p:spPr>
        <p:txBody>
          <a:bodyPr>
            <a:normAutofit/>
          </a:bodyPr>
          <a:lstStyle/>
          <a:p>
            <a:pPr algn="l"/>
            <a:r>
              <a:rPr lang="en-IN" sz="2800" b="1" dirty="0" smtClean="0"/>
              <a:t>Principle Of Confidentiality</a:t>
            </a:r>
            <a:endParaRPr lang="en-IN" dirty="0"/>
          </a:p>
        </p:txBody>
      </p:sp>
      <p:sp>
        <p:nvSpPr>
          <p:cNvPr id="3" name="Content Placeholder 2"/>
          <p:cNvSpPr>
            <a:spLocks noGrp="1"/>
          </p:cNvSpPr>
          <p:nvPr>
            <p:ph sz="quarter" idx="1"/>
          </p:nvPr>
        </p:nvSpPr>
        <p:spPr>
          <a:xfrm>
            <a:off x="457200" y="1628800"/>
            <a:ext cx="8229600" cy="5472608"/>
          </a:xfrm>
        </p:spPr>
        <p:txBody>
          <a:bodyPr>
            <a:normAutofit/>
          </a:bodyPr>
          <a:lstStyle/>
          <a:p>
            <a:pPr algn="just"/>
            <a:r>
              <a:rPr lang="en-IN" sz="2400" dirty="0" smtClean="0">
                <a:latin typeface="Arial" pitchFamily="34" charset="0"/>
                <a:cs typeface="Arial" pitchFamily="34" charset="0"/>
              </a:rPr>
              <a:t>Confidentiality is an ethical issue in the caseworker and client relationship. The caseworker is expected to preserve the information of personal nature shared by the client in order to avoid social exclusion from the from the family and society at large.</a:t>
            </a:r>
          </a:p>
          <a:p>
            <a:pPr algn="just"/>
            <a:r>
              <a:rPr lang="en-IN" sz="2400" dirty="0" smtClean="0">
                <a:latin typeface="Arial" pitchFamily="34" charset="0"/>
                <a:cs typeface="Arial" pitchFamily="34" charset="0"/>
              </a:rPr>
              <a:t>However, this right is not absolute as the caseworker may have to share the information with the agency in the best interest of the client.</a:t>
            </a:r>
          </a:p>
          <a:p>
            <a:pPr algn="just"/>
            <a:r>
              <a:rPr lang="en-IN" sz="2400" dirty="0" smtClean="0">
                <a:latin typeface="Arial" pitchFamily="34" charset="0"/>
                <a:cs typeface="Arial" pitchFamily="34" charset="0"/>
              </a:rPr>
              <a:t>The confidentiality issue becomes complex in nature if there is a threat to the client, any other individual or society at large. </a:t>
            </a:r>
          </a:p>
          <a:p>
            <a:pPr algn="just"/>
            <a:endParaRPr lang="en-IN" sz="24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IN" dirty="0" smtClean="0"/>
          </a:p>
          <a:p>
            <a:endParaRPr lang="en-IN" dirty="0" smtClean="0"/>
          </a:p>
          <a:p>
            <a:endParaRPr lang="en-IN" dirty="0" smtClean="0"/>
          </a:p>
          <a:p>
            <a:pPr algn="ctr">
              <a:buNone/>
            </a:pPr>
            <a:r>
              <a:rPr lang="en-IN" sz="6000" b="1" dirty="0" smtClean="0"/>
              <a:t>Thank you</a:t>
            </a:r>
            <a:endParaRPr lang="en-IN"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IN" dirty="0" smtClean="0">
                <a:latin typeface="Arial" pitchFamily="34" charset="0"/>
                <a:cs typeface="Arial" pitchFamily="34" charset="0"/>
              </a:rPr>
              <a:t>Case work is one of the three primary methods that are employed in dealing with the problems of people in Social work .</a:t>
            </a:r>
          </a:p>
          <a:p>
            <a:pPr algn="just"/>
            <a:endParaRPr lang="en-IN" dirty="0" smtClean="0">
              <a:latin typeface="Arial" pitchFamily="34" charset="0"/>
              <a:cs typeface="Arial" pitchFamily="34" charset="0"/>
            </a:endParaRPr>
          </a:p>
          <a:p>
            <a:pPr algn="just"/>
            <a:r>
              <a:rPr lang="en-IN" dirty="0" smtClean="0">
                <a:latin typeface="Arial" pitchFamily="34" charset="0"/>
                <a:cs typeface="Arial" pitchFamily="34" charset="0"/>
              </a:rPr>
              <a:t>Social Work is a practice based profession which aims at ameliorating the suffering of the vulnerable population at the individual, group and community level. </a:t>
            </a:r>
            <a:endParaRPr lang="en-I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IN" dirty="0" smtClean="0">
                <a:latin typeface="Arial" pitchFamily="34" charset="0"/>
                <a:cs typeface="Arial" pitchFamily="34" charset="0"/>
              </a:rPr>
              <a:t>Case work practice is concerned </a:t>
            </a:r>
            <a:r>
              <a:rPr lang="en-IN" dirty="0">
                <a:latin typeface="Arial" pitchFamily="34" charset="0"/>
                <a:cs typeface="Arial" pitchFamily="34" charset="0"/>
              </a:rPr>
              <a:t>with the adjustment and development of </a:t>
            </a:r>
            <a:r>
              <a:rPr lang="en-IN" dirty="0" smtClean="0">
                <a:latin typeface="Arial" pitchFamily="34" charset="0"/>
                <a:cs typeface="Arial" pitchFamily="34" charset="0"/>
              </a:rPr>
              <a:t>the individual towards achieving more satisfying human relationships.</a:t>
            </a:r>
          </a:p>
          <a:p>
            <a:pPr algn="just"/>
            <a:endParaRPr lang="en-IN" dirty="0" smtClean="0">
              <a:latin typeface="Arial" pitchFamily="34" charset="0"/>
              <a:cs typeface="Arial" pitchFamily="34" charset="0"/>
            </a:endParaRPr>
          </a:p>
          <a:p>
            <a:pPr algn="just"/>
            <a:r>
              <a:rPr lang="en-IN" dirty="0" smtClean="0">
                <a:latin typeface="Arial" pitchFamily="34" charset="0"/>
                <a:cs typeface="Arial" pitchFamily="34" charset="0"/>
              </a:rPr>
              <a:t>For this purpose, an individual is viewed as a bio psychosocial phenomenon who is conditioned by the biological, psychological and social factors. </a:t>
            </a:r>
          </a:p>
          <a:p>
            <a:pPr algn="just"/>
            <a:endParaRPr lang="en-IN" dirty="0"/>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58821"/>
            <a:ext cx="8229600" cy="5602627"/>
          </a:xfrm>
        </p:spPr>
        <p:txBody>
          <a:bodyPr>
            <a:normAutofit/>
          </a:bodyPr>
          <a:lstStyle/>
          <a:p>
            <a:pPr algn="just">
              <a:buNone/>
            </a:pPr>
            <a:r>
              <a:rPr lang="en-IN" dirty="0" smtClean="0"/>
              <a:t>	</a:t>
            </a:r>
            <a:r>
              <a:rPr lang="en-IN" dirty="0" smtClean="0">
                <a:latin typeface="Arial" pitchFamily="34" charset="0"/>
                <a:cs typeface="Arial" pitchFamily="34" charset="0"/>
              </a:rPr>
              <a:t>Caseworker uses the techniques and skills of case work practice for understanding the Client as a… </a:t>
            </a:r>
          </a:p>
          <a:p>
            <a:pPr algn="just">
              <a:buNone/>
            </a:pPr>
            <a:endParaRPr lang="en-IN" dirty="0" smtClean="0">
              <a:latin typeface="Arial" pitchFamily="34" charset="0"/>
              <a:cs typeface="Arial" pitchFamily="34" charset="0"/>
            </a:endParaRPr>
          </a:p>
          <a:p>
            <a:pPr algn="ctr">
              <a:buNone/>
            </a:pPr>
            <a:r>
              <a:rPr lang="en-IN" sz="7200" dirty="0" smtClean="0">
                <a:latin typeface="Arial" pitchFamily="34" charset="0"/>
                <a:cs typeface="Arial" pitchFamily="34" charset="0"/>
              </a:rPr>
              <a:t>‘person-in-context’</a:t>
            </a:r>
            <a:endParaRPr lang="en-IN" dirty="0" smtClean="0">
              <a:latin typeface="Arial" pitchFamily="34" charset="0"/>
              <a:cs typeface="Arial" pitchFamily="34" charset="0"/>
            </a:endParaRPr>
          </a:p>
          <a:p>
            <a:pPr algn="just">
              <a:buNone/>
            </a:pPr>
            <a:r>
              <a:rPr lang="en-IN" dirty="0" smtClean="0">
                <a:latin typeface="Arial" pitchFamily="34" charset="0"/>
                <a:cs typeface="Arial" pitchFamily="34" charset="0"/>
              </a:rPr>
              <a:t>	</a:t>
            </a:r>
            <a:endParaRPr lang="en-IN"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556792"/>
            <a:ext cx="8712968" cy="5462067"/>
          </a:xfrm>
        </p:spPr>
        <p:txBody>
          <a:bodyPr>
            <a:noAutofit/>
          </a:bodyPr>
          <a:lstStyle/>
          <a:p>
            <a:pPr algn="just"/>
            <a:r>
              <a:rPr lang="en-IN" sz="2400" dirty="0" smtClean="0">
                <a:latin typeface="Arial" pitchFamily="34" charset="0"/>
                <a:cs typeface="Arial" pitchFamily="34" charset="0"/>
              </a:rPr>
              <a:t>An </a:t>
            </a:r>
            <a:r>
              <a:rPr lang="en-IN" sz="2400" dirty="0">
                <a:latin typeface="Arial" pitchFamily="34" charset="0"/>
                <a:cs typeface="Arial" pitchFamily="34" charset="0"/>
              </a:rPr>
              <a:t>individual’s behaviour is conditioned by his /</a:t>
            </a:r>
            <a:r>
              <a:rPr lang="en-IN" sz="2400" dirty="0" smtClean="0">
                <a:latin typeface="Arial" pitchFamily="34" charset="0"/>
                <a:cs typeface="Arial" pitchFamily="34" charset="0"/>
              </a:rPr>
              <a:t>her environment </a:t>
            </a:r>
            <a:r>
              <a:rPr lang="en-IN" sz="2400" dirty="0">
                <a:latin typeface="Arial" pitchFamily="34" charset="0"/>
                <a:cs typeface="Arial" pitchFamily="34" charset="0"/>
              </a:rPr>
              <a:t>and his/her life experiences.</a:t>
            </a:r>
            <a:endParaRPr lang="en-IN" sz="2400" dirty="0"/>
          </a:p>
          <a:p>
            <a:pPr algn="just"/>
            <a:r>
              <a:rPr lang="en-IN" sz="2400" dirty="0" smtClean="0">
                <a:latin typeface="Arial" pitchFamily="34" charset="0"/>
                <a:cs typeface="Arial" pitchFamily="34" charset="0"/>
              </a:rPr>
              <a:t>For human growth and development, it is essential that certain basic needs be met.</a:t>
            </a:r>
          </a:p>
          <a:p>
            <a:pPr algn="just"/>
            <a:r>
              <a:rPr lang="en-IN" sz="2400" dirty="0" smtClean="0">
                <a:latin typeface="Arial" pitchFamily="34" charset="0"/>
                <a:cs typeface="Arial" pitchFamily="34" charset="0"/>
              </a:rPr>
              <a:t>Emotional needs are real and they cannot be met or removed through intellectual reasoning.</a:t>
            </a:r>
          </a:p>
          <a:p>
            <a:pPr algn="just"/>
            <a:r>
              <a:rPr lang="en-IN" sz="2400" dirty="0" smtClean="0">
                <a:latin typeface="Arial" pitchFamily="34" charset="0"/>
                <a:cs typeface="Arial" pitchFamily="34" charset="0"/>
              </a:rPr>
              <a:t>Case </a:t>
            </a:r>
            <a:r>
              <a:rPr lang="en-IN" sz="2400" dirty="0">
                <a:latin typeface="Arial" pitchFamily="34" charset="0"/>
                <a:cs typeface="Arial" pitchFamily="34" charset="0"/>
              </a:rPr>
              <a:t>work is a systematic process in which an individual is enabled and empowered to develop problem solving skills.</a:t>
            </a:r>
          </a:p>
          <a:p>
            <a:pPr algn="just"/>
            <a:r>
              <a:rPr lang="en-IN" sz="2400" dirty="0" smtClean="0">
                <a:latin typeface="Arial" pitchFamily="34" charset="0"/>
                <a:cs typeface="Arial" pitchFamily="34" charset="0"/>
              </a:rPr>
              <a:t>The </a:t>
            </a:r>
            <a:r>
              <a:rPr lang="en-IN" sz="2400" dirty="0">
                <a:latin typeface="Arial" pitchFamily="34" charset="0"/>
                <a:cs typeface="Arial" pitchFamily="34" charset="0"/>
              </a:rPr>
              <a:t>case work process is based on the relationship building between client and the case worker. This relationship is founded on certain principles which aim at regulating the case work process.</a:t>
            </a:r>
            <a:endParaRPr lang="en-IN" sz="2400" dirty="0"/>
          </a:p>
        </p:txBody>
      </p:sp>
      <p:sp>
        <p:nvSpPr>
          <p:cNvPr id="2" name="Rectangle 1"/>
          <p:cNvSpPr/>
          <p:nvPr/>
        </p:nvSpPr>
        <p:spPr>
          <a:xfrm>
            <a:off x="201822" y="364687"/>
            <a:ext cx="8042586" cy="523220"/>
          </a:xfrm>
          <a:prstGeom prst="rect">
            <a:avLst/>
          </a:prstGeom>
        </p:spPr>
        <p:txBody>
          <a:bodyPr wrap="none">
            <a:spAutoFit/>
          </a:bodyPr>
          <a:lstStyle/>
          <a:p>
            <a:pPr algn="just">
              <a:buNone/>
            </a:pPr>
            <a:r>
              <a:rPr lang="en-IN" sz="2800" b="1" dirty="0">
                <a:solidFill>
                  <a:schemeClr val="accent3">
                    <a:lumMod val="75000"/>
                  </a:schemeClr>
                </a:solidFill>
                <a:latin typeface="+mj-lt"/>
                <a:cs typeface="Arial" pitchFamily="34" charset="0"/>
              </a:rPr>
              <a:t>Five </a:t>
            </a:r>
            <a:r>
              <a:rPr lang="en-IN" sz="2800" b="1" dirty="0" smtClean="0">
                <a:solidFill>
                  <a:schemeClr val="accent3">
                    <a:lumMod val="75000"/>
                  </a:schemeClr>
                </a:solidFill>
                <a:latin typeface="+mj-lt"/>
                <a:cs typeface="Arial" pitchFamily="34" charset="0"/>
              </a:rPr>
              <a:t>Prepositions </a:t>
            </a:r>
            <a:r>
              <a:rPr lang="en-IN" sz="2800" b="1" dirty="0">
                <a:solidFill>
                  <a:schemeClr val="accent3">
                    <a:lumMod val="75000"/>
                  </a:schemeClr>
                </a:solidFill>
                <a:latin typeface="+mj-lt"/>
                <a:cs typeface="Arial" pitchFamily="34" charset="0"/>
              </a:rPr>
              <a:t>by Grace Mathew (1992)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072" y="221776"/>
            <a:ext cx="8534400" cy="758952"/>
          </a:xfrm>
        </p:spPr>
        <p:txBody>
          <a:bodyPr>
            <a:normAutofit/>
          </a:bodyPr>
          <a:lstStyle/>
          <a:p>
            <a:pPr algn="l"/>
            <a:r>
              <a:rPr lang="en-IN" sz="2800" b="1" dirty="0" smtClean="0"/>
              <a:t>Principle of Individualization</a:t>
            </a:r>
            <a:endParaRPr lang="en-IN" sz="2800" dirty="0"/>
          </a:p>
        </p:txBody>
      </p:sp>
      <p:sp>
        <p:nvSpPr>
          <p:cNvPr id="3" name="Content Placeholder 2"/>
          <p:cNvSpPr>
            <a:spLocks noGrp="1"/>
          </p:cNvSpPr>
          <p:nvPr>
            <p:ph sz="quarter" idx="1"/>
          </p:nvPr>
        </p:nvSpPr>
        <p:spPr>
          <a:xfrm>
            <a:off x="457200" y="1714805"/>
            <a:ext cx="8229600" cy="5026563"/>
          </a:xfrm>
        </p:spPr>
        <p:txBody>
          <a:bodyPr>
            <a:normAutofit/>
          </a:bodyPr>
          <a:lstStyle/>
          <a:p>
            <a:pPr algn="just"/>
            <a:r>
              <a:rPr lang="en-IN" dirty="0" smtClean="0">
                <a:latin typeface="Arial" pitchFamily="34" charset="0"/>
                <a:cs typeface="Arial" pitchFamily="34" charset="0"/>
              </a:rPr>
              <a:t>This principal stresses that the individuals be viewed as human beings with unique physical, mental and psychological endowments. </a:t>
            </a:r>
          </a:p>
          <a:p>
            <a:pPr algn="just"/>
            <a:r>
              <a:rPr lang="en-IN" dirty="0" smtClean="0">
                <a:latin typeface="Arial" pitchFamily="34" charset="0"/>
                <a:cs typeface="Arial" pitchFamily="34" charset="0"/>
              </a:rPr>
              <a:t>A person has to be individualised on the basis of the unique personality traits, heredity</a:t>
            </a:r>
            <a:r>
              <a:rPr lang="en-IN" dirty="0">
                <a:latin typeface="Arial" pitchFamily="34" charset="0"/>
                <a:cs typeface="Arial" pitchFamily="34" charset="0"/>
              </a:rPr>
              <a:t>, environment, </a:t>
            </a:r>
            <a:r>
              <a:rPr lang="en-IN" dirty="0" smtClean="0">
                <a:latin typeface="Arial" pitchFamily="34" charset="0"/>
                <a:cs typeface="Arial" pitchFamily="34" charset="0"/>
              </a:rPr>
              <a:t>innate intellectual </a:t>
            </a:r>
            <a:r>
              <a:rPr lang="en-IN" dirty="0">
                <a:latin typeface="Arial" pitchFamily="34" charset="0"/>
                <a:cs typeface="Arial" pitchFamily="34" charset="0"/>
              </a:rPr>
              <a:t>capacity, strengths and limitations. </a:t>
            </a:r>
            <a:endParaRPr lang="en-IN" dirty="0" smtClean="0">
              <a:latin typeface="Arial" pitchFamily="34" charset="0"/>
              <a:cs typeface="Arial" pitchFamily="34" charset="0"/>
            </a:endParaRPr>
          </a:p>
          <a:p>
            <a:pPr algn="just"/>
            <a:r>
              <a:rPr lang="en-IN" dirty="0" smtClean="0">
                <a:latin typeface="Arial" pitchFamily="34" charset="0"/>
                <a:cs typeface="Arial" pitchFamily="34" charset="0"/>
              </a:rPr>
              <a:t>Thus the individual’s thoughts, feelings and behaviour have to be assessed in the unique context of the client.</a:t>
            </a:r>
            <a:endParaRPr lang="en-IN"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62736" cy="758952"/>
          </a:xfrm>
        </p:spPr>
        <p:txBody>
          <a:bodyPr>
            <a:normAutofit fontScale="90000"/>
          </a:bodyPr>
          <a:lstStyle/>
          <a:p>
            <a:pPr marL="514350" indent="-514350"/>
            <a:r>
              <a:rPr lang="en-IN" sz="3100" b="1" dirty="0" smtClean="0"/>
              <a:t>Principle of Purposeful Expression of Feelings</a:t>
            </a:r>
            <a:endParaRPr lang="en-IN" dirty="0"/>
          </a:p>
        </p:txBody>
      </p:sp>
      <p:sp>
        <p:nvSpPr>
          <p:cNvPr id="3" name="Content Placeholder 2"/>
          <p:cNvSpPr>
            <a:spLocks noGrp="1"/>
          </p:cNvSpPr>
          <p:nvPr>
            <p:ph sz="quarter" idx="1"/>
          </p:nvPr>
        </p:nvSpPr>
        <p:spPr>
          <a:xfrm>
            <a:off x="301752" y="1737320"/>
            <a:ext cx="8503920" cy="4572000"/>
          </a:xfrm>
        </p:spPr>
        <p:txBody>
          <a:bodyPr>
            <a:normAutofit/>
          </a:bodyPr>
          <a:lstStyle/>
          <a:p>
            <a:pPr algn="just"/>
            <a:r>
              <a:rPr lang="en-IN" dirty="0" smtClean="0">
                <a:latin typeface="Arial" pitchFamily="34" charset="0"/>
                <a:cs typeface="Arial" pitchFamily="34" charset="0"/>
              </a:rPr>
              <a:t>Emotions are the integral part of the psychological make up of an individual. They serve as a source of information to the case worker, which enables him to assess the strength and weaknesses of the client.</a:t>
            </a:r>
          </a:p>
          <a:p>
            <a:pPr algn="just"/>
            <a:r>
              <a:rPr lang="en-IN" dirty="0" smtClean="0">
                <a:latin typeface="Arial" pitchFamily="34" charset="0"/>
                <a:cs typeface="Arial" pitchFamily="34" charset="0"/>
              </a:rPr>
              <a:t>Purposeful </a:t>
            </a:r>
            <a:r>
              <a:rPr lang="en-IN" dirty="0">
                <a:latin typeface="Arial" pitchFamily="34" charset="0"/>
                <a:cs typeface="Arial" pitchFamily="34" charset="0"/>
              </a:rPr>
              <a:t>expression of </a:t>
            </a:r>
            <a:r>
              <a:rPr lang="en-IN" dirty="0" smtClean="0">
                <a:latin typeface="Arial" pitchFamily="34" charset="0"/>
                <a:cs typeface="Arial" pitchFamily="34" charset="0"/>
              </a:rPr>
              <a:t>feelings also gives recognition to  the client’s need </a:t>
            </a:r>
            <a:r>
              <a:rPr lang="en-IN" dirty="0">
                <a:latin typeface="Arial" pitchFamily="34" charset="0"/>
                <a:cs typeface="Arial" pitchFamily="34" charset="0"/>
              </a:rPr>
              <a:t>to express the negative feelings</a:t>
            </a:r>
            <a:r>
              <a:rPr lang="en-IN" dirty="0" smtClean="0">
                <a:latin typeface="Arial" pitchFamily="34" charset="0"/>
                <a:cs typeface="Arial" pitchFamily="34" charset="0"/>
              </a:rPr>
              <a:t>.</a:t>
            </a:r>
          </a:p>
          <a:p>
            <a:pPr algn="just"/>
            <a:r>
              <a:rPr lang="en-IN" dirty="0" smtClean="0">
                <a:latin typeface="Arial" pitchFamily="34" charset="0"/>
                <a:cs typeface="Arial" pitchFamily="34" charset="0"/>
              </a:rPr>
              <a:t>Clients expression of feelings should have a valid purpose in Case work.</a:t>
            </a:r>
            <a:endParaRPr lang="en-IN"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9768"/>
            <a:ext cx="8856984" cy="758952"/>
          </a:xfrm>
        </p:spPr>
        <p:txBody>
          <a:bodyPr>
            <a:noAutofit/>
          </a:bodyPr>
          <a:lstStyle/>
          <a:p>
            <a:pPr algn="l"/>
            <a:r>
              <a:rPr lang="en-IN" sz="2800" b="1" dirty="0" smtClean="0"/>
              <a:t>Principle of Controlled Emotional Involvement</a:t>
            </a:r>
            <a:endParaRPr lang="en-IN" sz="3200" dirty="0"/>
          </a:p>
        </p:txBody>
      </p:sp>
      <p:sp>
        <p:nvSpPr>
          <p:cNvPr id="3" name="Content Placeholder 2"/>
          <p:cNvSpPr>
            <a:spLocks noGrp="1"/>
          </p:cNvSpPr>
          <p:nvPr>
            <p:ph sz="quarter" idx="1"/>
          </p:nvPr>
        </p:nvSpPr>
        <p:spPr>
          <a:xfrm>
            <a:off x="301752" y="1700808"/>
            <a:ext cx="8503920" cy="4572000"/>
          </a:xfrm>
        </p:spPr>
        <p:txBody>
          <a:bodyPr>
            <a:normAutofit/>
          </a:bodyPr>
          <a:lstStyle/>
          <a:p>
            <a:pPr algn="just"/>
            <a:r>
              <a:rPr lang="en-IN" dirty="0" smtClean="0">
                <a:latin typeface="Arial" pitchFamily="34" charset="0"/>
                <a:cs typeface="Arial" pitchFamily="34" charset="0"/>
              </a:rPr>
              <a:t>According to </a:t>
            </a:r>
            <a:r>
              <a:rPr lang="en-IN" dirty="0" err="1" smtClean="0">
                <a:latin typeface="Arial" pitchFamily="34" charset="0"/>
                <a:cs typeface="Arial" pitchFamily="34" charset="0"/>
              </a:rPr>
              <a:t>Biestek</a:t>
            </a:r>
            <a:r>
              <a:rPr lang="en-IN" dirty="0" smtClean="0">
                <a:latin typeface="Arial" pitchFamily="34" charset="0"/>
                <a:cs typeface="Arial" pitchFamily="34" charset="0"/>
              </a:rPr>
              <a:t>, the caseworker has to exhibit sensitivity towards client’s feelings and developing an understanding of their meaning, empathetically. The caseworker has to give a purposeful and appropriate response to the client’s feelings.</a:t>
            </a:r>
          </a:p>
          <a:p>
            <a:pPr algn="just"/>
            <a:r>
              <a:rPr lang="en-US" dirty="0" smtClean="0">
                <a:latin typeface="Arial" pitchFamily="34" charset="0"/>
                <a:cs typeface="Arial" pitchFamily="34" charset="0"/>
              </a:rPr>
              <a:t>The caseworker has to have a Controlled and objective emotional involvement in the client’s problem.</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2800" b="1" dirty="0" smtClean="0"/>
              <a:t>Principal of Acceptance</a:t>
            </a:r>
            <a:endParaRPr lang="en-IN" b="1" dirty="0"/>
          </a:p>
        </p:txBody>
      </p:sp>
      <p:sp>
        <p:nvSpPr>
          <p:cNvPr id="3" name="Content Placeholder 2"/>
          <p:cNvSpPr>
            <a:spLocks noGrp="1"/>
          </p:cNvSpPr>
          <p:nvPr>
            <p:ph sz="quarter" idx="1"/>
          </p:nvPr>
        </p:nvSpPr>
        <p:spPr>
          <a:xfrm>
            <a:off x="457200" y="1700808"/>
            <a:ext cx="8229600" cy="4738531"/>
          </a:xfrm>
        </p:spPr>
        <p:txBody>
          <a:bodyPr>
            <a:normAutofit/>
          </a:bodyPr>
          <a:lstStyle/>
          <a:p>
            <a:pPr algn="just"/>
            <a:r>
              <a:rPr lang="en-IN" dirty="0" smtClean="0">
                <a:latin typeface="Arial" pitchFamily="34" charset="0"/>
                <a:cs typeface="Arial" pitchFamily="34" charset="0"/>
              </a:rPr>
              <a:t>This principal guides the case worker to accept the client with his strengths, weaknesses, negative, positive feelings, weaknesses and potentialities.</a:t>
            </a:r>
          </a:p>
          <a:p>
            <a:pPr algn="just"/>
            <a:r>
              <a:rPr lang="en-IN" dirty="0" smtClean="0">
                <a:latin typeface="Arial" pitchFamily="34" charset="0"/>
                <a:cs typeface="Arial" pitchFamily="34" charset="0"/>
              </a:rPr>
              <a:t>Acceptance has a therapeutic effect on the client which also enables the caseworker to understand the problem from the perspective of the client.</a:t>
            </a:r>
          </a:p>
          <a:p>
            <a:pPr algn="just"/>
            <a:r>
              <a:rPr lang="en-IN" dirty="0" smtClean="0">
                <a:latin typeface="Arial" pitchFamily="34" charset="0"/>
                <a:cs typeface="Arial" pitchFamily="34" charset="0"/>
              </a:rPr>
              <a:t>Acceptance does not mean approval of client’s deviant behaviour, destructive thoughts and feelings.</a:t>
            </a:r>
            <a:endParaRPr lang="en-IN"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154</TotalTime>
  <Words>701</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Principles of  SOCIAL CASE WORK PRACTICE</vt:lpstr>
      <vt:lpstr>PowerPoint Presentation</vt:lpstr>
      <vt:lpstr>PowerPoint Presentation</vt:lpstr>
      <vt:lpstr>PowerPoint Presentation</vt:lpstr>
      <vt:lpstr>PowerPoint Presentation</vt:lpstr>
      <vt:lpstr>Principle of Individualization</vt:lpstr>
      <vt:lpstr>Principle of Purposeful Expression of Feelings</vt:lpstr>
      <vt:lpstr>Principle of Controlled Emotional Involvement</vt:lpstr>
      <vt:lpstr>Principal of Acceptance</vt:lpstr>
      <vt:lpstr>Principle of Non Judgemental Attitude</vt:lpstr>
      <vt:lpstr>Principle of Self Determination</vt:lpstr>
      <vt:lpstr>Principle Of Confidentiality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Case Work</dc:title>
  <dc:creator>rabbi</dc:creator>
  <cp:lastModifiedBy>rabbi</cp:lastModifiedBy>
  <cp:revision>3</cp:revision>
  <dcterms:created xsi:type="dcterms:W3CDTF">2016-09-20T09:10:05Z</dcterms:created>
  <dcterms:modified xsi:type="dcterms:W3CDTF">2017-07-24T01:28:28Z</dcterms:modified>
</cp:coreProperties>
</file>