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B123017-6645-47F9-9F42-A29F0ADD12BA}" type="datetimeFigureOut">
              <a:rPr lang="en-IN" smtClean="0"/>
              <a:t>24-07-2017</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71CCA-DD48-402E-BD52-0BEFC5095676}"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123017-6645-47F9-9F42-A29F0ADD12BA}"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C71CCA-DD48-402E-BD52-0BEFC5095676}"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BC71CCA-DD48-402E-BD52-0BEFC5095676}"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123017-6645-47F9-9F42-A29F0ADD12BA}"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B123017-6645-47F9-9F42-A29F0ADD12BA}"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7BC71CCA-DD48-402E-BD52-0BEFC5095676}"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5B123017-6645-47F9-9F42-A29F0ADD12BA}" type="datetimeFigureOut">
              <a:rPr lang="en-IN" smtClean="0"/>
              <a:t>24-07-2017</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71CCA-DD48-402E-BD52-0BEFC5095676}"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B123017-6645-47F9-9F42-A29F0ADD12BA}" type="datetimeFigureOut">
              <a:rPr lang="en-IN" smtClean="0"/>
              <a:t>24-07-2017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C71CCA-DD48-402E-BD52-0BEFC5095676}"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123017-6645-47F9-9F42-A29F0ADD12BA}" type="datetimeFigureOut">
              <a:rPr lang="en-IN" smtClean="0"/>
              <a:t>24-07-2017</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BC71CCA-DD48-402E-BD52-0BEFC5095676}"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123017-6645-47F9-9F42-A29F0ADD12BA}" type="datetimeFigureOut">
              <a:rPr lang="en-IN" smtClean="0"/>
              <a:t>24-07-2017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7BC71CCA-DD48-402E-BD52-0BEFC509567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B123017-6645-47F9-9F42-A29F0ADD12BA}" type="datetimeFigureOut">
              <a:rPr lang="en-IN" smtClean="0"/>
              <a:t>24-07-2017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BC71CCA-DD48-402E-BD52-0BEFC509567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BC71CCA-DD48-402E-BD52-0BEFC5095676}"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B123017-6645-47F9-9F42-A29F0ADD12BA}" type="datetimeFigureOut">
              <a:rPr lang="en-IN" smtClean="0"/>
              <a:t>24-07-2017</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BC71CCA-DD48-402E-BD52-0BEFC5095676}"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123017-6645-47F9-9F42-A29F0ADD12BA}" type="datetimeFigureOut">
              <a:rPr lang="en-IN" smtClean="0"/>
              <a:t>24-07-2017</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23017-6645-47F9-9F42-A29F0ADD12BA}" type="datetimeFigureOut">
              <a:rPr lang="en-IN" smtClean="0"/>
              <a:t>24-07-2017</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BC71CCA-DD48-402E-BD52-0BEFC5095676}"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772400" cy="1470025"/>
          </a:xfrm>
        </p:spPr>
        <p:txBody>
          <a:bodyPr>
            <a:normAutofit fontScale="90000"/>
          </a:bodyPr>
          <a:lstStyle/>
          <a:p>
            <a:pPr algn="l"/>
            <a:r>
              <a:rPr lang="en-IN" dirty="0"/>
              <a:t/>
            </a:r>
            <a:br>
              <a:rPr lang="en-IN" dirty="0"/>
            </a:br>
            <a:r>
              <a:rPr lang="en-IN" sz="3600" i="1" dirty="0" smtClean="0"/>
              <a:t>Theory </a:t>
            </a:r>
            <a:r>
              <a:rPr lang="en-IN" sz="3600" i="1" dirty="0"/>
              <a:t>and Skills of </a:t>
            </a:r>
            <a:r>
              <a:rPr lang="en-IN" b="1" dirty="0" smtClean="0"/>
              <a:t/>
            </a:r>
            <a:br>
              <a:rPr lang="en-IN" b="1" dirty="0" smtClean="0"/>
            </a:br>
            <a:r>
              <a:rPr lang="en-IN" b="1" dirty="0" smtClean="0"/>
              <a:t>Working </a:t>
            </a:r>
            <a:r>
              <a:rPr lang="en-IN" b="1" dirty="0"/>
              <a:t>with Communities </a:t>
            </a:r>
            <a:endParaRPr lang="en-IN" dirty="0"/>
          </a:p>
        </p:txBody>
      </p:sp>
    </p:spTree>
    <p:extLst>
      <p:ext uri="{BB962C8B-B14F-4D97-AF65-F5344CB8AC3E}">
        <p14:creationId xmlns:p14="http://schemas.microsoft.com/office/powerpoint/2010/main" val="265608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spcBef>
                <a:spcPts val="0"/>
              </a:spcBef>
            </a:pPr>
            <a:r>
              <a:rPr lang="en-IN" sz="2200" dirty="0" smtClean="0"/>
              <a:t>In CO governments and external agencies assistances are not important or needed. But in CD external assistance from the government or other agencies is considered important. </a:t>
            </a:r>
          </a:p>
          <a:p>
            <a:pPr>
              <a:spcBef>
                <a:spcPts val="0"/>
              </a:spcBef>
            </a:pPr>
            <a:r>
              <a:rPr lang="en-IN" sz="2200" dirty="0" smtClean="0"/>
              <a:t>CO is used in all the fields but CD is used mostly in economic development and for the development of living standards of the people. </a:t>
            </a:r>
          </a:p>
          <a:p>
            <a:pPr>
              <a:spcBef>
                <a:spcPts val="0"/>
              </a:spcBef>
            </a:pPr>
            <a:r>
              <a:rPr lang="en-IN" sz="2200" dirty="0" smtClean="0"/>
              <a:t>In CO planning is initiated by the people through their participation. But in CD planning is carried out by an external agency mostly by the government. </a:t>
            </a:r>
          </a:p>
          <a:p>
            <a:pPr>
              <a:spcBef>
                <a:spcPts val="0"/>
              </a:spcBef>
            </a:pPr>
            <a:r>
              <a:rPr lang="en-IN" sz="2200" dirty="0" smtClean="0"/>
              <a:t>In CO people are organised to solve their problem. Where as in CD goals have to be achieved and for that people are organised </a:t>
            </a:r>
          </a:p>
          <a:p>
            <a:pPr>
              <a:spcBef>
                <a:spcPts val="0"/>
              </a:spcBef>
            </a:pPr>
            <a:r>
              <a:rPr lang="en-IN" sz="2200" dirty="0" smtClean="0"/>
              <a:t>CO is universal to all communities. But CD programmes differ from people to people depending upon whether the area is rural, urban or tribal, and other characteristics of the area.</a:t>
            </a:r>
            <a:endParaRPr lang="en-IN" sz="2200" dirty="0"/>
          </a:p>
        </p:txBody>
      </p:sp>
      <p:sp>
        <p:nvSpPr>
          <p:cNvPr id="5" name="Title 1"/>
          <p:cNvSpPr>
            <a:spLocks noGrp="1"/>
          </p:cNvSpPr>
          <p:nvPr>
            <p:ph type="title"/>
          </p:nvPr>
        </p:nvSpPr>
        <p:spPr>
          <a:xfrm>
            <a:off x="251520" y="365792"/>
            <a:ext cx="8534400" cy="758952"/>
          </a:xfrm>
        </p:spPr>
        <p:txBody>
          <a:bodyPr>
            <a:normAutofit fontScale="90000"/>
          </a:bodyPr>
          <a:lstStyle/>
          <a:p>
            <a:pPr algn="l"/>
            <a:r>
              <a:rPr lang="en-IN" sz="2800" dirty="0" smtClean="0"/>
              <a:t>Community Organization and Community Development</a:t>
            </a:r>
            <a:r>
              <a:rPr lang="en-IN" sz="3200" b="1" dirty="0" smtClean="0"/>
              <a:t/>
            </a:r>
            <a:br>
              <a:rPr lang="en-IN" sz="3200" b="1" dirty="0" smtClean="0"/>
            </a:br>
            <a:r>
              <a:rPr lang="en-IN" sz="3200" b="1" dirty="0" smtClean="0"/>
              <a:t>Some Distinctions</a:t>
            </a:r>
            <a:endParaRPr lang="en-IN" dirty="0"/>
          </a:p>
        </p:txBody>
      </p:sp>
    </p:spTree>
    <p:extLst>
      <p:ext uri="{BB962C8B-B14F-4D97-AF65-F5344CB8AC3E}">
        <p14:creationId xmlns:p14="http://schemas.microsoft.com/office/powerpoint/2010/main" val="149995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N" dirty="0" smtClean="0"/>
          </a:p>
          <a:p>
            <a:endParaRPr lang="en-IN" dirty="0"/>
          </a:p>
          <a:p>
            <a:endParaRPr lang="en-IN" dirty="0" smtClean="0"/>
          </a:p>
          <a:p>
            <a:pPr marL="0" indent="0" algn="ctr">
              <a:buNone/>
            </a:pPr>
            <a:r>
              <a:rPr lang="en-IN" sz="4400" b="1" dirty="0" smtClean="0"/>
              <a:t>Thank You…</a:t>
            </a:r>
            <a:endParaRPr lang="en-IN" sz="4400" b="1" dirty="0"/>
          </a:p>
        </p:txBody>
      </p:sp>
    </p:spTree>
    <p:extLst>
      <p:ext uri="{BB962C8B-B14F-4D97-AF65-F5344CB8AC3E}">
        <p14:creationId xmlns:p14="http://schemas.microsoft.com/office/powerpoint/2010/main" val="2206032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3200" b="1" dirty="0" smtClean="0"/>
              <a:t>What </a:t>
            </a:r>
            <a:r>
              <a:rPr lang="en-IN" sz="3200" b="1" dirty="0"/>
              <a:t>is Community Organisation (CO)? </a:t>
            </a:r>
            <a:endParaRPr lang="en-IN" sz="3200" dirty="0"/>
          </a:p>
        </p:txBody>
      </p:sp>
      <p:sp>
        <p:nvSpPr>
          <p:cNvPr id="3" name="Content Placeholder 2"/>
          <p:cNvSpPr>
            <a:spLocks noGrp="1"/>
          </p:cNvSpPr>
          <p:nvPr>
            <p:ph sz="quarter" idx="1"/>
          </p:nvPr>
        </p:nvSpPr>
        <p:spPr/>
        <p:txBody>
          <a:bodyPr>
            <a:normAutofit fontScale="77500" lnSpcReduction="20000"/>
          </a:bodyPr>
          <a:lstStyle/>
          <a:p>
            <a:r>
              <a:rPr lang="en-IN" sz="3100" dirty="0" smtClean="0"/>
              <a:t>One </a:t>
            </a:r>
            <a:r>
              <a:rPr lang="en-IN" sz="3100" dirty="0"/>
              <a:t>of the primary methods of social work. </a:t>
            </a:r>
          </a:p>
          <a:p>
            <a:r>
              <a:rPr lang="en-IN" sz="3100" dirty="0" smtClean="0"/>
              <a:t>Intervention </a:t>
            </a:r>
            <a:r>
              <a:rPr lang="en-IN" sz="3100" dirty="0"/>
              <a:t>in the communities to solve the community problems. </a:t>
            </a:r>
          </a:p>
          <a:p>
            <a:r>
              <a:rPr lang="en-IN" sz="3100" dirty="0" smtClean="0"/>
              <a:t>Solution </a:t>
            </a:r>
            <a:r>
              <a:rPr lang="en-IN" sz="3100" dirty="0"/>
              <a:t>of the problems in the community through their collective involvement. </a:t>
            </a:r>
          </a:p>
          <a:p>
            <a:r>
              <a:rPr lang="en-IN" sz="3100" dirty="0" smtClean="0"/>
              <a:t>Community </a:t>
            </a:r>
            <a:r>
              <a:rPr lang="en-IN" sz="3100" dirty="0"/>
              <a:t>organisation and community development are inter-related as two sides of same coin. </a:t>
            </a:r>
          </a:p>
          <a:p>
            <a:r>
              <a:rPr lang="en-IN" sz="3100" dirty="0" smtClean="0"/>
              <a:t>The </a:t>
            </a:r>
            <a:r>
              <a:rPr lang="en-IN" sz="3100" dirty="0"/>
              <a:t>power structure plays a role in community organisation. </a:t>
            </a:r>
          </a:p>
          <a:p>
            <a:r>
              <a:rPr lang="en-IN" sz="3100" dirty="0" smtClean="0"/>
              <a:t>The </a:t>
            </a:r>
            <a:r>
              <a:rPr lang="en-IN" sz="3100" dirty="0"/>
              <a:t>social workers need to know the community power structure to practice community organisation method, which is used for empowering people for their development </a:t>
            </a:r>
          </a:p>
          <a:p>
            <a:endParaRPr lang="en-IN" dirty="0"/>
          </a:p>
        </p:txBody>
      </p:sp>
    </p:spTree>
    <p:extLst>
      <p:ext uri="{BB962C8B-B14F-4D97-AF65-F5344CB8AC3E}">
        <p14:creationId xmlns:p14="http://schemas.microsoft.com/office/powerpoint/2010/main" val="365128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dirty="0" smtClean="0"/>
              <a:t>Definitions</a:t>
            </a:r>
            <a:endParaRPr lang="en-IN" sz="3200"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IN" sz="2400" dirty="0" smtClean="0"/>
              <a:t>Murray </a:t>
            </a:r>
            <a:r>
              <a:rPr lang="en-IN" sz="2400" dirty="0"/>
              <a:t>G. Ross (1967) defines community organisation as a “process by which a community identifies its needs or objectives, gives priority to them, develops confidence and will to work at them, finds resources (internal and external) to deal with them, and in doing so, extends and develops cooperative and collaborative attitudes and practices in the community”. </a:t>
            </a:r>
            <a:endParaRPr lang="en-IN" sz="2400" dirty="0" smtClean="0"/>
          </a:p>
          <a:p>
            <a:endParaRPr lang="en-IN" sz="2400" dirty="0"/>
          </a:p>
          <a:p>
            <a:pPr marL="0" indent="0">
              <a:buNone/>
            </a:pPr>
            <a:r>
              <a:rPr lang="en-IN" sz="2400" dirty="0"/>
              <a:t>Kramer and </a:t>
            </a:r>
            <a:r>
              <a:rPr lang="en-IN" sz="2400" dirty="0" err="1"/>
              <a:t>Specht</a:t>
            </a:r>
            <a:r>
              <a:rPr lang="en-IN" sz="2400" dirty="0"/>
              <a:t> (1975</a:t>
            </a:r>
            <a:r>
              <a:rPr lang="en-IN" sz="2400" dirty="0" smtClean="0"/>
              <a:t>) defined </a:t>
            </a:r>
            <a:r>
              <a:rPr lang="en-IN" sz="2400" dirty="0"/>
              <a:t>that “Community organisation refers to various methods of intervention whereby a professional change agent helps a community action system composed of individuals, groups or organisations to engage in planned collective action in order to deal with special problems within the democratic system of values.” </a:t>
            </a:r>
          </a:p>
        </p:txBody>
      </p:sp>
    </p:spTree>
    <p:extLst>
      <p:ext uri="{BB962C8B-B14F-4D97-AF65-F5344CB8AC3E}">
        <p14:creationId xmlns:p14="http://schemas.microsoft.com/office/powerpoint/2010/main" val="149509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758952"/>
          </a:xfrm>
        </p:spPr>
        <p:txBody>
          <a:bodyPr>
            <a:normAutofit fontScale="90000"/>
          </a:bodyPr>
          <a:lstStyle/>
          <a:p>
            <a:pPr algn="l"/>
            <a:r>
              <a:rPr lang="en-IN" sz="3200" b="1" dirty="0" smtClean="0"/>
              <a:t>Community </a:t>
            </a:r>
            <a:r>
              <a:rPr lang="en-IN" sz="3200" b="1" dirty="0"/>
              <a:t>Organisation </a:t>
            </a:r>
            <a:r>
              <a:rPr lang="en-IN" sz="3200" b="1" dirty="0" smtClean="0"/>
              <a:t/>
            </a:r>
            <a:br>
              <a:rPr lang="en-IN" sz="3200" b="1" dirty="0" smtClean="0"/>
            </a:br>
            <a:r>
              <a:rPr lang="en-IN" sz="3200" b="1" dirty="0" smtClean="0"/>
              <a:t>As a Method</a:t>
            </a:r>
            <a:endParaRPr lang="en-IN" sz="3200" dirty="0"/>
          </a:p>
        </p:txBody>
      </p:sp>
      <p:sp>
        <p:nvSpPr>
          <p:cNvPr id="3" name="Content Placeholder 2"/>
          <p:cNvSpPr>
            <a:spLocks noGrp="1"/>
          </p:cNvSpPr>
          <p:nvPr>
            <p:ph sz="quarter" idx="1"/>
          </p:nvPr>
        </p:nvSpPr>
        <p:spPr/>
        <p:txBody>
          <a:bodyPr>
            <a:normAutofit lnSpcReduction="10000"/>
          </a:bodyPr>
          <a:lstStyle/>
          <a:p>
            <a:pPr>
              <a:spcBef>
                <a:spcPts val="0"/>
              </a:spcBef>
            </a:pPr>
            <a:endParaRPr lang="en-IN" dirty="0"/>
          </a:p>
          <a:p>
            <a:pPr>
              <a:spcBef>
                <a:spcPts val="0"/>
              </a:spcBef>
            </a:pPr>
            <a:r>
              <a:rPr lang="en-IN" sz="2600" dirty="0" smtClean="0"/>
              <a:t>To </a:t>
            </a:r>
            <a:r>
              <a:rPr lang="en-IN" sz="2600" dirty="0"/>
              <a:t>meet the needs. </a:t>
            </a:r>
          </a:p>
          <a:p>
            <a:pPr>
              <a:spcBef>
                <a:spcPts val="0"/>
              </a:spcBef>
            </a:pPr>
            <a:r>
              <a:rPr lang="en-IN" sz="2600" dirty="0" smtClean="0"/>
              <a:t>To </a:t>
            </a:r>
            <a:r>
              <a:rPr lang="en-IN" sz="2600" dirty="0"/>
              <a:t>bring about and maintain adjustment. </a:t>
            </a:r>
          </a:p>
          <a:p>
            <a:pPr>
              <a:spcBef>
                <a:spcPts val="0"/>
              </a:spcBef>
            </a:pPr>
            <a:r>
              <a:rPr lang="en-IN" sz="2600" dirty="0" smtClean="0"/>
              <a:t>Helping </a:t>
            </a:r>
            <a:r>
              <a:rPr lang="en-IN" sz="2600" dirty="0"/>
              <a:t>people effectively to work with their problems. </a:t>
            </a:r>
          </a:p>
          <a:p>
            <a:pPr>
              <a:spcBef>
                <a:spcPts val="0"/>
              </a:spcBef>
            </a:pPr>
            <a:r>
              <a:rPr lang="en-IN" sz="2600" dirty="0" smtClean="0"/>
              <a:t>People </a:t>
            </a:r>
            <a:r>
              <a:rPr lang="en-IN" sz="2600" dirty="0"/>
              <a:t>to realize their objectives by helping them to develop, strengthen, and maintain qualities of participation, self-direction and cooperation. </a:t>
            </a:r>
          </a:p>
          <a:p>
            <a:pPr>
              <a:spcBef>
                <a:spcPts val="0"/>
              </a:spcBef>
            </a:pPr>
            <a:r>
              <a:rPr lang="en-IN" sz="2600" dirty="0" smtClean="0"/>
              <a:t>Bringing </a:t>
            </a:r>
            <a:r>
              <a:rPr lang="en-IN" sz="2600" dirty="0"/>
              <a:t>about changes in community and group relationships and in the distribution of decision-making power. </a:t>
            </a:r>
          </a:p>
          <a:p>
            <a:pPr>
              <a:spcBef>
                <a:spcPts val="0"/>
              </a:spcBef>
            </a:pPr>
            <a:r>
              <a:rPr lang="en-IN" sz="2600" dirty="0" smtClean="0"/>
              <a:t>The </a:t>
            </a:r>
            <a:r>
              <a:rPr lang="en-IN" sz="2600" dirty="0"/>
              <a:t>resources of the community are identified and tapped for solving the community problems. </a:t>
            </a:r>
          </a:p>
          <a:p>
            <a:pPr>
              <a:spcBef>
                <a:spcPts val="0"/>
              </a:spcBef>
            </a:pPr>
            <a:endParaRPr lang="en-IN" dirty="0"/>
          </a:p>
        </p:txBody>
      </p:sp>
    </p:spTree>
    <p:extLst>
      <p:ext uri="{BB962C8B-B14F-4D97-AF65-F5344CB8AC3E}">
        <p14:creationId xmlns:p14="http://schemas.microsoft.com/office/powerpoint/2010/main" val="160178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sz="3200" b="1" dirty="0" smtClean="0"/>
              <a:t>Principles </a:t>
            </a:r>
            <a:r>
              <a:rPr lang="en-IN" sz="3200" b="1" dirty="0"/>
              <a:t>of </a:t>
            </a:r>
            <a:r>
              <a:rPr lang="en-IN" sz="3200" b="1" dirty="0" smtClean="0"/>
              <a:t>Community Organization</a:t>
            </a:r>
            <a:br>
              <a:rPr lang="en-IN" sz="3200" b="1" dirty="0" smtClean="0"/>
            </a:br>
            <a:r>
              <a:rPr lang="en-IN" sz="2000" dirty="0" smtClean="0"/>
              <a:t>Murray G Ross</a:t>
            </a:r>
            <a:endParaRPr lang="en-IN" sz="3200" dirty="0"/>
          </a:p>
        </p:txBody>
      </p:sp>
      <p:sp>
        <p:nvSpPr>
          <p:cNvPr id="3" name="Content Placeholder 2"/>
          <p:cNvSpPr>
            <a:spLocks noGrp="1"/>
          </p:cNvSpPr>
          <p:nvPr>
            <p:ph sz="quarter" idx="1"/>
          </p:nvPr>
        </p:nvSpPr>
        <p:spPr>
          <a:xfrm>
            <a:off x="251520" y="1600201"/>
            <a:ext cx="8712968" cy="3989040"/>
          </a:xfrm>
        </p:spPr>
        <p:txBody>
          <a:bodyPr>
            <a:noAutofit/>
          </a:bodyPr>
          <a:lstStyle/>
          <a:p>
            <a:pPr>
              <a:spcBef>
                <a:spcPts val="0"/>
              </a:spcBef>
            </a:pPr>
            <a:r>
              <a:rPr lang="en-IN" sz="2200" dirty="0" smtClean="0"/>
              <a:t>Discontent </a:t>
            </a:r>
            <a:r>
              <a:rPr lang="en-IN" sz="2200" dirty="0"/>
              <a:t>with existing conditions in the community must initiate and/or nourish development of the association. </a:t>
            </a:r>
          </a:p>
          <a:p>
            <a:pPr>
              <a:spcBef>
                <a:spcPts val="0"/>
              </a:spcBef>
            </a:pPr>
            <a:r>
              <a:rPr lang="en-IN" sz="2200" dirty="0" smtClean="0"/>
              <a:t>Discontent </a:t>
            </a:r>
            <a:r>
              <a:rPr lang="en-IN" sz="2200" dirty="0"/>
              <a:t>must be focussed and channelled into organisation, planning, and action in respect to specific problems. </a:t>
            </a:r>
          </a:p>
          <a:p>
            <a:pPr>
              <a:spcBef>
                <a:spcPts val="0"/>
              </a:spcBef>
            </a:pPr>
            <a:r>
              <a:rPr lang="en-IN" sz="2200" dirty="0" smtClean="0"/>
              <a:t>Discontent </a:t>
            </a:r>
            <a:r>
              <a:rPr lang="en-IN" sz="2200" dirty="0"/>
              <a:t>which initiates or sustains community organisation must be widely shared in the community. </a:t>
            </a:r>
            <a:endParaRPr lang="en-IN" sz="2200" dirty="0" smtClean="0"/>
          </a:p>
          <a:p>
            <a:pPr>
              <a:spcBef>
                <a:spcPts val="0"/>
              </a:spcBef>
            </a:pPr>
            <a:r>
              <a:rPr lang="en-IN" sz="2200" dirty="0" smtClean="0"/>
              <a:t>The </a:t>
            </a:r>
            <a:r>
              <a:rPr lang="en-IN" sz="2200" dirty="0"/>
              <a:t>association must involve leaders </a:t>
            </a:r>
            <a:r>
              <a:rPr lang="en-IN" sz="2200" dirty="0" smtClean="0"/>
              <a:t>(both </a:t>
            </a:r>
            <a:r>
              <a:rPr lang="en-IN" sz="2200" dirty="0"/>
              <a:t>formal and informal) identified </a:t>
            </a:r>
            <a:r>
              <a:rPr lang="en-IN" sz="2200" dirty="0" smtClean="0"/>
              <a:t>and </a:t>
            </a:r>
            <a:r>
              <a:rPr lang="en-IN" sz="2200" dirty="0"/>
              <a:t>accepted by, major sub-groups in the community. </a:t>
            </a:r>
          </a:p>
          <a:p>
            <a:pPr>
              <a:spcBef>
                <a:spcPts val="0"/>
              </a:spcBef>
            </a:pPr>
            <a:r>
              <a:rPr lang="en-IN" sz="2200" dirty="0" smtClean="0"/>
              <a:t>The </a:t>
            </a:r>
            <a:r>
              <a:rPr lang="en-IN" sz="2200" dirty="0"/>
              <a:t>association must have goals and methods and procedures of high acceptability. </a:t>
            </a:r>
          </a:p>
          <a:p>
            <a:pPr>
              <a:spcBef>
                <a:spcPts val="0"/>
              </a:spcBef>
            </a:pPr>
            <a:r>
              <a:rPr lang="en-IN" sz="2200" dirty="0" smtClean="0"/>
              <a:t>The </a:t>
            </a:r>
            <a:r>
              <a:rPr lang="en-IN" sz="2200" dirty="0"/>
              <a:t>programmes of the association should include some activities with an emotional content. </a:t>
            </a:r>
          </a:p>
          <a:p>
            <a:pPr>
              <a:spcBef>
                <a:spcPts val="0"/>
              </a:spcBef>
            </a:pPr>
            <a:r>
              <a:rPr lang="en-IN" sz="2200" dirty="0" smtClean="0"/>
              <a:t>The </a:t>
            </a:r>
            <a:r>
              <a:rPr lang="en-IN" sz="2200" dirty="0"/>
              <a:t>association should seek to utilize the manifest and latent goodwill which exists in the community</a:t>
            </a:r>
            <a:r>
              <a:rPr lang="en-IN" sz="2200" dirty="0" smtClean="0"/>
              <a:t>.</a:t>
            </a:r>
            <a:endParaRPr lang="en-IN" sz="2200" dirty="0"/>
          </a:p>
        </p:txBody>
      </p:sp>
    </p:spTree>
    <p:extLst>
      <p:ext uri="{BB962C8B-B14F-4D97-AF65-F5344CB8AC3E}">
        <p14:creationId xmlns:p14="http://schemas.microsoft.com/office/powerpoint/2010/main" val="327075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spcBef>
                <a:spcPts val="0"/>
              </a:spcBef>
            </a:pPr>
            <a:r>
              <a:rPr lang="en-IN" sz="2200" dirty="0" smtClean="0"/>
              <a:t>The </a:t>
            </a:r>
            <a:r>
              <a:rPr lang="en-IN" sz="2200" dirty="0"/>
              <a:t>association must develop active and effective lines of communication both within the association and between the association and the community. </a:t>
            </a:r>
          </a:p>
          <a:p>
            <a:pPr>
              <a:spcBef>
                <a:spcPts val="0"/>
              </a:spcBef>
            </a:pPr>
            <a:r>
              <a:rPr lang="en-IN" sz="2200" dirty="0" smtClean="0"/>
              <a:t>The </a:t>
            </a:r>
            <a:r>
              <a:rPr lang="en-IN" sz="2200" dirty="0"/>
              <a:t>association should seek to support and strengthen groups which it brings together in cooperative work. </a:t>
            </a:r>
          </a:p>
          <a:p>
            <a:pPr>
              <a:spcBef>
                <a:spcPts val="0"/>
              </a:spcBef>
            </a:pPr>
            <a:r>
              <a:rPr lang="en-IN" sz="2200" dirty="0" smtClean="0"/>
              <a:t>The </a:t>
            </a:r>
            <a:r>
              <a:rPr lang="en-IN" sz="2200" dirty="0"/>
              <a:t>association should develop a pace of work in line with </a:t>
            </a:r>
            <a:r>
              <a:rPr lang="en-IN" sz="2200" dirty="0" smtClean="0"/>
              <a:t>existing </a:t>
            </a:r>
            <a:r>
              <a:rPr lang="en-IN" sz="2200" dirty="0"/>
              <a:t>conditions in the community. </a:t>
            </a:r>
          </a:p>
          <a:p>
            <a:pPr>
              <a:spcBef>
                <a:spcPts val="0"/>
              </a:spcBef>
            </a:pPr>
            <a:r>
              <a:rPr lang="en-IN" sz="2200" dirty="0" smtClean="0"/>
              <a:t>The </a:t>
            </a:r>
            <a:r>
              <a:rPr lang="en-IN" sz="2200" dirty="0"/>
              <a:t>association should seek to develop effective leaders </a:t>
            </a:r>
          </a:p>
          <a:p>
            <a:pPr>
              <a:spcBef>
                <a:spcPts val="0"/>
              </a:spcBef>
            </a:pPr>
            <a:r>
              <a:rPr lang="en-IN" sz="2200" dirty="0" smtClean="0"/>
              <a:t>The </a:t>
            </a:r>
            <a:r>
              <a:rPr lang="en-IN" sz="2200" dirty="0"/>
              <a:t>association must develop strength, stability and prestige in the community. </a:t>
            </a:r>
          </a:p>
          <a:p>
            <a:pPr>
              <a:spcBef>
                <a:spcPts val="0"/>
              </a:spcBef>
            </a:pPr>
            <a:endParaRPr lang="en-IN" sz="2200" dirty="0"/>
          </a:p>
        </p:txBody>
      </p:sp>
      <p:sp>
        <p:nvSpPr>
          <p:cNvPr id="4" name="Title 1"/>
          <p:cNvSpPr txBox="1">
            <a:spLocks/>
          </p:cNvSpPr>
          <p:nvPr/>
        </p:nvSpPr>
        <p:spPr>
          <a:xfrm>
            <a:off x="323528" y="44624"/>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smtClean="0">
                <a:solidFill>
                  <a:schemeClr val="bg2">
                    <a:lumMod val="75000"/>
                  </a:schemeClr>
                </a:solidFill>
              </a:rPr>
              <a:t>Principles of Community Organization</a:t>
            </a:r>
            <a:br>
              <a:rPr lang="en-IN" sz="3200" b="1" dirty="0" smtClean="0">
                <a:solidFill>
                  <a:schemeClr val="bg2">
                    <a:lumMod val="75000"/>
                  </a:schemeClr>
                </a:solidFill>
              </a:rPr>
            </a:br>
            <a:r>
              <a:rPr lang="en-IN" sz="2000" dirty="0" smtClean="0">
                <a:solidFill>
                  <a:schemeClr val="bg2">
                    <a:lumMod val="75000"/>
                  </a:schemeClr>
                </a:solidFill>
              </a:rPr>
              <a:t>Murray G Ross                                                                                                  -cont.</a:t>
            </a:r>
            <a:endParaRPr lang="en-IN" sz="3200" dirty="0">
              <a:solidFill>
                <a:schemeClr val="bg2">
                  <a:lumMod val="75000"/>
                </a:schemeClr>
              </a:solidFill>
            </a:endParaRPr>
          </a:p>
        </p:txBody>
      </p:sp>
    </p:spTree>
    <p:extLst>
      <p:ext uri="{BB962C8B-B14F-4D97-AF65-F5344CB8AC3E}">
        <p14:creationId xmlns:p14="http://schemas.microsoft.com/office/powerpoint/2010/main" val="314578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spcBef>
                <a:spcPts val="0"/>
              </a:spcBef>
              <a:buNone/>
            </a:pPr>
            <a:r>
              <a:rPr lang="en-IN" sz="2400" dirty="0" smtClean="0"/>
              <a:t>Keeping </a:t>
            </a:r>
            <a:r>
              <a:rPr lang="en-IN" sz="2400" dirty="0"/>
              <a:t>in mind the actual practice situations in India </a:t>
            </a:r>
            <a:r>
              <a:rPr lang="en-IN" sz="2400" dirty="0" err="1"/>
              <a:t>Siddiqui</a:t>
            </a:r>
            <a:r>
              <a:rPr lang="en-IN" sz="2400" dirty="0"/>
              <a:t> (1997) has worked out a set of 8 principles. </a:t>
            </a:r>
          </a:p>
          <a:p>
            <a:pPr>
              <a:spcBef>
                <a:spcPts val="0"/>
              </a:spcBef>
            </a:pPr>
            <a:r>
              <a:rPr lang="en-IN" sz="2400" dirty="0" smtClean="0"/>
              <a:t>The </a:t>
            </a:r>
            <a:r>
              <a:rPr lang="en-IN" sz="2400" dirty="0"/>
              <a:t>Principle of Specific Objectives </a:t>
            </a:r>
          </a:p>
          <a:p>
            <a:pPr>
              <a:spcBef>
                <a:spcPts val="0"/>
              </a:spcBef>
            </a:pPr>
            <a:r>
              <a:rPr lang="en-IN" sz="2400" dirty="0" smtClean="0"/>
              <a:t>The </a:t>
            </a:r>
            <a:r>
              <a:rPr lang="en-IN" sz="2400" dirty="0"/>
              <a:t>Principle of Planning </a:t>
            </a:r>
          </a:p>
          <a:p>
            <a:pPr>
              <a:spcBef>
                <a:spcPts val="0"/>
              </a:spcBef>
            </a:pPr>
            <a:r>
              <a:rPr lang="en-IN" sz="2400" dirty="0" smtClean="0"/>
              <a:t>The </a:t>
            </a:r>
            <a:r>
              <a:rPr lang="en-IN" sz="2400" dirty="0"/>
              <a:t>Principle of People’s Participation </a:t>
            </a:r>
          </a:p>
          <a:p>
            <a:pPr>
              <a:spcBef>
                <a:spcPts val="0"/>
              </a:spcBef>
            </a:pPr>
            <a:r>
              <a:rPr lang="en-IN" sz="2400" dirty="0" smtClean="0"/>
              <a:t>The </a:t>
            </a:r>
            <a:r>
              <a:rPr lang="en-IN" sz="2400" dirty="0"/>
              <a:t>Principle of Inter-group Approach </a:t>
            </a:r>
            <a:endParaRPr lang="en-IN" sz="2400" dirty="0" smtClean="0"/>
          </a:p>
          <a:p>
            <a:pPr>
              <a:spcBef>
                <a:spcPts val="0"/>
              </a:spcBef>
            </a:pPr>
            <a:r>
              <a:rPr lang="en-IN" sz="2400" dirty="0" smtClean="0"/>
              <a:t>The </a:t>
            </a:r>
            <a:r>
              <a:rPr lang="en-IN" sz="2400" dirty="0"/>
              <a:t>Principle of Democratic Functioning </a:t>
            </a:r>
          </a:p>
          <a:p>
            <a:pPr>
              <a:spcBef>
                <a:spcPts val="0"/>
              </a:spcBef>
            </a:pPr>
            <a:r>
              <a:rPr lang="en-IN" sz="2400" dirty="0" smtClean="0"/>
              <a:t>The </a:t>
            </a:r>
            <a:r>
              <a:rPr lang="en-IN" sz="2400" dirty="0"/>
              <a:t>Principle of Flexible Organisation </a:t>
            </a:r>
          </a:p>
          <a:p>
            <a:pPr>
              <a:spcBef>
                <a:spcPts val="0"/>
              </a:spcBef>
            </a:pPr>
            <a:r>
              <a:rPr lang="en-IN" sz="2400" dirty="0" smtClean="0"/>
              <a:t>The </a:t>
            </a:r>
            <a:r>
              <a:rPr lang="en-IN" sz="2400" dirty="0"/>
              <a:t>Principle of Optimum Utilisation of Indigenous Resources </a:t>
            </a:r>
          </a:p>
          <a:p>
            <a:pPr>
              <a:spcBef>
                <a:spcPts val="0"/>
              </a:spcBef>
            </a:pPr>
            <a:r>
              <a:rPr lang="en-IN" sz="2400" dirty="0" smtClean="0"/>
              <a:t>The </a:t>
            </a:r>
            <a:r>
              <a:rPr lang="en-IN" sz="2400" dirty="0"/>
              <a:t>Principle of Cultural orientation </a:t>
            </a:r>
          </a:p>
          <a:p>
            <a:pPr>
              <a:spcBef>
                <a:spcPts val="0"/>
              </a:spcBef>
            </a:pPr>
            <a:endParaRPr lang="en-IN" sz="2400" dirty="0"/>
          </a:p>
          <a:p>
            <a:pPr>
              <a:spcBef>
                <a:spcPts val="0"/>
              </a:spcBef>
            </a:pPr>
            <a:endParaRPr lang="en-IN" sz="2400" dirty="0"/>
          </a:p>
        </p:txBody>
      </p:sp>
      <p:sp>
        <p:nvSpPr>
          <p:cNvPr id="4" name="Title 1"/>
          <p:cNvSpPr txBox="1">
            <a:spLocks/>
          </p:cNvSpPr>
          <p:nvPr/>
        </p:nvSpPr>
        <p:spPr>
          <a:xfrm>
            <a:off x="374848" y="116632"/>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smtClean="0">
                <a:solidFill>
                  <a:schemeClr val="bg2">
                    <a:lumMod val="75000"/>
                  </a:schemeClr>
                </a:solidFill>
              </a:rPr>
              <a:t>Principles of Community Organization</a:t>
            </a:r>
            <a:br>
              <a:rPr lang="en-IN" sz="3200" b="1" dirty="0" smtClean="0">
                <a:solidFill>
                  <a:schemeClr val="bg2">
                    <a:lumMod val="75000"/>
                  </a:schemeClr>
                </a:solidFill>
              </a:rPr>
            </a:br>
            <a:r>
              <a:rPr lang="en-IN" sz="2000" dirty="0" err="1" smtClean="0">
                <a:solidFill>
                  <a:schemeClr val="bg2">
                    <a:lumMod val="75000"/>
                  </a:schemeClr>
                </a:solidFill>
              </a:rPr>
              <a:t>Siddiqui</a:t>
            </a:r>
            <a:endParaRPr lang="en-IN" sz="3200" dirty="0">
              <a:solidFill>
                <a:schemeClr val="bg2">
                  <a:lumMod val="75000"/>
                </a:schemeClr>
              </a:solidFill>
            </a:endParaRPr>
          </a:p>
        </p:txBody>
      </p:sp>
    </p:spTree>
    <p:extLst>
      <p:ext uri="{BB962C8B-B14F-4D97-AF65-F5344CB8AC3E}">
        <p14:creationId xmlns:p14="http://schemas.microsoft.com/office/powerpoint/2010/main" val="317758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b="1" dirty="0" smtClean="0"/>
              <a:t>What </a:t>
            </a:r>
            <a:r>
              <a:rPr lang="en-IN" sz="3200" b="1" dirty="0"/>
              <a:t>is Community Development </a:t>
            </a:r>
            <a:endParaRPr lang="en-IN" dirty="0"/>
          </a:p>
        </p:txBody>
      </p:sp>
      <p:sp>
        <p:nvSpPr>
          <p:cNvPr id="3" name="Content Placeholder 2"/>
          <p:cNvSpPr>
            <a:spLocks noGrp="1"/>
          </p:cNvSpPr>
          <p:nvPr>
            <p:ph sz="quarter" idx="1"/>
          </p:nvPr>
        </p:nvSpPr>
        <p:spPr/>
        <p:txBody>
          <a:bodyPr>
            <a:normAutofit/>
          </a:bodyPr>
          <a:lstStyle/>
          <a:p>
            <a:r>
              <a:rPr lang="en-IN" sz="2400" dirty="0" smtClean="0"/>
              <a:t>Community </a:t>
            </a:r>
            <a:r>
              <a:rPr lang="en-IN" sz="2400" dirty="0"/>
              <a:t>organisation and community development are interrelated. </a:t>
            </a:r>
          </a:p>
          <a:p>
            <a:r>
              <a:rPr lang="en-IN" sz="2400" dirty="0" smtClean="0"/>
              <a:t>To </a:t>
            </a:r>
            <a:r>
              <a:rPr lang="en-IN" sz="2400" dirty="0"/>
              <a:t>achieve the goals of community development the community organisation method is used as means. </a:t>
            </a:r>
          </a:p>
          <a:p>
            <a:r>
              <a:rPr lang="en-IN" sz="2400" dirty="0" smtClean="0"/>
              <a:t>According </a:t>
            </a:r>
            <a:r>
              <a:rPr lang="en-IN" sz="2400" dirty="0"/>
              <a:t>to United Nations, community development deals with total development of a developing country, that is their economic, physical, and social aspects. For achieving total development community organisation is used. </a:t>
            </a:r>
          </a:p>
          <a:p>
            <a:endParaRPr lang="en-IN" sz="2400" dirty="0"/>
          </a:p>
        </p:txBody>
      </p:sp>
    </p:spTree>
    <p:extLst>
      <p:ext uri="{BB962C8B-B14F-4D97-AF65-F5344CB8AC3E}">
        <p14:creationId xmlns:p14="http://schemas.microsoft.com/office/powerpoint/2010/main" val="223291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5792"/>
            <a:ext cx="8534400" cy="758952"/>
          </a:xfrm>
        </p:spPr>
        <p:txBody>
          <a:bodyPr>
            <a:normAutofit fontScale="90000"/>
          </a:bodyPr>
          <a:lstStyle/>
          <a:p>
            <a:pPr algn="l"/>
            <a:r>
              <a:rPr lang="en-IN" sz="2800" dirty="0" smtClean="0"/>
              <a:t>Community Organization and Community Development</a:t>
            </a:r>
            <a:r>
              <a:rPr lang="en-IN" sz="3200" b="1" dirty="0" smtClean="0"/>
              <a:t/>
            </a:r>
            <a:br>
              <a:rPr lang="en-IN" sz="3200" b="1" dirty="0" smtClean="0"/>
            </a:br>
            <a:r>
              <a:rPr lang="en-IN" sz="3200" b="1" dirty="0" smtClean="0"/>
              <a:t>Some Distinctions</a:t>
            </a:r>
            <a:endParaRPr lang="en-IN" dirty="0"/>
          </a:p>
        </p:txBody>
      </p:sp>
      <p:sp>
        <p:nvSpPr>
          <p:cNvPr id="3" name="Content Placeholder 2"/>
          <p:cNvSpPr>
            <a:spLocks noGrp="1"/>
          </p:cNvSpPr>
          <p:nvPr>
            <p:ph sz="quarter" idx="1"/>
          </p:nvPr>
        </p:nvSpPr>
        <p:spPr/>
        <p:txBody>
          <a:bodyPr>
            <a:noAutofit/>
          </a:bodyPr>
          <a:lstStyle/>
          <a:p>
            <a:pPr>
              <a:spcBef>
                <a:spcPts val="0"/>
              </a:spcBef>
            </a:pPr>
            <a:r>
              <a:rPr lang="en-IN" sz="2200" dirty="0" smtClean="0"/>
              <a:t>Community </a:t>
            </a:r>
            <a:r>
              <a:rPr lang="en-IN" sz="2200" dirty="0"/>
              <a:t>organisation is a method but community development is a programme for a planned change. </a:t>
            </a:r>
            <a:endParaRPr lang="en-IN" sz="2200" dirty="0" smtClean="0"/>
          </a:p>
          <a:p>
            <a:pPr>
              <a:spcBef>
                <a:spcPts val="0"/>
              </a:spcBef>
            </a:pPr>
            <a:r>
              <a:rPr lang="en-IN" sz="2200" dirty="0" smtClean="0"/>
              <a:t>CO </a:t>
            </a:r>
            <a:r>
              <a:rPr lang="en-IN" sz="2200" dirty="0"/>
              <a:t>emphasizes the processes, but CD emphasizes the end or goals. </a:t>
            </a:r>
          </a:p>
          <a:p>
            <a:pPr>
              <a:spcBef>
                <a:spcPts val="0"/>
              </a:spcBef>
            </a:pPr>
            <a:r>
              <a:rPr lang="en-IN" sz="2200" dirty="0" smtClean="0"/>
              <a:t>Community </a:t>
            </a:r>
            <a:r>
              <a:rPr lang="en-IN" sz="2200" dirty="0"/>
              <a:t>organisers are mostly social workers and social change agents, But community development personnel can be from other professions including agricultural experts, veterinary experts, and other technical experts </a:t>
            </a:r>
            <a:endParaRPr lang="en-IN" sz="2200" dirty="0" smtClean="0"/>
          </a:p>
          <a:p>
            <a:pPr>
              <a:spcBef>
                <a:spcPts val="0"/>
              </a:spcBef>
            </a:pPr>
            <a:r>
              <a:rPr lang="en-IN" sz="2200" dirty="0" smtClean="0"/>
              <a:t>CO </a:t>
            </a:r>
            <a:r>
              <a:rPr lang="en-IN" sz="2200" dirty="0"/>
              <a:t>is not time bound. Where as CD is time bound and time is specified for achieving the development objectives. </a:t>
            </a:r>
          </a:p>
          <a:p>
            <a:pPr>
              <a:spcBef>
                <a:spcPts val="0"/>
              </a:spcBef>
            </a:pPr>
            <a:r>
              <a:rPr lang="en-IN" sz="2200" dirty="0" smtClean="0"/>
              <a:t>In </a:t>
            </a:r>
            <a:r>
              <a:rPr lang="en-IN" sz="2200" dirty="0"/>
              <a:t>CO people’s participation is important. But in community development </a:t>
            </a:r>
            <a:r>
              <a:rPr lang="en-IN" sz="2200" dirty="0" smtClean="0"/>
              <a:t>people’s </a:t>
            </a:r>
            <a:r>
              <a:rPr lang="en-IN" sz="2200" dirty="0"/>
              <a:t>development is important </a:t>
            </a:r>
          </a:p>
          <a:p>
            <a:pPr>
              <a:spcBef>
                <a:spcPts val="0"/>
              </a:spcBef>
            </a:pPr>
            <a:endParaRPr lang="en-IN" sz="2200" dirty="0"/>
          </a:p>
          <a:p>
            <a:pPr>
              <a:spcBef>
                <a:spcPts val="0"/>
              </a:spcBef>
            </a:pPr>
            <a:endParaRPr lang="en-IN" sz="2200" dirty="0"/>
          </a:p>
          <a:p>
            <a:pPr>
              <a:spcBef>
                <a:spcPts val="0"/>
              </a:spcBef>
            </a:pPr>
            <a:endParaRPr lang="en-IN" sz="2200" dirty="0"/>
          </a:p>
          <a:p>
            <a:pPr>
              <a:spcBef>
                <a:spcPts val="0"/>
              </a:spcBef>
            </a:pPr>
            <a:endParaRPr lang="en-IN" sz="2200" dirty="0"/>
          </a:p>
          <a:p>
            <a:pPr>
              <a:spcBef>
                <a:spcPts val="0"/>
              </a:spcBef>
            </a:pPr>
            <a:endParaRPr lang="en-IN" sz="2200" dirty="0"/>
          </a:p>
        </p:txBody>
      </p:sp>
    </p:spTree>
    <p:extLst>
      <p:ext uri="{BB962C8B-B14F-4D97-AF65-F5344CB8AC3E}">
        <p14:creationId xmlns:p14="http://schemas.microsoft.com/office/powerpoint/2010/main" val="7778780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871</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 Theory and Skills of  Working with Communities </vt:lpstr>
      <vt:lpstr>What is Community Organisation (CO)? </vt:lpstr>
      <vt:lpstr>Definitions</vt:lpstr>
      <vt:lpstr>Community Organisation  As a Method</vt:lpstr>
      <vt:lpstr>Principles of Community Organization Murray G Ross</vt:lpstr>
      <vt:lpstr>PowerPoint Presentation</vt:lpstr>
      <vt:lpstr>PowerPoint Presentation</vt:lpstr>
      <vt:lpstr>What is Community Development </vt:lpstr>
      <vt:lpstr>Community Organization and Community Development Some Distinctions</vt:lpstr>
      <vt:lpstr>Community Organization and Community Development Some Distinctions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and Skills of Working with Communities</dc:title>
  <dc:creator>rabbi</dc:creator>
  <cp:lastModifiedBy>rabbi</cp:lastModifiedBy>
  <cp:revision>4</cp:revision>
  <dcterms:created xsi:type="dcterms:W3CDTF">2017-07-24T00:58:38Z</dcterms:created>
  <dcterms:modified xsi:type="dcterms:W3CDTF">2017-07-24T01:29:44Z</dcterms:modified>
</cp:coreProperties>
</file>