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31"/>
  </p:notesMasterIdLst>
  <p:sldIdLst>
    <p:sldId id="256" r:id="rId2"/>
    <p:sldId id="282" r:id="rId3"/>
    <p:sldId id="257" r:id="rId4"/>
    <p:sldId id="258" r:id="rId5"/>
    <p:sldId id="260" r:id="rId6"/>
    <p:sldId id="259" r:id="rId7"/>
    <p:sldId id="261" r:id="rId8"/>
    <p:sldId id="262" r:id="rId9"/>
    <p:sldId id="263" r:id="rId10"/>
    <p:sldId id="264" r:id="rId11"/>
    <p:sldId id="265" r:id="rId12"/>
    <p:sldId id="266" r:id="rId13"/>
    <p:sldId id="267" r:id="rId14"/>
    <p:sldId id="268" r:id="rId15"/>
    <p:sldId id="269" r:id="rId16"/>
    <p:sldId id="270" r:id="rId17"/>
    <p:sldId id="271" r:id="rId18"/>
    <p:sldId id="284" r:id="rId19"/>
    <p:sldId id="273" r:id="rId20"/>
    <p:sldId id="272" r:id="rId21"/>
    <p:sldId id="274" r:id="rId22"/>
    <p:sldId id="275" r:id="rId23"/>
    <p:sldId id="276" r:id="rId24"/>
    <p:sldId id="277" r:id="rId25"/>
    <p:sldId id="278" r:id="rId26"/>
    <p:sldId id="279" r:id="rId27"/>
    <p:sldId id="280" r:id="rId28"/>
    <p:sldId id="281"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974" y="-4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5B7BB0-F0DD-4EC8-BC53-998B3108DBCB}" type="datetimeFigureOut">
              <a:rPr lang="en-US" smtClean="0"/>
              <a:pPr/>
              <a:t>2/17/2016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B46FE9-F338-451F-8B67-F612CAE46F9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B46FE9-F338-451F-8B67-F612CAE46F9F}" type="slidenum">
              <a:rPr lang="en-US" smtClean="0"/>
              <a:pPr/>
              <a:t>27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4955D1D-32FD-4733-AEF3-8B394992D67F}" type="datetimeFigureOut">
              <a:rPr lang="en-US" smtClean="0"/>
              <a:pPr/>
              <a:t>2/17/2016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D18BC00-20E2-4E6F-B012-010AE36A72B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955D1D-32FD-4733-AEF3-8B394992D67F}" type="datetimeFigureOut">
              <a:rPr lang="en-US" smtClean="0"/>
              <a:pPr/>
              <a:t>2/17/2016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D18BC00-20E2-4E6F-B012-010AE36A72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955D1D-32FD-4733-AEF3-8B394992D67F}" type="datetimeFigureOut">
              <a:rPr lang="en-US" smtClean="0"/>
              <a:pPr/>
              <a:t>2/17/2016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D18BC00-20E2-4E6F-B012-010AE36A72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955D1D-32FD-4733-AEF3-8B394992D67F}" type="datetimeFigureOut">
              <a:rPr lang="en-US" smtClean="0"/>
              <a:pPr/>
              <a:t>2/17/2016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D18BC00-20E2-4E6F-B012-010AE36A72B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4955D1D-32FD-4733-AEF3-8B394992D67F}" type="datetimeFigureOut">
              <a:rPr lang="en-US" smtClean="0"/>
              <a:pPr/>
              <a:t>2/17/2016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D18BC00-20E2-4E6F-B012-010AE36A72B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4955D1D-32FD-4733-AEF3-8B394992D67F}" type="datetimeFigureOut">
              <a:rPr lang="en-US" smtClean="0"/>
              <a:pPr/>
              <a:t>2/17/2016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D18BC00-20E2-4E6F-B012-010AE36A72B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4955D1D-32FD-4733-AEF3-8B394992D67F}" type="datetimeFigureOut">
              <a:rPr lang="en-US" smtClean="0"/>
              <a:pPr/>
              <a:t>2/17/2016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D18BC00-20E2-4E6F-B012-010AE36A72B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4955D1D-32FD-4733-AEF3-8B394992D67F}" type="datetimeFigureOut">
              <a:rPr lang="en-US" smtClean="0"/>
              <a:pPr/>
              <a:t>2/17/2016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D18BC00-20E2-4E6F-B012-010AE36A72B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4955D1D-32FD-4733-AEF3-8B394992D67F}" type="datetimeFigureOut">
              <a:rPr lang="en-US" smtClean="0"/>
              <a:pPr/>
              <a:t>2/17/2016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D18BC00-20E2-4E6F-B012-010AE36A72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4955D1D-32FD-4733-AEF3-8B394992D67F}" type="datetimeFigureOut">
              <a:rPr lang="en-US" smtClean="0"/>
              <a:pPr/>
              <a:t>2/17/2016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D18BC00-20E2-4E6F-B012-010AE36A72B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4955D1D-32FD-4733-AEF3-8B394992D67F}" type="datetimeFigureOut">
              <a:rPr lang="en-US" smtClean="0"/>
              <a:pPr/>
              <a:t>2/17/2016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D18BC00-20E2-4E6F-B012-010AE36A72B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4955D1D-32FD-4733-AEF3-8B394992D67F}" type="datetimeFigureOut">
              <a:rPr lang="en-US" smtClean="0"/>
              <a:pPr/>
              <a:t>2/17/2016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D18BC00-20E2-4E6F-B012-010AE36A72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2500"/>
          </a:bodyPr>
          <a:lstStyle/>
          <a:p>
            <a:pPr>
              <a:buNone/>
            </a:pPr>
            <a:r>
              <a:rPr lang="en-US" dirty="0" smtClean="0">
                <a:latin typeface="Times New Roman" pitchFamily="18" charset="0"/>
                <a:cs typeface="Times New Roman" pitchFamily="18" charset="0"/>
              </a:rPr>
              <a:t>               </a:t>
            </a:r>
            <a:endParaRPr lang="en-US" dirty="0" smtClean="0"/>
          </a:p>
          <a:p>
            <a:endParaRPr lang="en-US" dirty="0" smtClean="0"/>
          </a:p>
          <a:p>
            <a:r>
              <a:rPr lang="en-US" sz="4800" dirty="0" smtClean="0">
                <a:latin typeface="Times New Roman" pitchFamily="18" charset="0"/>
                <a:cs typeface="Times New Roman" pitchFamily="18" charset="0"/>
              </a:rPr>
              <a:t>CLASSICAL MACROECONOMIC </a:t>
            </a:r>
            <a:r>
              <a:rPr lang="en-US" sz="4800" dirty="0" smtClean="0">
                <a:latin typeface="Times New Roman" pitchFamily="18" charset="0"/>
                <a:cs typeface="Times New Roman" pitchFamily="18" charset="0"/>
              </a:rPr>
              <a:t>MODEL</a:t>
            </a:r>
          </a:p>
          <a:p>
            <a:pPr>
              <a:buNone/>
            </a:pPr>
            <a:r>
              <a:rPr lang="en-IN" sz="3000" b="1" i="1" smtClean="0">
                <a:latin typeface="Times New Roman" pitchFamily="18" charset="0"/>
                <a:cs typeface="Times New Roman" pitchFamily="18" charset="0"/>
              </a:rPr>
              <a:t>  Esar-ul-Ayub</a:t>
            </a:r>
            <a:endParaRPr lang="en-IN" sz="3000" b="1" i="1" dirty="0" smtClean="0">
              <a:latin typeface="Times New Roman" pitchFamily="18" charset="0"/>
              <a:cs typeface="Times New Roman" pitchFamily="18" charset="0"/>
            </a:endParaRPr>
          </a:p>
          <a:p>
            <a:pPr>
              <a:buNone/>
            </a:pPr>
            <a:r>
              <a:rPr lang="en-IN" sz="3000" b="1" i="1" dirty="0" smtClean="0">
                <a:latin typeface="Times New Roman" pitchFamily="18" charset="0"/>
                <a:cs typeface="Times New Roman" pitchFamily="18" charset="0"/>
              </a:rPr>
              <a:t>Assistant </a:t>
            </a:r>
            <a:r>
              <a:rPr lang="en-IN" sz="3000" b="1" i="1" dirty="0" smtClean="0">
                <a:latin typeface="Times New Roman" pitchFamily="18" charset="0"/>
                <a:cs typeface="Times New Roman" pitchFamily="18" charset="0"/>
              </a:rPr>
              <a:t>Professor</a:t>
            </a:r>
            <a:br>
              <a:rPr lang="en-IN" sz="3000" b="1" i="1" dirty="0" smtClean="0">
                <a:latin typeface="Times New Roman" pitchFamily="18" charset="0"/>
                <a:cs typeface="Times New Roman" pitchFamily="18" charset="0"/>
              </a:rPr>
            </a:br>
            <a:r>
              <a:rPr lang="en-IN" sz="3000" b="1" i="1" dirty="0" smtClean="0">
                <a:latin typeface="Times New Roman" pitchFamily="18" charset="0"/>
                <a:cs typeface="Times New Roman" pitchFamily="18" charset="0"/>
              </a:rPr>
              <a:t>Department of Economics</a:t>
            </a:r>
            <a:br>
              <a:rPr lang="en-IN" sz="3000" b="1" i="1" dirty="0" smtClean="0">
                <a:latin typeface="Times New Roman" pitchFamily="18" charset="0"/>
                <a:cs typeface="Times New Roman" pitchFamily="18" charset="0"/>
              </a:rPr>
            </a:br>
            <a:r>
              <a:rPr lang="en-IN" sz="3000" b="1" i="1" dirty="0" smtClean="0">
                <a:latin typeface="Times New Roman" pitchFamily="18" charset="0"/>
                <a:cs typeface="Times New Roman" pitchFamily="18" charset="0"/>
              </a:rPr>
              <a:t>Central University of Jammu</a:t>
            </a:r>
            <a:r>
              <a:rPr lang="en-US" sz="3000" dirty="0" smtClean="0">
                <a:latin typeface="Times New Roman" pitchFamily="18" charset="0"/>
                <a:cs typeface="Times New Roman" pitchFamily="18" charset="0"/>
              </a:rPr>
              <a:t> </a:t>
            </a:r>
          </a:p>
          <a:p>
            <a:endParaRPr lang="en-US" sz="4800" dirty="0" smtClean="0">
              <a:latin typeface="Times New Roman" pitchFamily="18" charset="0"/>
              <a:cs typeface="Times New Roman" pitchFamily="18" charset="0"/>
            </a:endParaRPr>
          </a:p>
          <a:p>
            <a:pPr>
              <a:buNone/>
            </a:pPr>
            <a:endParaRPr lang="en-US" sz="4800" dirty="0">
              <a:latin typeface="Times New Roman" pitchFamily="18" charset="0"/>
              <a:cs typeface="Times New Roman" pitchFamily="18" charset="0"/>
            </a:endParaRPr>
          </a:p>
        </p:txBody>
      </p:sp>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dirty="0" smtClean="0"/>
              <a:t> </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2800" dirty="0">
                <a:latin typeface="Times New Roman" pitchFamily="18" charset="0"/>
                <a:cs typeface="Times New Roman" pitchFamily="18" charset="0"/>
              </a:rPr>
              <a:t>It pays for </a:t>
            </a:r>
            <a:r>
              <a:rPr lang="en-US" sz="2800" dirty="0" smtClean="0">
                <a:latin typeface="Times New Roman" pitchFamily="18" charset="0"/>
                <a:cs typeface="Times New Roman" pitchFamily="18" charset="0"/>
              </a:rPr>
              <a:t>a  profit-maximizing firm to hire labor as long as WiΔLi &lt; PiΔQi.</a:t>
            </a:r>
          </a:p>
          <a:p>
            <a:r>
              <a:rPr lang="en-US" sz="2800" dirty="0">
                <a:latin typeface="Times New Roman" pitchFamily="18" charset="0"/>
                <a:cs typeface="Times New Roman" pitchFamily="18" charset="0"/>
              </a:rPr>
              <a:t>To </a:t>
            </a:r>
            <a:r>
              <a:rPr lang="en-US" sz="2800" dirty="0" smtClean="0">
                <a:latin typeface="Times New Roman" pitchFamily="18" charset="0"/>
                <a:cs typeface="Times New Roman" pitchFamily="18" charset="0"/>
              </a:rPr>
              <a:t>maximize profits </a:t>
            </a:r>
            <a:r>
              <a:rPr lang="en-US" sz="2800" dirty="0">
                <a:latin typeface="Times New Roman" pitchFamily="18" charset="0"/>
                <a:cs typeface="Times New Roman" pitchFamily="18" charset="0"/>
              </a:rPr>
              <a:t>requires satisfaction of the following condition</a:t>
            </a:r>
            <a:r>
              <a:rPr lang="en-US" sz="2800" dirty="0" smtClean="0">
                <a:latin typeface="Times New Roman" pitchFamily="18" charset="0"/>
                <a:cs typeface="Times New Roman" pitchFamily="18" charset="0"/>
              </a:rPr>
              <a:t>: </a:t>
            </a:r>
          </a:p>
          <a:p>
            <a:pPr>
              <a:buNone/>
            </a:pPr>
            <a:r>
              <a:rPr lang="en-US" sz="2800" dirty="0" smtClean="0">
                <a:latin typeface="Times New Roman" pitchFamily="18" charset="0"/>
                <a:cs typeface="Times New Roman" pitchFamily="18" charset="0"/>
              </a:rPr>
              <a:t>                             Pi</a:t>
            </a:r>
            <a:r>
              <a:rPr lang="el-GR" sz="2800" dirty="0">
                <a:latin typeface="Times New Roman" pitchFamily="18" charset="0"/>
                <a:cs typeface="Times New Roman" pitchFamily="18" charset="0"/>
              </a:rPr>
              <a:t>Δ</a:t>
            </a:r>
            <a:r>
              <a:rPr lang="en-US" sz="2800" dirty="0">
                <a:latin typeface="Times New Roman" pitchFamily="18" charset="0"/>
                <a:cs typeface="Times New Roman" pitchFamily="18" charset="0"/>
              </a:rPr>
              <a:t>Qi = </a:t>
            </a:r>
            <a:r>
              <a:rPr lang="en-US" sz="2800" dirty="0" err="1">
                <a:latin typeface="Times New Roman" pitchFamily="18" charset="0"/>
                <a:cs typeface="Times New Roman" pitchFamily="18" charset="0"/>
              </a:rPr>
              <a:t>Wi</a:t>
            </a:r>
            <a:r>
              <a:rPr lang="el-GR" sz="2800" dirty="0">
                <a:latin typeface="Times New Roman" pitchFamily="18" charset="0"/>
                <a:cs typeface="Times New Roman" pitchFamily="18" charset="0"/>
              </a:rPr>
              <a:t>Δ</a:t>
            </a:r>
            <a:r>
              <a:rPr lang="en-US" sz="2800" dirty="0" smtClean="0">
                <a:latin typeface="Times New Roman" pitchFamily="18" charset="0"/>
                <a:cs typeface="Times New Roman" pitchFamily="18" charset="0"/>
              </a:rPr>
              <a:t>Li                  (3)</a:t>
            </a:r>
          </a:p>
          <a:p>
            <a:pPr>
              <a:buNone/>
            </a:pPr>
            <a:r>
              <a:rPr lang="en-US" sz="2800" dirty="0" smtClean="0">
                <a:latin typeface="Times New Roman" pitchFamily="18" charset="0"/>
                <a:cs typeface="Times New Roman" pitchFamily="18" charset="0"/>
              </a:rPr>
              <a:t>  This is equivalent to :</a:t>
            </a:r>
          </a:p>
          <a:p>
            <a:pPr>
              <a:buNone/>
            </a:pPr>
            <a:r>
              <a:rPr lang="en-US" sz="2800" dirty="0" smtClean="0">
                <a:latin typeface="Times New Roman" pitchFamily="18" charset="0"/>
                <a:cs typeface="Times New Roman" pitchFamily="18" charset="0"/>
              </a:rPr>
              <a:t>                              ∆Qi/∆Li=</a:t>
            </a:r>
            <a:r>
              <a:rPr lang="en-US" sz="2800" dirty="0" err="1" smtClean="0">
                <a:latin typeface="Times New Roman" pitchFamily="18" charset="0"/>
                <a:cs typeface="Times New Roman" pitchFamily="18" charset="0"/>
              </a:rPr>
              <a:t>Wi</a:t>
            </a:r>
            <a:r>
              <a:rPr lang="en-US" sz="2800" dirty="0" smtClean="0">
                <a:latin typeface="Times New Roman" pitchFamily="18" charset="0"/>
                <a:cs typeface="Times New Roman" pitchFamily="18" charset="0"/>
              </a:rPr>
              <a:t>/Pi                ( 4)</a:t>
            </a:r>
          </a:p>
          <a:p>
            <a:pPr>
              <a:buNone/>
            </a:pPr>
            <a:r>
              <a:rPr lang="en-US" sz="2800" dirty="0" smtClean="0">
                <a:latin typeface="Times New Roman" pitchFamily="18" charset="0"/>
                <a:cs typeface="Times New Roman" pitchFamily="18" charset="0"/>
              </a:rPr>
              <a:t>∆Qi/∆L is the marginal product of labor ,therefore firm should hire labor until MPL equals the real wage rate </a:t>
            </a:r>
          </a:p>
          <a:p>
            <a:pPr>
              <a:buNone/>
            </a:pPr>
            <a:r>
              <a:rPr lang="en-US" sz="2800" dirty="0" smtClean="0">
                <a:latin typeface="Times New Roman" pitchFamily="18" charset="0"/>
                <a:cs typeface="Times New Roman" pitchFamily="18" charset="0"/>
              </a:rPr>
              <a:t>MPL is a declining function of the amount of labor employed  owing to the influence of diminishing returns </a:t>
            </a:r>
          </a:p>
          <a:p>
            <a:pPr>
              <a:buNone/>
            </a:pPr>
            <a:endParaRPr lang="en-US" sz="2400" dirty="0" smtClean="0">
              <a:latin typeface="Times New Roman" pitchFamily="18" charset="0"/>
              <a:cs typeface="Times New Roman" pitchFamily="18" charset="0"/>
            </a:endParaRPr>
          </a:p>
          <a:p>
            <a:endParaRPr lang="en-US" dirty="0"/>
          </a:p>
        </p:txBody>
      </p:sp>
      <p:sp>
        <p:nvSpPr>
          <p:cNvPr id="2" name="Title 1"/>
          <p:cNvSpPr>
            <a:spLocks noGrp="1"/>
          </p:cNvSpPr>
          <p:nvPr>
            <p:ph type="title"/>
          </p:nvPr>
        </p:nvSpPr>
        <p:spPr/>
        <p:txBody>
          <a:bodyPr/>
          <a:lstStyle/>
          <a:p>
            <a:r>
              <a:rPr lang="en-US" dirty="0" smtClean="0"/>
              <a:t>Continued………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MPL is a declining function of the amount of </a:t>
            </a:r>
            <a:r>
              <a:rPr lang="en-US" sz="2400" dirty="0" smtClean="0">
                <a:latin typeface="Times New Roman" pitchFamily="18" charset="0"/>
                <a:cs typeface="Times New Roman" pitchFamily="18" charset="0"/>
              </a:rPr>
              <a:t>labor employed, owing </a:t>
            </a:r>
            <a:r>
              <a:rPr lang="en-US" sz="2400" dirty="0">
                <a:latin typeface="Times New Roman" pitchFamily="18" charset="0"/>
                <a:cs typeface="Times New Roman" pitchFamily="18" charset="0"/>
              </a:rPr>
              <a:t>to the influence of diminishing returns, the MPL curve is </a:t>
            </a:r>
            <a:r>
              <a:rPr lang="en-US" sz="2400" dirty="0" smtClean="0">
                <a:latin typeface="Times New Roman" pitchFamily="18" charset="0"/>
                <a:cs typeface="Times New Roman" pitchFamily="18" charset="0"/>
              </a:rPr>
              <a:t>downward sloping (see </a:t>
            </a:r>
            <a:r>
              <a:rPr lang="en-US" sz="2400" dirty="0">
                <a:latin typeface="Times New Roman" pitchFamily="18" charset="0"/>
                <a:cs typeface="Times New Roman" pitchFamily="18" charset="0"/>
              </a:rPr>
              <a:t>panel (b) of Figure </a:t>
            </a:r>
            <a:r>
              <a:rPr lang="en-US" sz="2400" dirty="0" smtClean="0">
                <a:latin typeface="Times New Roman" pitchFamily="18" charset="0"/>
                <a:cs typeface="Times New Roman" pitchFamily="18" charset="0"/>
              </a:rPr>
              <a:t>1)</a:t>
            </a:r>
          </a:p>
          <a:p>
            <a:r>
              <a:rPr lang="en-US" sz="2400" dirty="0" smtClean="0">
                <a:latin typeface="Times New Roman" pitchFamily="18" charset="0"/>
                <a:cs typeface="Times New Roman" pitchFamily="18" charset="0"/>
              </a:rPr>
              <a:t>Equation (4)expresses this relationship:</a:t>
            </a:r>
          </a:p>
          <a:p>
            <a:pPr>
              <a:buNone/>
            </a:pP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DLi</a:t>
            </a:r>
            <a:r>
              <a:rPr lang="en-US" sz="2400" i="1" dirty="0" smtClean="0">
                <a:latin typeface="Times New Roman" pitchFamily="18" charset="0"/>
                <a:cs typeface="Times New Roman" pitchFamily="18" charset="0"/>
              </a:rPr>
              <a:t> = </a:t>
            </a:r>
            <a:r>
              <a:rPr lang="en-US" sz="2400" i="1" dirty="0" err="1" smtClean="0">
                <a:latin typeface="Times New Roman" pitchFamily="18" charset="0"/>
                <a:cs typeface="Times New Roman" pitchFamily="18" charset="0"/>
              </a:rPr>
              <a:t>DLi</a:t>
            </a:r>
            <a:r>
              <a:rPr lang="en-US" sz="2400" i="1" dirty="0" smtClean="0">
                <a:latin typeface="Times New Roman" pitchFamily="18" charset="0"/>
                <a:cs typeface="Times New Roman" pitchFamily="18" charset="0"/>
              </a:rPr>
              <a:t> (Wi / Pi )                 (5)</a:t>
            </a:r>
            <a:endParaRPr lang="en-US" sz="2400" dirty="0" smtClean="0">
              <a:latin typeface="Times New Roman" pitchFamily="18" charset="0"/>
              <a:cs typeface="Times New Roman" pitchFamily="18" charset="0"/>
            </a:endParaRPr>
          </a:p>
          <a:p>
            <a:pPr>
              <a:buNone/>
            </a:pPr>
            <a:r>
              <a:rPr lang="en-US" sz="2400" i="1" dirty="0" smtClean="0">
                <a:latin typeface="Times New Roman" pitchFamily="18" charset="0"/>
                <a:cs typeface="Times New Roman" pitchFamily="18" charset="0"/>
              </a:rPr>
              <a:t>                                 OR            </a:t>
            </a:r>
          </a:p>
          <a:p>
            <a:pPr>
              <a:buNone/>
            </a:pPr>
            <a:r>
              <a:rPr lang="en-US" sz="2400" i="1" dirty="0" smtClean="0">
                <a:latin typeface="Times New Roman" pitchFamily="18" charset="0"/>
                <a:cs typeface="Times New Roman" pitchFamily="18" charset="0"/>
              </a:rPr>
              <a:t>                         DL = DL (W / P )                    (6)</a:t>
            </a:r>
          </a:p>
          <a:p>
            <a:r>
              <a:rPr lang="en-US" sz="2400" dirty="0" smtClean="0">
                <a:latin typeface="Times New Roman" pitchFamily="18" charset="0"/>
                <a:cs typeface="Times New Roman" pitchFamily="18" charset="0"/>
              </a:rPr>
              <a:t>This relationship tells us that a firm’s demand for labor will be an inverse  function of the real wage: the lower the real wage the more labor will be  profitably employed.</a:t>
            </a:r>
            <a:endParaRPr lang="en-US" sz="2400" i="1"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Continued……..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smtClean="0">
                <a:latin typeface="Times New Roman" pitchFamily="18" charset="0"/>
                <a:cs typeface="Times New Roman" pitchFamily="18" charset="0"/>
              </a:rPr>
              <a:t>It is assumed in the classical model that households aim to maximize their utility</a:t>
            </a:r>
          </a:p>
          <a:p>
            <a:r>
              <a:rPr lang="en-US" sz="2800" dirty="0" smtClean="0">
                <a:latin typeface="Times New Roman" pitchFamily="18" charset="0"/>
                <a:cs typeface="Times New Roman" pitchFamily="18" charset="0"/>
              </a:rPr>
              <a:t>The market supply of </a:t>
            </a:r>
            <a:r>
              <a:rPr lang="en-US" sz="2800" dirty="0" err="1" smtClean="0">
                <a:latin typeface="Times New Roman" pitchFamily="18" charset="0"/>
                <a:cs typeface="Times New Roman" pitchFamily="18" charset="0"/>
              </a:rPr>
              <a:t>labour</a:t>
            </a:r>
            <a:r>
              <a:rPr lang="en-US" sz="2800" dirty="0" smtClean="0">
                <a:latin typeface="Times New Roman" pitchFamily="18" charset="0"/>
                <a:cs typeface="Times New Roman" pitchFamily="18" charset="0"/>
              </a:rPr>
              <a:t> is therefore a positive function of the real wage rate and is given by equation (7),  this is shown in panel (b) of  Figure 2 as </a:t>
            </a:r>
            <a:r>
              <a:rPr lang="en-US" sz="2800" i="1" dirty="0" smtClean="0">
                <a:latin typeface="Times New Roman" pitchFamily="18" charset="0"/>
                <a:cs typeface="Times New Roman" pitchFamily="18" charset="0"/>
              </a:rPr>
              <a:t>SL.</a:t>
            </a:r>
          </a:p>
          <a:p>
            <a:pPr>
              <a:buNone/>
            </a:pPr>
            <a:r>
              <a:rPr lang="en-US" sz="2800" i="1" dirty="0" smtClean="0">
                <a:latin typeface="Times New Roman" pitchFamily="18" charset="0"/>
                <a:cs typeface="Times New Roman" pitchFamily="18" charset="0"/>
              </a:rPr>
              <a:t>                            SL = SL (W / P)         (7)</a:t>
            </a:r>
          </a:p>
          <a:p>
            <a:pPr>
              <a:buNone/>
            </a:pPr>
            <a:endParaRPr lang="en-US" sz="2400" i="1" dirty="0" smtClean="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Supply Side Of The </a:t>
            </a:r>
            <a:r>
              <a:rPr lang="en-US" sz="3600" dirty="0" err="1" smtClean="0">
                <a:latin typeface="Times New Roman" pitchFamily="18" charset="0"/>
                <a:cs typeface="Times New Roman" pitchFamily="18" charset="0"/>
              </a:rPr>
              <a:t>Labour</a:t>
            </a:r>
            <a:r>
              <a:rPr lang="en-US" sz="3600" dirty="0" smtClean="0">
                <a:latin typeface="Times New Roman" pitchFamily="18" charset="0"/>
                <a:cs typeface="Times New Roman" pitchFamily="18" charset="0"/>
              </a:rPr>
              <a:t> Market</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l="25600" t="20145" r="43168" b="15624"/>
          <a:stretch>
            <a:fillRect/>
          </a:stretch>
        </p:blipFill>
        <p:spPr bwMode="auto">
          <a:xfrm>
            <a:off x="228600" y="1219200"/>
            <a:ext cx="8915400" cy="5105400"/>
          </a:xfrm>
          <a:prstGeom prst="rect">
            <a:avLst/>
          </a:prstGeom>
          <a:noFill/>
          <a:ln w="9525">
            <a:noFill/>
            <a:miter lim="800000"/>
            <a:headEnd/>
            <a:tailEnd/>
          </a:ln>
          <a:effectLst/>
        </p:spPr>
      </p:pic>
      <p:sp>
        <p:nvSpPr>
          <p:cNvPr id="2" name="Title 1"/>
          <p:cNvSpPr>
            <a:spLocks noGrp="1"/>
          </p:cNvSpPr>
          <p:nvPr>
            <p:ph type="title"/>
          </p:nvPr>
        </p:nvSpPr>
        <p:spPr>
          <a:xfrm>
            <a:off x="914400" y="0"/>
            <a:ext cx="8229600" cy="1143000"/>
          </a:xfrm>
        </p:spPr>
        <p:txBody>
          <a:bodyPr/>
          <a:lstStyle/>
          <a:p>
            <a:r>
              <a:rPr lang="en-US" dirty="0" smtClean="0"/>
              <a:t>FIG (2)</a:t>
            </a:r>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How much labor is supplied for a given population depends on household preferences for consumption and leisure, both of which yield positive utility</a:t>
            </a:r>
          </a:p>
          <a:p>
            <a:pPr algn="just"/>
            <a:r>
              <a:rPr lang="en-US" sz="2800" dirty="0" smtClean="0">
                <a:latin typeface="Times New Roman" pitchFamily="18" charset="0"/>
                <a:cs typeface="Times New Roman" pitchFamily="18" charset="0"/>
              </a:rPr>
              <a:t>Preferences of workers and the real wage will determine the equilibrium amount of labor supplied.</a:t>
            </a:r>
          </a:p>
          <a:p>
            <a:pPr algn="just"/>
            <a:r>
              <a:rPr lang="en-US" sz="2800" dirty="0" smtClean="0">
                <a:latin typeface="Times New Roman" pitchFamily="18" charset="0"/>
                <a:cs typeface="Times New Roman" pitchFamily="18" charset="0"/>
              </a:rPr>
              <a:t>labor supply responds positively to an increase in the real wage.</a:t>
            </a:r>
          </a:p>
          <a:p>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Continued……</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The level of employment in equilibrium (Le) (see in fig 2)  represents ‘full employment’, in that all those members of the labor  force who desire to work at the equilibrium real wage can do so</a:t>
            </a:r>
          </a:p>
          <a:p>
            <a:r>
              <a:rPr lang="en-US" sz="2800" dirty="0" smtClean="0">
                <a:latin typeface="Times New Roman" pitchFamily="18" charset="0"/>
                <a:cs typeface="Times New Roman" pitchFamily="18" charset="0"/>
              </a:rPr>
              <a:t>Classical full employment equilibrium is perfectly compatible with the existence of frictional and voluntary unemployment, but does not admit the possibility of involuntary unemployment.</a:t>
            </a:r>
          </a:p>
          <a:p>
            <a:endParaRPr lang="en-US" dirty="0"/>
          </a:p>
        </p:txBody>
      </p:sp>
      <p:sp>
        <p:nvSpPr>
          <p:cNvPr id="2" name="Title 1"/>
          <p:cNvSpPr>
            <a:spLocks noGrp="1"/>
          </p:cNvSpPr>
          <p:nvPr>
            <p:ph type="title"/>
          </p:nvPr>
        </p:nvSpPr>
        <p:spPr/>
        <p:txBody>
          <a:bodyPr/>
          <a:lstStyle/>
          <a:p>
            <a:r>
              <a:rPr lang="en-US" dirty="0" smtClean="0"/>
              <a:t>Continued……….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r>
              <a:rPr lang="en-US" sz="2000" dirty="0" smtClean="0">
                <a:latin typeface="Times New Roman" pitchFamily="18" charset="0"/>
                <a:cs typeface="Times New Roman" pitchFamily="18" charset="0"/>
              </a:rPr>
              <a:t>The simplest version of the law associated with this economist is that labor will only offer itself for employment in order to obtain income which is then used to purchase the output</a:t>
            </a:r>
          </a:p>
          <a:p>
            <a:pPr algn="just"/>
            <a:r>
              <a:rPr lang="en-US" sz="2000" dirty="0" smtClean="0">
                <a:latin typeface="Times New Roman" pitchFamily="18" charset="0"/>
                <a:cs typeface="Times New Roman" pitchFamily="18" charset="0"/>
              </a:rPr>
              <a:t>Say puts forward the proposition in the following way.</a:t>
            </a:r>
          </a:p>
          <a:p>
            <a:pPr algn="just"/>
            <a:r>
              <a:rPr lang="en-US" sz="2000" i="1" dirty="0" smtClean="0">
                <a:latin typeface="Times New Roman" pitchFamily="18" charset="0"/>
                <a:cs typeface="Times New Roman" pitchFamily="18" charset="0"/>
              </a:rPr>
              <a:t>‘’A product is no sooner created, than it, from that instant, affords a market for other products to the full extent of its own value … the mere circumstance of the creation of one product immediately opens a vent for other products. (Say, 1821)’’</a:t>
            </a:r>
          </a:p>
          <a:p>
            <a:pPr algn="just"/>
            <a:r>
              <a:rPr lang="en-US" sz="2000" dirty="0" smtClean="0">
                <a:latin typeface="Times New Roman" pitchFamily="18" charset="0"/>
                <a:cs typeface="Times New Roman" pitchFamily="18" charset="0"/>
              </a:rPr>
              <a:t>The dictum ‘supply creates its own demand’ captures the essence of Say’s Law, which aimed to characterize the essential feature of exchange within a specialized economy. That the act of supply created an equivalent demand seemed obvious to the classical writers.</a:t>
            </a:r>
            <a:endParaRPr lang="en-US" sz="2000" i="1"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SAY’S LAW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The law does not deny the possibility that a misallocation of resources can occur and that a glut of certain commodities can develop.</a:t>
            </a:r>
          </a:p>
          <a:p>
            <a:r>
              <a:rPr lang="en-US" sz="2800" dirty="0" smtClean="0">
                <a:latin typeface="Times New Roman" pitchFamily="18" charset="0"/>
                <a:cs typeface="Times New Roman" pitchFamily="18" charset="0"/>
              </a:rPr>
              <a:t>But this problem would be temporary and no such excess supply could occur for goods as a whole</a:t>
            </a:r>
          </a:p>
          <a:p>
            <a:r>
              <a:rPr lang="en-US" sz="2800" dirty="0" smtClean="0">
                <a:latin typeface="Times New Roman" pitchFamily="18" charset="0"/>
                <a:cs typeface="Times New Roman" pitchFamily="18" charset="0"/>
              </a:rPr>
              <a:t>Say’s Law states that in a competitive market economy there will be an automatic tendency for full employment to be established (see panel (b) of Figure 2)</a:t>
            </a:r>
          </a:p>
          <a:p>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Continued….</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smtClean="0">
                <a:latin typeface="Times New Roman" pitchFamily="18" charset="0"/>
                <a:cs typeface="Times New Roman" pitchFamily="18" charset="0"/>
              </a:rPr>
              <a:t>A basic idea of classical economists is that in a free market economy full employment is the normal state of affairs and any deviation from it will be automatically corrected through quick adjustment in prices and wages. see panel (b) of Figure </a:t>
            </a:r>
            <a:r>
              <a:rPr lang="en-US" sz="2400" dirty="0" smtClean="0">
                <a:latin typeface="Times New Roman" pitchFamily="18" charset="0"/>
                <a:cs typeface="Times New Roman" pitchFamily="18" charset="0"/>
              </a:rPr>
              <a:t>2)</a:t>
            </a:r>
            <a:endParaRPr lang="en-US" dirty="0"/>
          </a:p>
        </p:txBody>
      </p:sp>
      <p:sp>
        <p:nvSpPr>
          <p:cNvPr id="3" name="Title 2"/>
          <p:cNvSpPr>
            <a:spLocks noGrp="1"/>
          </p:cNvSpPr>
          <p:nvPr>
            <p:ph type="title"/>
          </p:nvPr>
        </p:nvSpPr>
        <p:spPr/>
        <p:txBody>
          <a:bodyPr>
            <a:normAutofit/>
          </a:bodyPr>
          <a:lstStyle/>
          <a:p>
            <a:r>
              <a:rPr lang="en-US" sz="3600" dirty="0" smtClean="0">
                <a:latin typeface="Times New Roman" pitchFamily="18" charset="0"/>
                <a:cs typeface="Times New Roman" pitchFamily="18" charset="0"/>
              </a:rPr>
              <a:t>Wage price flexibility</a:t>
            </a:r>
            <a:endParaRPr lang="en-US" sz="36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Say’s Law implies an equality of aggregate demand and supply which is consistent with labor market equilibrium,</a:t>
            </a:r>
          </a:p>
          <a:p>
            <a:r>
              <a:rPr lang="en-US" sz="2400" dirty="0" smtClean="0">
                <a:latin typeface="Times New Roman" pitchFamily="18" charset="0"/>
                <a:cs typeface="Times New Roman" pitchFamily="18" charset="0"/>
              </a:rPr>
              <a:t>To see how the classical economists justified their belief that aggregate spending in the economy will always be sufficient to purchase the full employment level of output, we need to examine  their ideas relating to investment, saving and the rate of interest.</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Continued…….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buNone/>
            </a:pPr>
            <a:r>
              <a:rPr lang="en-US" dirty="0" smtClean="0">
                <a:latin typeface="Times New Roman" pitchFamily="18" charset="0"/>
                <a:cs typeface="Times New Roman" pitchFamily="18" charset="0"/>
              </a:rPr>
              <a:t>              </a:t>
            </a:r>
          </a:p>
          <a:p>
            <a:r>
              <a:rPr lang="en-US" sz="2800" dirty="0" smtClean="0">
                <a:latin typeface="Times New Roman" pitchFamily="18" charset="0"/>
                <a:cs typeface="Times New Roman" pitchFamily="18" charset="0"/>
              </a:rPr>
              <a:t>All Economic Agents Are Rational </a:t>
            </a:r>
          </a:p>
          <a:p>
            <a:r>
              <a:rPr lang="en-US" sz="2800" dirty="0" smtClean="0">
                <a:latin typeface="Times New Roman" pitchFamily="18" charset="0"/>
                <a:cs typeface="Times New Roman" pitchFamily="18" charset="0"/>
              </a:rPr>
              <a:t>All Markets Are Perfectly Competitive</a:t>
            </a:r>
          </a:p>
          <a:p>
            <a:r>
              <a:rPr lang="en-US" sz="2800" dirty="0" smtClean="0">
                <a:latin typeface="Times New Roman" pitchFamily="18" charset="0"/>
                <a:cs typeface="Times New Roman" pitchFamily="18" charset="0"/>
              </a:rPr>
              <a:t>All Agents Have Perfect Knowledge Of Market Conditions  And Prices Before Engaging In Trade </a:t>
            </a:r>
          </a:p>
          <a:p>
            <a:r>
              <a:rPr lang="en-US" sz="2800" dirty="0" smtClean="0">
                <a:latin typeface="Times New Roman" pitchFamily="18" charset="0"/>
                <a:cs typeface="Times New Roman" pitchFamily="18" charset="0"/>
              </a:rPr>
              <a:t>Trade Only Takes Place When Market Clearing Prices Have Been Established In All Markets </a:t>
            </a:r>
          </a:p>
          <a:p>
            <a:endParaRPr lang="en-US" dirty="0" smtClean="0"/>
          </a:p>
          <a:p>
            <a:endParaRPr lang="en-US" dirty="0" smtClean="0"/>
          </a:p>
          <a:p>
            <a:endParaRPr lang="en-US" dirty="0"/>
          </a:p>
        </p:txBody>
      </p:sp>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3600" dirty="0" smtClean="0"/>
              <a:t>        KEY ASSUMPTIONS</a:t>
            </a:r>
            <a:endParaRPr lang="en-US"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r>
              <a:rPr lang="en-US" sz="2400" dirty="0" smtClean="0"/>
              <a:t> </a:t>
            </a:r>
            <a:r>
              <a:rPr lang="en-US" sz="2000" dirty="0" smtClean="0">
                <a:latin typeface="Times New Roman" pitchFamily="18" charset="0"/>
                <a:cs typeface="Times New Roman" pitchFamily="18" charset="0"/>
              </a:rPr>
              <a:t>It  plays a crucial role in ensuring that a deficiency of aggregate demand does not occur</a:t>
            </a:r>
          </a:p>
          <a:p>
            <a:pPr algn="just"/>
            <a:r>
              <a:rPr lang="en-US" sz="2000" dirty="0" smtClean="0">
                <a:latin typeface="Times New Roman" pitchFamily="18" charset="0"/>
                <a:cs typeface="Times New Roman" pitchFamily="18" charset="0"/>
              </a:rPr>
              <a:t>we can write down the following equation, which tells us that in equilibrium aggregate expenditure (E) must equal aggregate output (Y)</a:t>
            </a:r>
          </a:p>
          <a:p>
            <a:pPr algn="just">
              <a:buNone/>
            </a:pPr>
            <a:r>
              <a:rPr lang="en-US" sz="2000" dirty="0" smtClean="0">
                <a:latin typeface="Times New Roman" pitchFamily="18" charset="0"/>
                <a:cs typeface="Times New Roman" pitchFamily="18" charset="0"/>
              </a:rPr>
              <a:t>                       E = C(r) + I(r) = Y      ( 8)</a:t>
            </a:r>
          </a:p>
          <a:p>
            <a:pPr algn="just">
              <a:buNone/>
            </a:pPr>
            <a:r>
              <a:rPr lang="en-US" sz="2000" dirty="0" smtClean="0">
                <a:latin typeface="Times New Roman" pitchFamily="18" charset="0"/>
                <a:cs typeface="Times New Roman" pitchFamily="18" charset="0"/>
              </a:rPr>
              <a:t>                       Y − C(r) = S(r)             (9)</a:t>
            </a:r>
          </a:p>
          <a:p>
            <a:pPr algn="just">
              <a:buNone/>
            </a:pPr>
            <a:r>
              <a:rPr lang="en-US" sz="2000" dirty="0" smtClean="0">
                <a:latin typeface="Times New Roman" pitchFamily="18" charset="0"/>
                <a:cs typeface="Times New Roman" pitchFamily="18" charset="0"/>
              </a:rPr>
              <a:t>                        S(r) = I(r)                    (10)</a:t>
            </a:r>
          </a:p>
          <a:p>
            <a:pPr algn="just"/>
            <a:r>
              <a:rPr lang="en-US" sz="2000" dirty="0" smtClean="0">
                <a:latin typeface="Times New Roman" pitchFamily="18" charset="0"/>
                <a:cs typeface="Times New Roman" pitchFamily="18" charset="0"/>
              </a:rPr>
              <a:t>We can see from (</a:t>
            </a:r>
            <a:r>
              <a:rPr lang="en-US" sz="2000" dirty="0" err="1" smtClean="0">
                <a:latin typeface="Times New Roman" pitchFamily="18" charset="0"/>
                <a:cs typeface="Times New Roman" pitchFamily="18" charset="0"/>
              </a:rPr>
              <a:t>eqn</a:t>
            </a:r>
            <a:r>
              <a:rPr lang="en-US" sz="2000" dirty="0" smtClean="0">
                <a:latin typeface="Times New Roman" pitchFamily="18" charset="0"/>
                <a:cs typeface="Times New Roman" pitchFamily="18" charset="0"/>
              </a:rPr>
              <a:t> 10) that in the classical model saving (S) is also a function of the interest rate. The higher the rate of interest the more willing will savers be to replace present consumption with future consumption.</a:t>
            </a:r>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The classical theory of interest rate determination</a:t>
            </a:r>
            <a:endParaRPr lang="en-US"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dirty="0" smtClean="0"/>
              <a:t>(Δ</a:t>
            </a:r>
            <a:r>
              <a:rPr lang="en-US" i="1" dirty="0" smtClean="0"/>
              <a:t>S/</a:t>
            </a:r>
            <a:r>
              <a:rPr lang="el-GR" i="1" dirty="0" smtClean="0"/>
              <a:t>Δ</a:t>
            </a:r>
            <a:r>
              <a:rPr lang="en-US" i="1" dirty="0" smtClean="0"/>
              <a:t>r &gt; 0)</a:t>
            </a:r>
          </a:p>
          <a:p>
            <a:r>
              <a:rPr lang="el-GR" dirty="0" smtClean="0"/>
              <a:t>(Δ</a:t>
            </a:r>
            <a:r>
              <a:rPr lang="en-US" i="1" dirty="0" smtClean="0"/>
              <a:t>C/</a:t>
            </a:r>
            <a:r>
              <a:rPr lang="el-GR" i="1" dirty="0" smtClean="0"/>
              <a:t>Δ</a:t>
            </a:r>
            <a:r>
              <a:rPr lang="en-US" i="1" dirty="0" smtClean="0"/>
              <a:t>r &lt; 0)</a:t>
            </a:r>
          </a:p>
          <a:p>
            <a:r>
              <a:rPr lang="el-GR" dirty="0" smtClean="0"/>
              <a:t>(Δ</a:t>
            </a:r>
            <a:r>
              <a:rPr lang="en-US" i="1" dirty="0" smtClean="0"/>
              <a:t>I/</a:t>
            </a:r>
            <a:r>
              <a:rPr lang="el-GR" i="1" dirty="0" smtClean="0"/>
              <a:t>Δ</a:t>
            </a:r>
            <a:r>
              <a:rPr lang="en-US" i="1" dirty="0" smtClean="0"/>
              <a:t>r</a:t>
            </a:r>
            <a:r>
              <a:rPr lang="en-US" dirty="0" smtClean="0"/>
              <a:t>&lt; 0) </a:t>
            </a:r>
          </a:p>
          <a:p>
            <a:pPr algn="just"/>
            <a:r>
              <a:rPr lang="en-US" dirty="0" smtClean="0">
                <a:latin typeface="Times New Roman" pitchFamily="18" charset="0"/>
                <a:cs typeface="Times New Roman" pitchFamily="18" charset="0"/>
              </a:rPr>
              <a:t>The relationship between investment, saving and the interest rate in the classical model is shown in  panel (a) of Figure 3</a:t>
            </a:r>
            <a:r>
              <a:rPr lang="en-US" dirty="0" smtClean="0"/>
              <a:t>.</a:t>
            </a:r>
            <a:endParaRPr lang="en-US" dirty="0"/>
          </a:p>
        </p:txBody>
      </p:sp>
      <p:sp>
        <p:nvSpPr>
          <p:cNvPr id="2" name="Title 1"/>
          <p:cNvSpPr>
            <a:spLocks noGrp="1"/>
          </p:cNvSpPr>
          <p:nvPr>
            <p:ph type="title"/>
          </p:nvPr>
        </p:nvSpPr>
        <p:spPr/>
        <p:txBody>
          <a:bodyPr/>
          <a:lstStyle/>
          <a:p>
            <a:r>
              <a:rPr lang="en-US" dirty="0" smtClean="0"/>
              <a:t>Continued……..</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l="21696" t="16673" r="34384" b="12152"/>
          <a:stretch>
            <a:fillRect/>
          </a:stretch>
        </p:blipFill>
        <p:spPr bwMode="auto">
          <a:xfrm>
            <a:off x="2057400" y="1447800"/>
            <a:ext cx="5867400" cy="518160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t>Fig 3</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The hallmark of classical macroeconomic theory is the separation of real and nominal variables(Classical dichotomy)</a:t>
            </a:r>
          </a:p>
          <a:p>
            <a:pPr algn="just"/>
            <a:r>
              <a:rPr lang="en-US" sz="2400" dirty="0" smtClean="0">
                <a:latin typeface="Times New Roman" pitchFamily="18" charset="0"/>
                <a:cs typeface="Times New Roman" pitchFamily="18" charset="0"/>
              </a:rPr>
              <a:t>This classical dichotomy enables us to examine the behavior of the real variables in the economic system while ignoring the nominal variables.</a:t>
            </a:r>
          </a:p>
          <a:p>
            <a:pPr algn="just"/>
            <a:r>
              <a:rPr lang="en-US" sz="2400" dirty="0" smtClean="0">
                <a:latin typeface="Times New Roman" pitchFamily="18" charset="0"/>
                <a:cs typeface="Times New Roman" pitchFamily="18" charset="0"/>
              </a:rPr>
              <a:t>Long-run money neutrality is a crucial property of the classical model</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The Quantity Theory of Money</a:t>
            </a:r>
            <a:endParaRPr lang="en-US" sz="32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A long line of famous economists have either contributed to the development of this theory or have been associated with its policy prescriptions. The list includes </a:t>
            </a:r>
            <a:r>
              <a:rPr lang="en-US" sz="2400" dirty="0" err="1" smtClean="0">
                <a:latin typeface="Times New Roman" pitchFamily="18" charset="0"/>
                <a:cs typeface="Times New Roman" pitchFamily="18" charset="0"/>
              </a:rPr>
              <a:t>Cantillon</a:t>
            </a:r>
            <a:r>
              <a:rPr lang="en-US" sz="2400" dirty="0" smtClean="0">
                <a:latin typeface="Times New Roman" pitchFamily="18" charset="0"/>
                <a:cs typeface="Times New Roman" pitchFamily="18" charset="0"/>
              </a:rPr>
              <a:t>, Hume, Ricardo, Mill, Marshall, Fisher, </a:t>
            </a:r>
            <a:r>
              <a:rPr lang="en-US" sz="2400" dirty="0" err="1" smtClean="0">
                <a:latin typeface="Times New Roman" pitchFamily="18" charset="0"/>
                <a:cs typeface="Times New Roman" pitchFamily="18" charset="0"/>
              </a:rPr>
              <a:t>Pigou</a:t>
            </a:r>
            <a:r>
              <a:rPr lang="en-US" sz="2400" dirty="0" smtClean="0">
                <a:latin typeface="Times New Roman" pitchFamily="18" charset="0"/>
                <a:cs typeface="Times New Roman" pitchFamily="18" charset="0"/>
              </a:rPr>
              <a:t>, Hayek and even Keynes.</a:t>
            </a:r>
          </a:p>
          <a:p>
            <a:pPr algn="just"/>
            <a:r>
              <a:rPr lang="en-US" sz="2400" dirty="0" smtClean="0">
                <a:latin typeface="Times New Roman" pitchFamily="18" charset="0"/>
                <a:cs typeface="Times New Roman" pitchFamily="18" charset="0"/>
              </a:rPr>
              <a:t>The dominant macroeconomic theory prior to the 1930s was the quantity theory of money</a:t>
            </a:r>
          </a:p>
          <a:p>
            <a:pPr algn="just"/>
            <a:r>
              <a:rPr lang="en-US" sz="2400" dirty="0" smtClean="0">
                <a:latin typeface="Times New Roman" pitchFamily="18" charset="0"/>
                <a:cs typeface="Times New Roman" pitchFamily="18" charset="0"/>
              </a:rPr>
              <a:t>Two highly influential versions of the quantity theory can be identified in the literature. The first version, associated with Marshall and </a:t>
            </a:r>
            <a:r>
              <a:rPr lang="en-US" sz="2400" dirty="0" err="1" smtClean="0">
                <a:latin typeface="Times New Roman" pitchFamily="18" charset="0"/>
                <a:cs typeface="Times New Roman" pitchFamily="18" charset="0"/>
              </a:rPr>
              <a:t>Pigou</a:t>
            </a:r>
            <a:r>
              <a:rPr lang="en-US" sz="2400" dirty="0" smtClean="0">
                <a:latin typeface="Times New Roman" pitchFamily="18" charset="0"/>
                <a:cs typeface="Times New Roman" pitchFamily="18" charset="0"/>
              </a:rPr>
              <a:t>, is known as the Cambridge cash-balance approach. The second version is associated with Irving Fisher</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Continued……</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US" sz="2400" dirty="0" smtClean="0">
                <a:latin typeface="Times New Roman" pitchFamily="18" charset="0"/>
                <a:cs typeface="Times New Roman" pitchFamily="18" charset="0"/>
              </a:rPr>
              <a:t>The Cambridge economists drew a clear distinction in their version of the quantity theory between the demand for money (</a:t>
            </a:r>
            <a:r>
              <a:rPr lang="en-US" sz="2400" dirty="0" err="1" smtClean="0">
                <a:latin typeface="Times New Roman" pitchFamily="18" charset="0"/>
                <a:cs typeface="Times New Roman" pitchFamily="18" charset="0"/>
              </a:rPr>
              <a:t>Md</a:t>
            </a:r>
            <a:r>
              <a:rPr lang="en-US" sz="2400" dirty="0" smtClean="0">
                <a:latin typeface="Times New Roman" pitchFamily="18" charset="0"/>
                <a:cs typeface="Times New Roman" pitchFamily="18" charset="0"/>
              </a:rPr>
              <a:t>) and the supply of money (M).</a:t>
            </a:r>
          </a:p>
          <a:p>
            <a:pPr algn="just"/>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Md</a:t>
            </a:r>
            <a:r>
              <a:rPr lang="en-US" sz="2400" i="1" dirty="0" smtClean="0">
                <a:latin typeface="Times New Roman" pitchFamily="18" charset="0"/>
                <a:cs typeface="Times New Roman" pitchFamily="18" charset="0"/>
              </a:rPr>
              <a:t> = </a:t>
            </a:r>
            <a:r>
              <a:rPr lang="en-US" sz="2400" i="1" dirty="0" err="1" smtClean="0">
                <a:latin typeface="Times New Roman" pitchFamily="18" charset="0"/>
                <a:cs typeface="Times New Roman" pitchFamily="18" charset="0"/>
              </a:rPr>
              <a:t>kPY</a:t>
            </a:r>
            <a:r>
              <a:rPr lang="en-US" sz="24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(11)</a:t>
            </a:r>
          </a:p>
          <a:p>
            <a:pPr algn="just"/>
            <a:r>
              <a:rPr lang="en-US" sz="2400" dirty="0" err="1" smtClean="0">
                <a:latin typeface="Times New Roman" pitchFamily="18" charset="0"/>
                <a:cs typeface="Times New Roman" pitchFamily="18" charset="0"/>
              </a:rPr>
              <a:t>Md</a:t>
            </a:r>
            <a:r>
              <a:rPr lang="en-US" sz="2400" dirty="0" smtClean="0">
                <a:latin typeface="Times New Roman" pitchFamily="18" charset="0"/>
                <a:cs typeface="Times New Roman" pitchFamily="18" charset="0"/>
              </a:rPr>
              <a:t> is the demand to hold nominal money balances, and k is the fraction of the annual value of money national income (PY) that agents (fir</a:t>
            </a:r>
          </a:p>
          <a:p>
            <a:pPr algn="just">
              <a:buNone/>
            </a:pPr>
            <a:r>
              <a:rPr lang="en-US" sz="2400"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M = </a:t>
            </a:r>
            <a:r>
              <a:rPr lang="en-US" sz="2400" i="1" dirty="0" err="1" smtClean="0">
                <a:latin typeface="Times New Roman" pitchFamily="18" charset="0"/>
                <a:cs typeface="Times New Roman" pitchFamily="18" charset="0"/>
              </a:rPr>
              <a:t>Md</a:t>
            </a:r>
            <a:r>
              <a:rPr lang="en-US" sz="24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(12</a:t>
            </a:r>
            <a:r>
              <a:rPr lang="en-US" sz="2400" i="1" dirty="0" smtClean="0">
                <a:latin typeface="Times New Roman" pitchFamily="18" charset="0"/>
                <a:cs typeface="Times New Roman" pitchFamily="18" charset="0"/>
              </a:rPr>
              <a:t>)</a:t>
            </a:r>
          </a:p>
          <a:p>
            <a:pPr algn="just">
              <a:buNone/>
            </a:pPr>
            <a:r>
              <a:rPr lang="en-US" sz="2400" i="1" dirty="0" smtClean="0">
                <a:latin typeface="Times New Roman" pitchFamily="18" charset="0"/>
                <a:cs typeface="Times New Roman" pitchFamily="18" charset="0"/>
              </a:rPr>
              <a:t>                                       M = </a:t>
            </a:r>
            <a:r>
              <a:rPr lang="en-US" sz="2400" i="1" dirty="0" err="1" smtClean="0">
                <a:latin typeface="Times New Roman" pitchFamily="18" charset="0"/>
                <a:cs typeface="Times New Roman" pitchFamily="18" charset="0"/>
              </a:rPr>
              <a:t>kPY</a:t>
            </a:r>
            <a:r>
              <a:rPr lang="en-US" sz="24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(13)</a:t>
            </a:r>
          </a:p>
          <a:p>
            <a:pPr algn="just"/>
            <a:r>
              <a:rPr lang="en-US" sz="2600" dirty="0" smtClean="0">
                <a:latin typeface="Times New Roman" pitchFamily="18" charset="0"/>
                <a:cs typeface="Times New Roman" pitchFamily="18" charset="0"/>
              </a:rPr>
              <a:t>To obtain the quantity theory result that changes in the quantity of money have no real effects in the long run but will determine the price level, Y is  predetermined at its full employment value by the production function and the operation of a competitive labor market.</a:t>
            </a:r>
            <a:endParaRPr lang="en-US" sz="26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Cambridge version</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i="1" dirty="0" smtClean="0"/>
              <a:t>                   </a:t>
            </a:r>
            <a:r>
              <a:rPr lang="en-US" sz="2400" i="1" dirty="0" smtClean="0"/>
              <a:t>MV = PY              (14)        </a:t>
            </a:r>
          </a:p>
          <a:p>
            <a:pPr>
              <a:buNone/>
            </a:pPr>
            <a:r>
              <a:rPr lang="en-US" sz="2400" i="1" dirty="0" smtClean="0"/>
              <a:t>                       P = MV / Y          (15)</a:t>
            </a:r>
          </a:p>
          <a:p>
            <a:endParaRPr lang="en-US" i="1" dirty="0" smtClean="0"/>
          </a:p>
          <a:p>
            <a:pPr>
              <a:buNone/>
            </a:pPr>
            <a:r>
              <a:rPr lang="en-US" sz="2400" dirty="0" smtClean="0">
                <a:latin typeface="Times New Roman" pitchFamily="18" charset="0"/>
                <a:cs typeface="Times New Roman" pitchFamily="18" charset="0"/>
              </a:rPr>
              <a:t>With V and Y constant, it is easy to see that P depends on M and that ΔM  equals </a:t>
            </a:r>
            <a:r>
              <a:rPr lang="el-GR" sz="2400" dirty="0" smtClean="0">
                <a:latin typeface="Times New Roman" pitchFamily="18" charset="0"/>
                <a:cs typeface="Times New Roman" pitchFamily="18" charset="0"/>
              </a:rPr>
              <a:t>Δ</a:t>
            </a:r>
            <a:r>
              <a:rPr lang="en-US" sz="2400" dirty="0" smtClean="0">
                <a:latin typeface="Times New Roman" pitchFamily="18" charset="0"/>
                <a:cs typeface="Times New Roman" pitchFamily="18" charset="0"/>
              </a:rPr>
              <a:t>P.</a:t>
            </a:r>
          </a:p>
          <a:p>
            <a:r>
              <a:rPr lang="en-US" sz="2400" dirty="0" smtClean="0">
                <a:latin typeface="Times New Roman" pitchFamily="18" charset="0"/>
                <a:cs typeface="Times New Roman" pitchFamily="18" charset="0"/>
              </a:rPr>
              <a:t>To see how the price level is determined in the classical model and how real output, real wages and employment are invariant to the quantity of money, consider Figure 4.</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en-US" sz="4000" dirty="0" smtClean="0">
                <a:latin typeface="Times New Roman" pitchFamily="18" charset="0"/>
                <a:cs typeface="Times New Roman" pitchFamily="18" charset="0"/>
              </a:rPr>
              <a:t>Fisher’s Equation Of</a:t>
            </a:r>
            <a:br>
              <a:rPr lang="en-US" sz="4000" dirty="0" smtClean="0">
                <a:latin typeface="Times New Roman" pitchFamily="18" charset="0"/>
                <a:cs typeface="Times New Roman" pitchFamily="18" charset="0"/>
              </a:rPr>
            </a:br>
            <a:r>
              <a:rPr lang="en-US" sz="4000" dirty="0" smtClean="0">
                <a:latin typeface="Times New Roman" pitchFamily="18" charset="0"/>
                <a:cs typeface="Times New Roman" pitchFamily="18" charset="0"/>
              </a:rPr>
              <a:t>Exchange</a:t>
            </a:r>
            <a:r>
              <a:rPr lang="en-US" dirty="0" smtClean="0"/>
              <a: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3"/>
          <a:srcRect l="15839" t="23617" r="34384" b="8680"/>
          <a:stretch>
            <a:fillRect/>
          </a:stretch>
        </p:blipFill>
        <p:spPr bwMode="auto">
          <a:xfrm>
            <a:off x="1716258" y="1676400"/>
            <a:ext cx="6056142" cy="4800600"/>
          </a:xfrm>
          <a:prstGeom prst="rect">
            <a:avLst/>
          </a:prstGeom>
          <a:noFill/>
          <a:ln w="9525">
            <a:noFill/>
            <a:miter lim="800000"/>
            <a:headEnd/>
            <a:tailEnd/>
          </a:ln>
          <a:effectLst/>
        </p:spPr>
      </p:pic>
      <p:sp>
        <p:nvSpPr>
          <p:cNvPr id="2" name="Title 1"/>
          <p:cNvSpPr>
            <a:spLocks noGrp="1"/>
          </p:cNvSpPr>
          <p:nvPr>
            <p:ph type="title"/>
          </p:nvPr>
        </p:nvSpPr>
        <p:spPr>
          <a:xfrm>
            <a:off x="457200" y="762000"/>
            <a:ext cx="8229600" cy="1143000"/>
          </a:xfrm>
        </p:spPr>
        <p:txBody>
          <a:bodyPr/>
          <a:lstStyle/>
          <a:p>
            <a:r>
              <a:rPr lang="en-US" dirty="0" smtClean="0"/>
              <a:t>Fig 4</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sz="2600" dirty="0" smtClean="0">
                <a:latin typeface="Times New Roman" pitchFamily="18" charset="0"/>
                <a:cs typeface="Times New Roman" pitchFamily="18" charset="0"/>
              </a:rPr>
              <a:t>The AS function is perfectly inelastic,( see fig 4) indicating that real output is invariant to general price level.</a:t>
            </a:r>
          </a:p>
          <a:p>
            <a:pPr algn="just"/>
            <a:r>
              <a:rPr lang="en-US" sz="2600" dirty="0" smtClean="0">
                <a:latin typeface="Times New Roman" pitchFamily="18" charset="0"/>
                <a:cs typeface="Times New Roman" pitchFamily="18" charset="0"/>
              </a:rPr>
              <a:t>The classical AD curve is derived from equation (15) </a:t>
            </a:r>
          </a:p>
          <a:p>
            <a:pPr algn="just"/>
            <a:r>
              <a:rPr lang="en-US" sz="2600" dirty="0" smtClean="0">
                <a:latin typeface="Times New Roman" pitchFamily="18" charset="0"/>
                <a:cs typeface="Times New Roman" pitchFamily="18" charset="0"/>
              </a:rPr>
              <a:t>With a constant supply of money (for example, M</a:t>
            </a:r>
            <a:r>
              <a:rPr lang="en-US" sz="1900" dirty="0" smtClean="0">
                <a:latin typeface="Times New Roman" pitchFamily="18" charset="0"/>
                <a:cs typeface="Times New Roman" pitchFamily="18" charset="0"/>
              </a:rPr>
              <a:t>0</a:t>
            </a:r>
            <a:r>
              <a:rPr lang="en-US" sz="2600" dirty="0" smtClean="0">
                <a:latin typeface="Times New Roman" pitchFamily="18" charset="0"/>
                <a:cs typeface="Times New Roman" pitchFamily="18" charset="0"/>
              </a:rPr>
              <a:t>) and V constant, a higher price level must be associated with a lower level of real output. </a:t>
            </a:r>
          </a:p>
          <a:p>
            <a:pPr algn="just"/>
            <a:r>
              <a:rPr lang="en-US" sz="2600" b="1" dirty="0" smtClean="0">
                <a:latin typeface="Times New Roman" pitchFamily="18" charset="0"/>
                <a:cs typeface="Times New Roman" pitchFamily="18" charset="0"/>
              </a:rPr>
              <a:t>To summarize</a:t>
            </a:r>
            <a:r>
              <a:rPr lang="en-US" sz="2600" dirty="0" smtClean="0">
                <a:latin typeface="Times New Roman" pitchFamily="18" charset="0"/>
                <a:cs typeface="Times New Roman" pitchFamily="18" charset="0"/>
              </a:rPr>
              <a:t>, the end result of a monetary expansion is that the price level, nominal wages and the nominal interest rate will increase but all the real values in the system remain unaffected (that is, money is neutral). In the language of David Hume (1752), ‘’tis evident that the greater or less plenty of money is of no consequence since the prices of commodities are always proportional to the plenty of money</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Continued……..</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200" dirty="0" smtClean="0">
                <a:latin typeface="Times New Roman" pitchFamily="18" charset="0"/>
                <a:cs typeface="Times New Roman" pitchFamily="18" charset="0"/>
              </a:rPr>
              <a:t>Brian Snowden and Howard R. Vane , </a:t>
            </a:r>
            <a:r>
              <a:rPr lang="en-US" sz="3200" i="1" dirty="0" smtClean="0">
                <a:latin typeface="Times New Roman" pitchFamily="18" charset="0"/>
                <a:cs typeface="Times New Roman" pitchFamily="18" charset="0"/>
              </a:rPr>
              <a:t> “Modern Macroeconomics” </a:t>
            </a:r>
            <a:r>
              <a:rPr lang="en-US" sz="3200" dirty="0" smtClean="0">
                <a:latin typeface="Times New Roman" pitchFamily="18" charset="0"/>
                <a:cs typeface="Times New Roman" pitchFamily="18" charset="0"/>
              </a:rPr>
              <a:t>Edward Elgar Publishing Ltd</a:t>
            </a:r>
          </a:p>
          <a:p>
            <a:r>
              <a:rPr lang="en-US" sz="3200" dirty="0" smtClean="0">
                <a:latin typeface="Times New Roman" pitchFamily="18" charset="0"/>
                <a:cs typeface="Times New Roman" pitchFamily="18" charset="0"/>
              </a:rPr>
              <a:t>William H Branson ,  “</a:t>
            </a:r>
            <a:r>
              <a:rPr lang="en-US" sz="3200" i="1" dirty="0" smtClean="0">
                <a:latin typeface="Times New Roman" pitchFamily="18" charset="0"/>
                <a:cs typeface="Times New Roman" pitchFamily="18" charset="0"/>
              </a:rPr>
              <a:t>Macroeconomic Theory and Policy”   </a:t>
            </a:r>
            <a:r>
              <a:rPr lang="en-US" sz="3200" dirty="0" smtClean="0">
                <a:latin typeface="Times New Roman" pitchFamily="18" charset="0"/>
                <a:cs typeface="Times New Roman" pitchFamily="18" charset="0"/>
              </a:rPr>
              <a:t>East West Press</a:t>
            </a:r>
          </a:p>
          <a:p>
            <a:r>
              <a:rPr lang="en-US" sz="3200" dirty="0" smtClean="0">
                <a:latin typeface="Times New Roman" pitchFamily="18" charset="0"/>
                <a:cs typeface="Times New Roman" pitchFamily="18" charset="0"/>
              </a:rPr>
              <a:t>Robert </a:t>
            </a:r>
            <a:r>
              <a:rPr lang="en-US" sz="3200" dirty="0" err="1" smtClean="0">
                <a:latin typeface="Times New Roman" pitchFamily="18" charset="0"/>
                <a:cs typeface="Times New Roman" pitchFamily="18" charset="0"/>
              </a:rPr>
              <a:t>j.Gordon</a:t>
            </a:r>
            <a:r>
              <a:rPr lang="en-US" sz="3200" dirty="0" smtClean="0">
                <a:latin typeface="Times New Roman" pitchFamily="18" charset="0"/>
                <a:cs typeface="Times New Roman" pitchFamily="18" charset="0"/>
              </a:rPr>
              <a:t> , “</a:t>
            </a:r>
            <a:r>
              <a:rPr lang="en-US" sz="3200" i="1" dirty="0" smtClean="0">
                <a:latin typeface="Times New Roman" pitchFamily="18" charset="0"/>
                <a:cs typeface="Times New Roman" pitchFamily="18" charset="0"/>
              </a:rPr>
              <a:t>Macroeconomics”  “</a:t>
            </a:r>
            <a:r>
              <a:rPr lang="en-US" sz="3200" dirty="0" smtClean="0">
                <a:latin typeface="Times New Roman" pitchFamily="18" charset="0"/>
                <a:cs typeface="Times New Roman" pitchFamily="18" charset="0"/>
              </a:rPr>
              <a:t>Eastern Economy Edition</a:t>
            </a:r>
            <a:r>
              <a:rPr lang="en-US" sz="3200" i="1" dirty="0" smtClean="0">
                <a:latin typeface="Times New Roman" pitchFamily="18" charset="0"/>
                <a:cs typeface="Times New Roman" pitchFamily="18" charset="0"/>
              </a:rPr>
              <a:t>”</a:t>
            </a:r>
            <a:endParaRPr lang="en-US" sz="3200" i="1"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sz="4400" dirty="0" smtClean="0">
                <a:latin typeface="Times New Roman" pitchFamily="18" charset="0"/>
                <a:cs typeface="Times New Roman" pitchFamily="18" charset="0"/>
              </a:rPr>
              <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REFERENCES</a:t>
            </a:r>
            <a:br>
              <a:rPr lang="en-US" sz="4400" dirty="0" smtClean="0">
                <a:latin typeface="Times New Roman" pitchFamily="18" charset="0"/>
                <a:cs typeface="Times New Roman" pitchFamily="18" charset="0"/>
              </a:rPr>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Classical Theory Of Employment And Output Determination</a:t>
            </a:r>
          </a:p>
          <a:p>
            <a:r>
              <a:rPr lang="en-US" sz="2800" dirty="0" smtClean="0">
                <a:latin typeface="Times New Roman" pitchFamily="18" charset="0"/>
                <a:cs typeface="Times New Roman" pitchFamily="18" charset="0"/>
              </a:rPr>
              <a:t>Say’s Law Of Market </a:t>
            </a:r>
          </a:p>
          <a:p>
            <a:r>
              <a:rPr lang="en-US" sz="2800" dirty="0" smtClean="0">
                <a:latin typeface="Times New Roman" pitchFamily="18" charset="0"/>
                <a:cs typeface="Times New Roman" pitchFamily="18" charset="0"/>
              </a:rPr>
              <a:t>Quantity Theory Of Money </a:t>
            </a:r>
          </a:p>
        </p:txBody>
      </p:sp>
      <p:sp>
        <p:nvSpPr>
          <p:cNvPr id="2" name="Title 1"/>
          <p:cNvSpPr>
            <a:spLocks noGrp="1"/>
          </p:cNvSpPr>
          <p:nvPr>
            <p:ph type="title"/>
          </p:nvPr>
        </p:nvSpPr>
        <p:spPr/>
        <p:txBody>
          <a:bodyPr>
            <a:normAutofit fontScale="90000"/>
          </a:bodyPr>
          <a:lstStyle/>
          <a:p>
            <a:r>
              <a:rPr lang="en-US" dirty="0" smtClean="0"/>
              <a:t>COMPONENTS OF CLASSICAL MODEL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US" sz="2800" dirty="0" smtClean="0">
                <a:latin typeface="Times New Roman" pitchFamily="18" charset="0"/>
                <a:cs typeface="Times New Roman" pitchFamily="18" charset="0"/>
              </a:rPr>
              <a:t>Key component of classical model is short run production function </a:t>
            </a:r>
            <a:r>
              <a:rPr lang="en-US" sz="2800" dirty="0" err="1" smtClean="0">
                <a:latin typeface="Times New Roman" pitchFamily="18" charset="0"/>
                <a:cs typeface="Times New Roman" pitchFamily="18" charset="0"/>
              </a:rPr>
              <a:t>i,e</a:t>
            </a: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Y=AF(K,L)           (1)</a:t>
            </a:r>
          </a:p>
          <a:p>
            <a:r>
              <a:rPr lang="en-US" sz="2800" dirty="0" smtClean="0">
                <a:latin typeface="Times New Roman" pitchFamily="18" charset="0"/>
                <a:cs typeface="Times New Roman" pitchFamily="18" charset="0"/>
              </a:rPr>
              <a:t>Y=Real output  per period</a:t>
            </a:r>
          </a:p>
          <a:p>
            <a:r>
              <a:rPr lang="en-US" sz="2800" dirty="0" smtClean="0">
                <a:latin typeface="Times New Roman" pitchFamily="18" charset="0"/>
                <a:cs typeface="Times New Roman" pitchFamily="18" charset="0"/>
              </a:rPr>
              <a:t>K=the quantity of capital inputs used per period</a:t>
            </a:r>
          </a:p>
          <a:p>
            <a:r>
              <a:rPr lang="en-US" sz="2800" dirty="0" smtClean="0">
                <a:latin typeface="Times New Roman" pitchFamily="18" charset="0"/>
                <a:cs typeface="Times New Roman" pitchFamily="18" charset="0"/>
              </a:rPr>
              <a:t>L=quantity of labor input used per period </a:t>
            </a:r>
          </a:p>
          <a:p>
            <a:r>
              <a:rPr lang="en-US" sz="2800" dirty="0" smtClean="0">
                <a:latin typeface="Times New Roman" pitchFamily="18" charset="0"/>
                <a:cs typeface="Times New Roman" pitchFamily="18" charset="0"/>
              </a:rPr>
              <a:t>A=an index of total factor productivity </a:t>
            </a:r>
          </a:p>
          <a:p>
            <a:r>
              <a:rPr lang="en-US" sz="2800" dirty="0" smtClean="0">
                <a:latin typeface="Times New Roman" pitchFamily="18" charset="0"/>
                <a:cs typeface="Times New Roman" pitchFamily="18" charset="0"/>
              </a:rPr>
              <a:t>F=a function which relates real output to the inputs of K and L</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EMPLOYMENT AND OUTPUT DETERMINATION </a:t>
            </a:r>
            <a:endParaRPr lang="en-US" sz="3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7543800" cy="4373563"/>
          </a:xfrm>
        </p:spPr>
        <p:txBody>
          <a:bodyPr/>
          <a:lstStyle/>
          <a:p>
            <a:endParaRPr lang="en-US" dirty="0"/>
          </a:p>
        </p:txBody>
      </p:sp>
      <p:sp>
        <p:nvSpPr>
          <p:cNvPr id="2" name="Title 1"/>
          <p:cNvSpPr>
            <a:spLocks noGrp="1"/>
          </p:cNvSpPr>
          <p:nvPr>
            <p:ph type="title"/>
          </p:nvPr>
        </p:nvSpPr>
        <p:spPr>
          <a:xfrm>
            <a:off x="533400" y="0"/>
            <a:ext cx="8153400" cy="838200"/>
          </a:xfrm>
        </p:spPr>
        <p:txBody>
          <a:bodyPr/>
          <a:lstStyle/>
          <a:p>
            <a:r>
              <a:rPr lang="en-US" dirty="0" smtClean="0"/>
              <a:t>FIGURE  1</a:t>
            </a:r>
            <a:endParaRPr lang="en-US" dirty="0"/>
          </a:p>
        </p:txBody>
      </p:sp>
      <p:pic>
        <p:nvPicPr>
          <p:cNvPr id="3074" name="Picture 2"/>
          <p:cNvPicPr>
            <a:picLocks noChangeAspect="1" noChangeArrowheads="1"/>
          </p:cNvPicPr>
          <p:nvPr/>
        </p:nvPicPr>
        <p:blipFill>
          <a:blip r:embed="rId2"/>
          <a:srcRect l="23930" t="15946" r="45271" b="14300"/>
          <a:stretch>
            <a:fillRect/>
          </a:stretch>
        </p:blipFill>
        <p:spPr bwMode="auto">
          <a:xfrm>
            <a:off x="-457200" y="914400"/>
            <a:ext cx="7946571" cy="55625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nSpc>
                <a:spcPct val="150000"/>
              </a:lnSpc>
            </a:pPr>
            <a:r>
              <a:rPr lang="en-US" sz="2400" dirty="0">
                <a:latin typeface="Times New Roman" pitchFamily="18" charset="0"/>
                <a:cs typeface="Times New Roman" pitchFamily="18" charset="0"/>
              </a:rPr>
              <a:t>First, for given values of A and K there is </a:t>
            </a:r>
            <a:r>
              <a:rPr lang="en-US" sz="2400" dirty="0" smtClean="0">
                <a:latin typeface="Times New Roman" pitchFamily="18" charset="0"/>
                <a:cs typeface="Times New Roman" pitchFamily="18" charset="0"/>
              </a:rPr>
              <a:t>a positive </a:t>
            </a:r>
            <a:r>
              <a:rPr lang="en-US" sz="2400" dirty="0">
                <a:latin typeface="Times New Roman" pitchFamily="18" charset="0"/>
                <a:cs typeface="Times New Roman" pitchFamily="18" charset="0"/>
              </a:rPr>
              <a:t>relationship between employment (L) and output (Y), shown as </a:t>
            </a:r>
            <a:r>
              <a:rPr lang="en-US" sz="2400" dirty="0" smtClean="0">
                <a:latin typeface="Times New Roman" pitchFamily="18" charset="0"/>
                <a:cs typeface="Times New Roman" pitchFamily="18" charset="0"/>
              </a:rPr>
              <a:t>a movement </a:t>
            </a:r>
            <a:r>
              <a:rPr lang="en-US" sz="2400" dirty="0">
                <a:latin typeface="Times New Roman" pitchFamily="18" charset="0"/>
                <a:cs typeface="Times New Roman" pitchFamily="18" charset="0"/>
              </a:rPr>
              <a:t>along the production function from, for example, </a:t>
            </a:r>
            <a:r>
              <a:rPr lang="en-US" sz="2400" dirty="0" smtClean="0">
                <a:latin typeface="Times New Roman" pitchFamily="18" charset="0"/>
                <a:cs typeface="Times New Roman" pitchFamily="18" charset="0"/>
              </a:rPr>
              <a:t>point </a:t>
            </a:r>
            <a:r>
              <a:rPr lang="en-US" sz="2400" dirty="0">
                <a:latin typeface="Times New Roman" pitchFamily="18" charset="0"/>
                <a:cs typeface="Times New Roman" pitchFamily="18" charset="0"/>
              </a:rPr>
              <a:t>a to b</a:t>
            </a:r>
            <a:r>
              <a:rPr lang="en-US" sz="2400" dirty="0" smtClean="0">
                <a:latin typeface="Times New Roman" pitchFamily="18" charset="0"/>
                <a:cs typeface="Times New Roman" pitchFamily="18" charset="0"/>
              </a:rPr>
              <a:t>.(Fig in next slide )</a:t>
            </a:r>
          </a:p>
          <a:p>
            <a:pPr>
              <a:lnSpc>
                <a:spcPct val="150000"/>
              </a:lnSpc>
            </a:pPr>
            <a:r>
              <a:rPr lang="en-US" sz="2400" dirty="0" err="1" smtClean="0">
                <a:latin typeface="Times New Roman" pitchFamily="18" charset="0"/>
                <a:cs typeface="Times New Roman" pitchFamily="18" charset="0"/>
              </a:rPr>
              <a:t>Second,Production</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function exhibits diminishing returns to the </a:t>
            </a:r>
            <a:r>
              <a:rPr lang="en-US" sz="2400" dirty="0" smtClean="0">
                <a:latin typeface="Times New Roman" pitchFamily="18" charset="0"/>
                <a:cs typeface="Times New Roman" pitchFamily="18" charset="0"/>
              </a:rPr>
              <a:t>variable input, labor. </a:t>
            </a:r>
            <a:r>
              <a:rPr lang="en-US" sz="2400" dirty="0">
                <a:latin typeface="Times New Roman" pitchFamily="18" charset="0"/>
                <a:cs typeface="Times New Roman" pitchFamily="18" charset="0"/>
              </a:rPr>
              <a:t>This is indicated by the slope of the production function (</a:t>
            </a:r>
            <a:r>
              <a:rPr lang="en-US" sz="2400" dirty="0" smtClean="0">
                <a:latin typeface="Times New Roman" pitchFamily="18" charset="0"/>
                <a:cs typeface="Times New Roman" pitchFamily="18" charset="0"/>
              </a:rPr>
              <a:t>Δ</a:t>
            </a:r>
            <a:r>
              <a:rPr lang="en-US" sz="2400" i="1" dirty="0" smtClean="0">
                <a:latin typeface="Times New Roman" pitchFamily="18" charset="0"/>
                <a:cs typeface="Times New Roman" pitchFamily="18" charset="0"/>
              </a:rPr>
              <a:t>Y/ΔL)</a:t>
            </a:r>
            <a:r>
              <a:rPr lang="en-US" sz="2400" dirty="0" smtClean="0">
                <a:latin typeface="Times New Roman" pitchFamily="18" charset="0"/>
                <a:cs typeface="Times New Roman" pitchFamily="18" charset="0"/>
              </a:rPr>
              <a:t>which </a:t>
            </a:r>
            <a:r>
              <a:rPr lang="en-US" sz="2400" dirty="0">
                <a:latin typeface="Times New Roman" pitchFamily="18" charset="0"/>
                <a:cs typeface="Times New Roman" pitchFamily="18" charset="0"/>
              </a:rPr>
              <a:t>declines as employment increases. Successive increases in the </a:t>
            </a:r>
            <a:r>
              <a:rPr lang="en-US" sz="2400" dirty="0" smtClean="0">
                <a:latin typeface="Times New Roman" pitchFamily="18" charset="0"/>
                <a:cs typeface="Times New Roman" pitchFamily="18" charset="0"/>
              </a:rPr>
              <a:t>amount of labor </a:t>
            </a:r>
            <a:r>
              <a:rPr lang="en-US" sz="2400" dirty="0">
                <a:latin typeface="Times New Roman" pitchFamily="18" charset="0"/>
                <a:cs typeface="Times New Roman" pitchFamily="18" charset="0"/>
              </a:rPr>
              <a:t>employed yield less and less additional </a:t>
            </a:r>
            <a:r>
              <a:rPr lang="en-US" sz="2400" dirty="0" smtClean="0">
                <a:latin typeface="Times New Roman" pitchFamily="18" charset="0"/>
                <a:cs typeface="Times New Roman" pitchFamily="18" charset="0"/>
              </a:rPr>
              <a:t>output</a:t>
            </a:r>
          </a:p>
          <a:p>
            <a:pPr>
              <a:lnSpc>
                <a:spcPct val="150000"/>
              </a:lnSpc>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en-US" sz="3600" dirty="0" smtClean="0">
                <a:latin typeface="Times New Roman" pitchFamily="18" charset="0"/>
                <a:cs typeface="Times New Roman" pitchFamily="18" charset="0"/>
              </a:rPr>
              <a:t>The Short-run Aggregate Production Function Displays Certain Properties</a:t>
            </a:r>
            <a:r>
              <a:rPr lang="en-US" dirty="0" smtClean="0"/>
              <a:t>.</a:t>
            </a:r>
            <a:br>
              <a:rPr lang="en-US"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 Thirdly, the </a:t>
            </a:r>
            <a:r>
              <a:rPr lang="en-US" sz="2800" dirty="0">
                <a:latin typeface="Times New Roman" pitchFamily="18" charset="0"/>
                <a:cs typeface="Times New Roman" pitchFamily="18" charset="0"/>
              </a:rPr>
              <a:t>production function will shift upwards if the capital input is </a:t>
            </a:r>
            <a:r>
              <a:rPr lang="en-US" sz="2800" dirty="0" smtClean="0">
                <a:latin typeface="Times New Roman" pitchFamily="18" charset="0"/>
                <a:cs typeface="Times New Roman" pitchFamily="18" charset="0"/>
              </a:rPr>
              <a:t>increased and/or </a:t>
            </a:r>
            <a:r>
              <a:rPr lang="en-US" sz="2800" dirty="0">
                <a:latin typeface="Times New Roman" pitchFamily="18" charset="0"/>
                <a:cs typeface="Times New Roman" pitchFamily="18" charset="0"/>
              </a:rPr>
              <a:t>there is an increase in the productivity of the inputs represented by </a:t>
            </a:r>
            <a:r>
              <a:rPr lang="en-US" sz="2800" dirty="0" smtClean="0">
                <a:latin typeface="Times New Roman" pitchFamily="18" charset="0"/>
                <a:cs typeface="Times New Roman" pitchFamily="18" charset="0"/>
              </a:rPr>
              <a:t>an increase </a:t>
            </a:r>
            <a:r>
              <a:rPr lang="en-US" sz="2800" dirty="0">
                <a:latin typeface="Times New Roman" pitchFamily="18" charset="0"/>
                <a:cs typeface="Times New Roman" pitchFamily="18" charset="0"/>
              </a:rPr>
              <a:t>in the value of </a:t>
            </a:r>
            <a:r>
              <a:rPr lang="en-US" sz="2800" i="1" dirty="0">
                <a:latin typeface="Times New Roman" pitchFamily="18" charset="0"/>
                <a:cs typeface="Times New Roman" pitchFamily="18" charset="0"/>
              </a:rPr>
              <a:t>A (for example, a technological improvement)</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Continued……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Demand Side of labor Market </a:t>
            </a:r>
          </a:p>
          <a:p>
            <a:r>
              <a:rPr lang="en-US" sz="2400" dirty="0" smtClean="0">
                <a:latin typeface="Times New Roman" pitchFamily="18" charset="0"/>
                <a:cs typeface="Times New Roman" pitchFamily="18" charset="0"/>
              </a:rPr>
              <a:t>For that we need to consider how much labor a profit maximizing firm will employ </a:t>
            </a:r>
          </a:p>
          <a:p>
            <a:r>
              <a:rPr lang="en-US" sz="2400" dirty="0" smtClean="0">
                <a:latin typeface="Times New Roman" pitchFamily="18" charset="0"/>
                <a:cs typeface="Times New Roman" pitchFamily="18" charset="0"/>
              </a:rPr>
              <a:t> Condition for profit </a:t>
            </a:r>
            <a:r>
              <a:rPr lang="en-US" sz="2400" dirty="0">
                <a:latin typeface="Times New Roman" pitchFamily="18" charset="0"/>
                <a:cs typeface="Times New Roman" pitchFamily="18" charset="0"/>
              </a:rPr>
              <a:t>maximization is that a </a:t>
            </a:r>
            <a:r>
              <a:rPr lang="en-US" sz="2400" dirty="0" smtClean="0">
                <a:latin typeface="Times New Roman" pitchFamily="18" charset="0"/>
                <a:cs typeface="Times New Roman" pitchFamily="18" charset="0"/>
              </a:rPr>
              <a:t>firm should </a:t>
            </a:r>
            <a:r>
              <a:rPr lang="en-US" sz="2400" dirty="0">
                <a:latin typeface="Times New Roman" pitchFamily="18" charset="0"/>
                <a:cs typeface="Times New Roman" pitchFamily="18" charset="0"/>
              </a:rPr>
              <a:t>set its marginal revenue (</a:t>
            </a:r>
            <a:r>
              <a:rPr lang="en-US" sz="2400" dirty="0" err="1">
                <a:latin typeface="Times New Roman" pitchFamily="18" charset="0"/>
                <a:cs typeface="Times New Roman" pitchFamily="18" charset="0"/>
              </a:rPr>
              <a:t>MRi</a:t>
            </a:r>
            <a:r>
              <a:rPr lang="en-US" sz="2400" dirty="0">
                <a:latin typeface="Times New Roman" pitchFamily="18" charset="0"/>
                <a:cs typeface="Times New Roman" pitchFamily="18" charset="0"/>
              </a:rPr>
              <a:t>) equal to the marginal cost of </a:t>
            </a:r>
            <a:r>
              <a:rPr lang="en-US" sz="2400" dirty="0" smtClean="0">
                <a:latin typeface="Times New Roman" pitchFamily="18" charset="0"/>
                <a:cs typeface="Times New Roman" pitchFamily="18" charset="0"/>
              </a:rPr>
              <a:t>production(</a:t>
            </a:r>
            <a:r>
              <a:rPr lang="en-US" sz="2400" i="1" dirty="0" err="1" smtClean="0">
                <a:latin typeface="Times New Roman" pitchFamily="18" charset="0"/>
                <a:cs typeface="Times New Roman" pitchFamily="18" charset="0"/>
              </a:rPr>
              <a:t>MCi</a:t>
            </a:r>
            <a:r>
              <a:rPr lang="en-US" sz="2400" i="1" dirty="0">
                <a:latin typeface="Times New Roman" pitchFamily="18" charset="0"/>
                <a:cs typeface="Times New Roman" pitchFamily="18" charset="0"/>
              </a:rPr>
              <a:t>). </a:t>
            </a:r>
            <a:endParaRPr lang="en-US" sz="2400" i="1" dirty="0" smtClean="0">
              <a:latin typeface="Times New Roman" pitchFamily="18" charset="0"/>
              <a:cs typeface="Times New Roman" pitchFamily="18" charset="0"/>
            </a:endParaRPr>
          </a:p>
          <a:p>
            <a:pPr>
              <a:buNone/>
            </a:pPr>
            <a:r>
              <a:rPr lang="en-US" sz="2400" i="1" dirty="0" smtClean="0">
                <a:latin typeface="Times New Roman" pitchFamily="18" charset="0"/>
                <a:cs typeface="Times New Roman" pitchFamily="18" charset="0"/>
              </a:rPr>
              <a:t>                                  Pi </a:t>
            </a:r>
            <a:r>
              <a:rPr lang="en-US" sz="2400" i="1" dirty="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MCi</a:t>
            </a:r>
            <a:r>
              <a:rPr lang="en-US" sz="2400" i="1" dirty="0" smtClean="0">
                <a:latin typeface="Times New Roman" pitchFamily="18" charset="0"/>
                <a:cs typeface="Times New Roman" pitchFamily="18" charset="0"/>
              </a:rPr>
              <a:t>          (2)</a:t>
            </a:r>
            <a:endParaRPr lang="en-US" sz="2400" i="1" dirty="0">
              <a:latin typeface="Times New Roman" pitchFamily="18" charset="0"/>
              <a:cs typeface="Times New Roman" pitchFamily="18" charset="0"/>
            </a:endParaRPr>
          </a:p>
        </p:txBody>
      </p:sp>
      <p:sp>
        <p:nvSpPr>
          <p:cNvPr id="2" name="Title 1"/>
          <p:cNvSpPr>
            <a:spLocks noGrp="1"/>
          </p:cNvSpPr>
          <p:nvPr>
            <p:ph type="title"/>
          </p:nvPr>
        </p:nvSpPr>
        <p:spPr>
          <a:xfrm>
            <a:off x="533400" y="304800"/>
            <a:ext cx="8229600" cy="1143000"/>
          </a:xfrm>
        </p:spPr>
        <p:txBody>
          <a:bodyPr>
            <a:normAutofit/>
          </a:bodyPr>
          <a:lstStyle/>
          <a:p>
            <a:pPr algn="l"/>
            <a:r>
              <a:rPr lang="en-US" sz="2800" b="1" dirty="0" smtClean="0">
                <a:latin typeface="Times New Roman" pitchFamily="18" charset="0"/>
                <a:cs typeface="Times New Roman" pitchFamily="18" charset="0"/>
              </a:rPr>
              <a:t>HOW AGGREGATE LEVEL OF EMPLOYMENT IS DETERMINED IN THE CLASSICAL MODEL</a:t>
            </a:r>
            <a:r>
              <a:rPr lang="en-US" sz="2400" i="1" dirty="0" smtClean="0"/>
              <a:t>?</a:t>
            </a:r>
            <a:endParaRPr lang="en-US" sz="2400"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Additional </a:t>
            </a:r>
            <a:r>
              <a:rPr lang="en-US" dirty="0">
                <a:latin typeface="Times New Roman" pitchFamily="18" charset="0"/>
                <a:cs typeface="Times New Roman" pitchFamily="18" charset="0"/>
              </a:rPr>
              <a:t>cost of hiring </a:t>
            </a:r>
            <a:r>
              <a:rPr lang="en-US" dirty="0" smtClean="0">
                <a:latin typeface="Times New Roman" pitchFamily="18" charset="0"/>
                <a:cs typeface="Times New Roman" pitchFamily="18" charset="0"/>
              </a:rPr>
              <a:t>an extra </a:t>
            </a:r>
            <a:r>
              <a:rPr lang="en-US" dirty="0">
                <a:latin typeface="Times New Roman" pitchFamily="18" charset="0"/>
                <a:cs typeface="Times New Roman" pitchFamily="18" charset="0"/>
              </a:rPr>
              <a:t>unit of </a:t>
            </a:r>
            <a:r>
              <a:rPr lang="en-US" dirty="0" smtClean="0">
                <a:latin typeface="Times New Roman" pitchFamily="18" charset="0"/>
                <a:cs typeface="Times New Roman" pitchFamily="18" charset="0"/>
              </a:rPr>
              <a:t>labor </a:t>
            </a:r>
            <a:r>
              <a:rPr lang="en-US" dirty="0">
                <a:latin typeface="Times New Roman" pitchFamily="18" charset="0"/>
                <a:cs typeface="Times New Roman" pitchFamily="18" charset="0"/>
              </a:rPr>
              <a:t>will be </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WiΔLi.</a:t>
            </a:r>
          </a:p>
          <a:p>
            <a:r>
              <a:rPr lang="en-US" dirty="0">
                <a:latin typeface="Times New Roman" pitchFamily="18" charset="0"/>
                <a:cs typeface="Times New Roman" pitchFamily="18" charset="0"/>
              </a:rPr>
              <a:t>E</a:t>
            </a:r>
            <a:r>
              <a:rPr lang="en-US" dirty="0" smtClean="0">
                <a:latin typeface="Times New Roman" pitchFamily="18" charset="0"/>
                <a:cs typeface="Times New Roman" pitchFamily="18" charset="0"/>
              </a:rPr>
              <a:t>xtra </a:t>
            </a:r>
            <a:r>
              <a:rPr lang="en-US" dirty="0">
                <a:latin typeface="Times New Roman" pitchFamily="18" charset="0"/>
                <a:cs typeface="Times New Roman" pitchFamily="18" charset="0"/>
              </a:rPr>
              <a:t>revenue generated by an </a:t>
            </a:r>
            <a:r>
              <a:rPr lang="en-US" dirty="0" smtClean="0">
                <a:latin typeface="Times New Roman" pitchFamily="18" charset="0"/>
                <a:cs typeface="Times New Roman" pitchFamily="18" charset="0"/>
              </a:rPr>
              <a:t>additional worker is the extra output produced (Δ</a:t>
            </a:r>
            <a:r>
              <a:rPr lang="en-US" i="1" dirty="0" smtClean="0">
                <a:latin typeface="Times New Roman" pitchFamily="18" charset="0"/>
                <a:cs typeface="Times New Roman" pitchFamily="18" charset="0"/>
              </a:rPr>
              <a:t>Qi) multiplied by the price of the </a:t>
            </a:r>
            <a:r>
              <a:rPr lang="en-US" dirty="0" smtClean="0">
                <a:latin typeface="Times New Roman" pitchFamily="18" charset="0"/>
                <a:cs typeface="Times New Roman" pitchFamily="18" charset="0"/>
              </a:rPr>
              <a:t>firm’s </a:t>
            </a:r>
            <a:r>
              <a:rPr lang="en-US" dirty="0">
                <a:latin typeface="Times New Roman" pitchFamily="18" charset="0"/>
                <a:cs typeface="Times New Roman" pitchFamily="18" charset="0"/>
              </a:rPr>
              <a:t>product (</a:t>
            </a:r>
            <a:r>
              <a:rPr lang="en-US" i="1" dirty="0">
                <a:latin typeface="Times New Roman" pitchFamily="18" charset="0"/>
                <a:cs typeface="Times New Roman" pitchFamily="18" charset="0"/>
              </a:rPr>
              <a:t>Pi</a:t>
            </a:r>
            <a:r>
              <a:rPr lang="en-US" i="1"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Additional </a:t>
            </a:r>
            <a:r>
              <a:rPr lang="en-US" dirty="0">
                <a:latin typeface="Times New Roman" pitchFamily="18" charset="0"/>
                <a:cs typeface="Times New Roman" pitchFamily="18" charset="0"/>
              </a:rPr>
              <a:t>revenue is </a:t>
            </a:r>
            <a:r>
              <a:rPr lang="en-US" dirty="0" smtClean="0">
                <a:latin typeface="Times New Roman" pitchFamily="18" charset="0"/>
                <a:cs typeface="Times New Roman" pitchFamily="18" charset="0"/>
              </a:rPr>
              <a:t>therefore   </a:t>
            </a:r>
            <a:r>
              <a:rPr lang="en-US" i="1" dirty="0">
                <a:latin typeface="Times New Roman" pitchFamily="18" charset="0"/>
                <a:cs typeface="Times New Roman" pitchFamily="18" charset="0"/>
              </a:rPr>
              <a:t>PiΔQi</a:t>
            </a: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Continued……</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416</TotalTime>
  <Words>1855</Words>
  <Application>Microsoft Office PowerPoint</Application>
  <PresentationFormat>On-screen Show (4:3)</PresentationFormat>
  <Paragraphs>127</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Concourse</vt:lpstr>
      <vt:lpstr> </vt:lpstr>
      <vt:lpstr>        KEY ASSUMPTIONS</vt:lpstr>
      <vt:lpstr>COMPONENTS OF CLASSICAL MODEL </vt:lpstr>
      <vt:lpstr>EMPLOYMENT AND OUTPUT DETERMINATION </vt:lpstr>
      <vt:lpstr>FIGURE  1</vt:lpstr>
      <vt:lpstr>The Short-run Aggregate Production Function Displays Certain Properties. </vt:lpstr>
      <vt:lpstr>Continued……</vt:lpstr>
      <vt:lpstr>HOW AGGREGATE LEVEL OF EMPLOYMENT IS DETERMINED IN THE CLASSICAL MODEL?</vt:lpstr>
      <vt:lpstr>Continued……</vt:lpstr>
      <vt:lpstr>Continued………</vt:lpstr>
      <vt:lpstr>Continued……..</vt:lpstr>
      <vt:lpstr>Supply Side Of The Labour Market</vt:lpstr>
      <vt:lpstr>FIG (2)</vt:lpstr>
      <vt:lpstr>Continued……</vt:lpstr>
      <vt:lpstr>Continued……….</vt:lpstr>
      <vt:lpstr>SAY’S LAW </vt:lpstr>
      <vt:lpstr>Continued….</vt:lpstr>
      <vt:lpstr>Wage price flexibility</vt:lpstr>
      <vt:lpstr>Continued…….</vt:lpstr>
      <vt:lpstr>The classical theory of interest rate determination</vt:lpstr>
      <vt:lpstr>Continued……..</vt:lpstr>
      <vt:lpstr>Fig 3</vt:lpstr>
      <vt:lpstr>The Quantity Theory of Money</vt:lpstr>
      <vt:lpstr>Continued……</vt:lpstr>
      <vt:lpstr>Cambridge version</vt:lpstr>
      <vt:lpstr>Fisher’s Equation Of Exchange.</vt:lpstr>
      <vt:lpstr>Fig 4</vt:lpstr>
      <vt:lpstr>Continued……..</vt:lpstr>
      <vt:lpstr> REFERENCES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CLASSICAL MACROECONOMICS</dc:title>
  <dc:creator>NODE</dc:creator>
  <cp:lastModifiedBy>hp</cp:lastModifiedBy>
  <cp:revision>61</cp:revision>
  <dcterms:created xsi:type="dcterms:W3CDTF">2016-02-09T07:41:55Z</dcterms:created>
  <dcterms:modified xsi:type="dcterms:W3CDTF">2016-02-17T07:31:50Z</dcterms:modified>
</cp:coreProperties>
</file>