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99" r:id="rId2"/>
    <p:sldId id="325" r:id="rId3"/>
    <p:sldId id="298" r:id="rId4"/>
    <p:sldId id="301" r:id="rId5"/>
    <p:sldId id="297" r:id="rId6"/>
    <p:sldId id="312" r:id="rId7"/>
    <p:sldId id="283" r:id="rId8"/>
    <p:sldId id="302" r:id="rId9"/>
    <p:sldId id="284" r:id="rId10"/>
    <p:sldId id="323" r:id="rId11"/>
    <p:sldId id="314" r:id="rId12"/>
    <p:sldId id="285" r:id="rId13"/>
    <p:sldId id="310" r:id="rId14"/>
    <p:sldId id="307" r:id="rId15"/>
    <p:sldId id="303" r:id="rId16"/>
    <p:sldId id="282" r:id="rId17"/>
    <p:sldId id="324" r:id="rId18"/>
    <p:sldId id="295" r:id="rId19"/>
    <p:sldId id="296" r:id="rId20"/>
    <p:sldId id="315" r:id="rId21"/>
    <p:sldId id="316" r:id="rId22"/>
    <p:sldId id="317" r:id="rId23"/>
    <p:sldId id="318" r:id="rId24"/>
    <p:sldId id="320" r:id="rId25"/>
    <p:sldId id="319" r:id="rId26"/>
    <p:sldId id="321" r:id="rId27"/>
    <p:sldId id="32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 Hall" initials="JH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615" autoAdjust="0"/>
  </p:normalViewPr>
  <p:slideViewPr>
    <p:cSldViewPr>
      <p:cViewPr>
        <p:scale>
          <a:sx n="77" d="100"/>
          <a:sy n="77" d="100"/>
        </p:scale>
        <p:origin x="-177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411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1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25CA9-2092-43D7-90CE-F122F80A61FB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067BE-39CA-4249-8972-956CECFDE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50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964C-7BDA-4109-B83A-3C9B4BC7EB49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F3D3-1B32-4B67-B19B-6D6623BB8D82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F32A-E60E-4FD8-96BD-55D2BE3AA205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F3D7-FE6A-4425-A196-1FF22E6E746C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2862-63D0-4874-87E5-F6445DE0E5A7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5C96-9A7C-4D2F-A7C9-602A62A6F6CD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14F2-6C39-4D3D-BE77-7DF5AE18CF2B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2C04-959A-44EA-BE18-40CF1A8E2B4F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338C-143B-4664-B345-D06D89DA9FED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582B-3FBD-4568-8EDF-33E215A819EE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529E-18F9-48AE-B732-1BD6DBBEE706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E11FA1-522A-4CDA-971C-C141D7C3CEE3}" type="datetime1">
              <a:rPr lang="en-US" smtClean="0"/>
              <a:pPr/>
              <a:t>2/17/2016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DE8866-F9AA-44A7-B842-480ED8AA4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hdr.undp.org/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Human </a:t>
            </a:r>
            <a:r>
              <a:rPr lang="en-US" sz="4800" dirty="0" err="1" smtClean="0"/>
              <a:t>DEvelopment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en-US" dirty="0" smtClean="0"/>
          </a:p>
          <a:p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Rajesh Kumar</a:t>
            </a:r>
          </a:p>
          <a:p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b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Department of Economics</a:t>
            </a:r>
            <a:b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Central University of Jammu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of HDI from Dimension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Calculation of Dimension Index=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Actual Value-Minimum Value/Maximum-Minimum Value</a:t>
            </a:r>
          </a:p>
          <a:p>
            <a:pPr>
              <a:buFontTx/>
              <a:buChar char="-"/>
            </a:pPr>
            <a:r>
              <a:rPr lang="en-US" dirty="0" smtClean="0"/>
              <a:t>An Aggregate of these sub indices is obtain in terms of their geometric mean as follows:</a:t>
            </a:r>
          </a:p>
          <a:p>
            <a:pPr>
              <a:buFontTx/>
              <a:buChar char="-"/>
            </a:pPr>
            <a:r>
              <a:rPr lang="en-US" dirty="0" smtClean="0"/>
              <a:t>HDI=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886200"/>
            <a:ext cx="4800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Subtitl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733" t="-745" b="-957"/>
            </a:stretch>
          </a:blip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57200" y="609600"/>
                <a:ext cx="8309742" cy="5715000"/>
              </a:xfrm>
              <a:ln>
                <a:solidFill>
                  <a:schemeClr val="tx2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2"/>
                    </a:solidFill>
                  </a:rPr>
                  <a:t>How to decide about goalposts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400" b="1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1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400" b="1" i="1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chemeClr val="tx2"/>
                    </a:solidFill>
                  </a:rPr>
                  <a:t>?</a:t>
                </a:r>
                <a:endParaRPr lang="en-US" sz="24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pPr algn="l"/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lvl="1" indent="-222250" algn="l">
                  <a:buFont typeface="Arial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Purely </a:t>
                </a:r>
                <a:r>
                  <a:rPr lang="en-US" sz="2200" u="sng" dirty="0">
                    <a:solidFill>
                      <a:schemeClr val="tx1"/>
                    </a:solidFill>
                  </a:rPr>
                  <a:t>data driven</a:t>
                </a:r>
                <a:r>
                  <a:rPr lang="en-US" sz="2200" dirty="0">
                    <a:solidFill>
                      <a:schemeClr val="tx1"/>
                    </a:solidFill>
                  </a:rPr>
                  <a:t/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goalposts cause confusion</a:t>
                </a:r>
                <a:endParaRPr lang="en-US" sz="2200" dirty="0">
                  <a:solidFill>
                    <a:schemeClr val="tx1"/>
                  </a:solidFill>
                </a:endParaRPr>
              </a:p>
              <a:p>
                <a:pPr marL="457200" lvl="2" indent="-222250" algn="l">
                  <a:buFont typeface="Arial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Ought to have firm </a:t>
                </a:r>
                <a:r>
                  <a:rPr lang="en-US" sz="2200" u="sng" dirty="0">
                    <a:solidFill>
                      <a:schemeClr val="tx1"/>
                    </a:solidFill>
                  </a:rPr>
                  <a:t>normative</a:t>
                </a:r>
                <a:r>
                  <a:rPr lang="en-US" sz="2200" dirty="0">
                    <a:solidFill>
                      <a:schemeClr val="tx1"/>
                    </a:solidFill>
                  </a:rPr>
                  <a:t> basis</a:t>
                </a:r>
              </a:p>
              <a:p>
                <a:pPr lvl="1" indent="-222250" algn="l">
                  <a:buFont typeface="Arial" pitchFamily="34" charset="0"/>
                  <a:buChar char="•"/>
                </a:pPr>
                <a:r>
                  <a:rPr lang="en-US" sz="2200" dirty="0" smtClean="0">
                    <a:solidFill>
                      <a:schemeClr val="tx1"/>
                    </a:solidFill>
                  </a:rPr>
                  <a:t>Different purpose </a:t>
                </a:r>
                <a:r>
                  <a:rPr lang="en-US" sz="2200" dirty="0">
                    <a:solidFill>
                      <a:schemeClr val="tx1"/>
                    </a:solidFill>
                  </a:rPr>
                  <a:t>of 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goalposts:</a:t>
                </a:r>
                <a:endParaRPr lang="en-US" sz="2200" dirty="0">
                  <a:solidFill>
                    <a:schemeClr val="tx1"/>
                  </a:solidFill>
                </a:endParaRPr>
              </a:p>
              <a:p>
                <a:pPr marL="800100" lvl="2" indent="-342900" algn="l">
                  <a:buFontTx/>
                  <a:buChar char="-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Upper </a:t>
                </a:r>
                <a:r>
                  <a:rPr lang="en-US" sz="2000" dirty="0">
                    <a:solidFill>
                      <a:schemeClr val="tx1"/>
                    </a:solidFill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aspiration level) </a:t>
                </a:r>
              </a:p>
              <a:p>
                <a:pPr marL="1149350" lvl="3" indent="-234950" algn="l">
                  <a:buFontTx/>
                  <a:buChar char="-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may </a:t>
                </a:r>
                <a:r>
                  <a:rPr lang="en-US" sz="1800" dirty="0">
                    <a:solidFill>
                      <a:schemeClr val="tx1"/>
                    </a:solidFill>
                  </a:rPr>
                  <a:t>change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periodically but infrequently, </a:t>
                </a:r>
                <a:r>
                  <a:rPr lang="en-US" sz="1800" b="1" dirty="0" smtClean="0">
                    <a:solidFill>
                      <a:schemeClr val="tx1"/>
                    </a:solidFill>
                  </a:rPr>
                  <a:t>5 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– 10 </a:t>
                </a:r>
                <a:r>
                  <a:rPr lang="en-US" sz="1800" b="1" dirty="0" smtClean="0">
                    <a:solidFill>
                      <a:schemeClr val="tx1"/>
                    </a:solidFill>
                  </a:rPr>
                  <a:t>years, </a:t>
                </a:r>
                <a:r>
                  <a:rPr lang="en-US" sz="1800" dirty="0">
                    <a:solidFill>
                      <a:schemeClr val="tx1"/>
                    </a:solidFill>
                  </a:rPr>
                  <a:t>normative targets</a:t>
                </a:r>
              </a:p>
              <a:p>
                <a:pPr marL="1149350" lvl="2" indent="-234950" algn="l"/>
                <a:r>
                  <a:rPr lang="en-US" sz="2000" dirty="0" smtClean="0">
                    <a:solidFill>
                      <a:schemeClr val="tx1"/>
                    </a:solidFill>
                  </a:rPr>
                  <a:t>- 	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In </a:t>
                </a:r>
                <a:r>
                  <a:rPr lang="en-US" sz="1800" dirty="0">
                    <a:solidFill>
                      <a:schemeClr val="tx1"/>
                    </a:solidFill>
                  </a:rPr>
                  <a:t>a constrained way (or proportionate)</a:t>
                </a:r>
              </a:p>
              <a:p>
                <a:pPr marL="1149350" lvl="2" indent="-234950" algn="l"/>
                <a:r>
                  <a:rPr lang="en-US" sz="2000" b="1" dirty="0" smtClean="0">
                    <a:solidFill>
                      <a:schemeClr val="tx2"/>
                    </a:solidFill>
                  </a:rPr>
                  <a:t>- 	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All </a:t>
                </a:r>
                <a:r>
                  <a:rPr lang="en-US" sz="2000" dirty="0">
                    <a:solidFill>
                      <a:schemeClr val="tx2"/>
                    </a:solidFill>
                  </a:rPr>
                  <a:t>past inconsistencies will then be caused by data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revisions</a:t>
                </a:r>
              </a:p>
              <a:p>
                <a:pPr marL="800100" lvl="2" indent="-342900" algn="l">
                  <a:buFontTx/>
                  <a:buChar char="-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Lower </a:t>
                </a:r>
                <a:r>
                  <a:rPr lang="en-US" sz="2000" dirty="0">
                    <a:solidFill>
                      <a:schemeClr val="tx1"/>
                    </a:solidFill>
                  </a:rPr>
                  <a:t>(natural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zeros) should </a:t>
                </a:r>
                <a:r>
                  <a:rPr lang="en-US" sz="2000" dirty="0">
                    <a:solidFill>
                      <a:schemeClr val="tx1"/>
                    </a:solidFill>
                  </a:rPr>
                  <a:t>stay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fixed</a:t>
                </a:r>
              </a:p>
              <a:p>
                <a:pPr marL="457200" lvl="2" algn="l"/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lvl="2" indent="-222250" algn="l">
                  <a:buFont typeface="Arial" pitchFamily="34" charset="0"/>
                  <a:buChar char="•"/>
                </a:pPr>
                <a:r>
                  <a:rPr lang="en-US" sz="2200" dirty="0" smtClean="0">
                    <a:solidFill>
                      <a:schemeClr val="tx1"/>
                    </a:solidFill>
                  </a:rPr>
                  <a:t>Properties of the index should not be compromised</a:t>
                </a:r>
              </a:p>
              <a:p>
                <a:pPr marL="803275" lvl="2" indent="-346075" algn="l"/>
                <a:r>
                  <a:rPr lang="en-US" sz="2000" dirty="0" smtClean="0">
                    <a:solidFill>
                      <a:schemeClr val="tx1"/>
                    </a:solidFill>
                  </a:rPr>
                  <a:t>- 	Equal implicit weights (by making the range of variation very similar)</a:t>
                </a:r>
              </a:p>
              <a:p>
                <a:pPr marL="800100" lvl="2" indent="-342900" algn="l">
                  <a:buFontTx/>
                  <a:buChar char="-"/>
                </a:pPr>
                <a:endParaRPr lang="en-US" sz="2200" dirty="0">
                  <a:solidFill>
                    <a:schemeClr val="tx1"/>
                  </a:solidFill>
                </a:endParaRPr>
              </a:p>
              <a:p>
                <a:pPr lvl="2" algn="l"/>
                <a:endParaRPr lang="en-US" sz="2200" dirty="0">
                  <a:solidFill>
                    <a:schemeClr val="tx1"/>
                  </a:solidFill>
                </a:endParaRPr>
              </a:p>
              <a:p>
                <a:pPr marL="0" lvl="2" algn="l" defTabSz="741363"/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57200" y="609600"/>
                <a:ext cx="8309742" cy="5715000"/>
              </a:xfrm>
              <a:blipFill rotWithShape="1">
                <a:blip r:embed="rId2" cstate="print"/>
                <a:stretch>
                  <a:fillRect t="-74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2F9D-A0A3-4D7B-B9A1-BAE572609194}" type="slidenum">
              <a:rPr lang="en-US" smtClean="0">
                <a:solidFill>
                  <a:schemeClr val="tx2"/>
                </a:solidFill>
              </a:rPr>
              <a:pPr/>
              <a:t>12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0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HOW TO DECIDE ABOUT DEMARCATION CUT-OFFS FOR CATEGORIZING COUNTRIES INTO DIFFERENT LEVELS OF HD?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200" dirty="0" smtClean="0"/>
          </a:p>
          <a:p>
            <a:pPr lvl="1" indent="-222250">
              <a:buFont typeface="Arial" pitchFamily="34" charset="0"/>
              <a:buChar char="•"/>
            </a:pPr>
            <a:r>
              <a:rPr lang="en-US" sz="2200" dirty="0" smtClean="0"/>
              <a:t>Fix absolute demarcation cut-offs for categorizing countries</a:t>
            </a:r>
          </a:p>
          <a:p>
            <a:pPr marL="800100" lvl="2" indent="-342900">
              <a:buFontTx/>
              <a:buChar char="-"/>
            </a:pPr>
            <a:r>
              <a:rPr lang="en-US" sz="2200" dirty="0" smtClean="0"/>
              <a:t>Choose relatively, then fix absolutely, or</a:t>
            </a:r>
          </a:p>
          <a:p>
            <a:pPr marL="800100" lvl="2" indent="-342900">
              <a:buFontTx/>
              <a:buChar char="-"/>
            </a:pPr>
            <a:r>
              <a:rPr lang="en-US" sz="2200" dirty="0" smtClean="0"/>
              <a:t>Look within variables for natural cut-offs</a:t>
            </a:r>
          </a:p>
          <a:p>
            <a:pPr lvl="1"/>
            <a:endParaRPr lang="en-US" sz="2200" dirty="0" smtClean="0"/>
          </a:p>
          <a:p>
            <a:pPr lvl="1" indent="-222250">
              <a:buFont typeface="Arial" pitchFamily="34" charset="0"/>
              <a:buChar char="•"/>
            </a:pPr>
            <a:r>
              <a:rPr lang="en-US" sz="2200" dirty="0" smtClean="0"/>
              <a:t>Cut-offs are always arbitrary</a:t>
            </a:r>
          </a:p>
          <a:p>
            <a:pPr marL="692150" lvl="2" indent="-234950"/>
            <a:r>
              <a:rPr lang="en-US" sz="2200" dirty="0" smtClean="0"/>
              <a:t>- 	Like poverty lines, like middle class ranges</a:t>
            </a:r>
          </a:p>
          <a:p>
            <a:pPr lvl="2"/>
            <a:endParaRPr lang="en-US" sz="2200" dirty="0" smtClean="0"/>
          </a:p>
          <a:p>
            <a:pPr marL="457200" lvl="2" indent="-222250"/>
            <a:r>
              <a:rPr lang="en-US" sz="2200" dirty="0" smtClean="0"/>
              <a:t>But if fixed over time, countries can progress</a:t>
            </a:r>
          </a:p>
          <a:p>
            <a:pPr marL="741363" lvl="3" indent="-284163">
              <a:buNone/>
            </a:pPr>
            <a:r>
              <a:rPr lang="en-US" sz="2200" dirty="0" smtClean="0"/>
              <a:t> 	Consistent cut-offs can be maintained over time</a:t>
            </a:r>
          </a:p>
          <a:p>
            <a:pPr marL="800100" lvl="2" indent="-342900">
              <a:buFontTx/>
              <a:buChar char="-"/>
            </a:pPr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Dimension of Human Development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G:\hd_diagram_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29600" cy="411479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Construction of HDI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493434"/>
                <a:gridCol w="2895600"/>
                <a:gridCol w="1849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Dimensions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and Healthy</a:t>
                      </a:r>
                      <a:r>
                        <a:rPr lang="en-US" baseline="0" dirty="0" smtClean="0"/>
                        <a:t> Life 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 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 Decent Standard of Living 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 Expectancy at Birth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Year of Schooling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Year of Schooling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Gross National Income (PPP$)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 Index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 Expectancy</a:t>
                      </a:r>
                      <a:r>
                        <a:rPr lang="en-US" baseline="0" dirty="0" smtClean="0"/>
                        <a:t> Index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 Index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GNI Index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6520" marR="965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309742" cy="571500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Changes in the HDI introduced in 2010</a:t>
            </a:r>
          </a:p>
          <a:p>
            <a:endParaRPr lang="en-US" sz="19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2F9D-A0A3-4D7B-B9A1-BAE572609194}" type="slidenum">
              <a:rPr lang="en-US" smtClean="0">
                <a:solidFill>
                  <a:schemeClr val="tx2"/>
                </a:solidFill>
              </a:rPr>
              <a:pPr/>
              <a:t>16</a:t>
            </a:fld>
            <a:endParaRPr lang="en-US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5536538"/>
              </p:ext>
            </p:extLst>
          </p:nvPr>
        </p:nvGraphicFramePr>
        <p:xfrm>
          <a:off x="609600" y="609600"/>
          <a:ext cx="8153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09700"/>
                <a:gridCol w="4914900"/>
              </a:tblGrid>
              <a:tr h="132270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 POSTS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9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Minima:</a:t>
                      </a:r>
                    </a:p>
                    <a:p>
                      <a:r>
                        <a:rPr lang="en-US" dirty="0" smtClean="0"/>
                        <a:t>Fixed at “natural zeros”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Maxima:</a:t>
                      </a:r>
                    </a:p>
                    <a:p>
                      <a:r>
                        <a:rPr lang="en-US" dirty="0" smtClean="0"/>
                        <a:t>Observed maxima since</a:t>
                      </a:r>
                      <a:r>
                        <a:rPr lang="en-US" baseline="0" dirty="0" smtClean="0"/>
                        <a:t> 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Comments: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 possible change of maxima every year; </a:t>
                      </a:r>
                    </a:p>
                    <a:p>
                      <a:pPr marL="111125" indent="-111125"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HDI level of India depends on Life Expectancy of Japan, education in and Gross National Income of Qatar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403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indent="-457200" algn="ctr"/>
            <a:r>
              <a:rPr lang="en-US" sz="2400" dirty="0" smtClean="0">
                <a:solidFill>
                  <a:schemeClr val="tx1"/>
                </a:solidFill>
              </a:rPr>
              <a:t>GOAL POSTS  FOR CALCULATING THE HDI  2014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347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343400"/>
                <a:gridCol w="1295400"/>
                <a:gridCol w="1219200"/>
              </a:tblGrid>
              <a:tr h="483196"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endParaRPr lang="en-US" dirty="0"/>
                    </a:p>
                  </a:txBody>
                  <a:tcPr/>
                </a:tc>
              </a:tr>
              <a:tr h="483196"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 Expectancy</a:t>
                      </a:r>
                      <a:r>
                        <a:rPr lang="en-US" baseline="0" dirty="0" smtClean="0"/>
                        <a:t>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119144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year of Schooling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Mean Year</a:t>
                      </a:r>
                      <a:r>
                        <a:rPr lang="en-US" baseline="0" dirty="0" smtClean="0"/>
                        <a:t> of Schooling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834009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of Living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Gross National Income(PPP 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75000</a:t>
                      </a:r>
                      <a:endParaRPr lang="en-US" dirty="0"/>
                    </a:p>
                  </a:txBody>
                  <a:tcPr/>
                </a:tc>
              </a:tr>
              <a:tr h="4831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/>
              <a:t>CONTINUED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: In case of India (2013)</a:t>
            </a:r>
          </a:p>
          <a:p>
            <a:r>
              <a:rPr lang="en-US" dirty="0" smtClean="0"/>
              <a:t>Life Expectancy = 66.4 Years</a:t>
            </a:r>
          </a:p>
          <a:p>
            <a:r>
              <a:rPr lang="en-US" dirty="0" smtClean="0"/>
              <a:t>Expected Year of Schooling= 11.7</a:t>
            </a:r>
          </a:p>
          <a:p>
            <a:r>
              <a:rPr lang="en-US" dirty="0" smtClean="0"/>
              <a:t>Mean Year of Schooling= 4.4</a:t>
            </a:r>
          </a:p>
          <a:p>
            <a:r>
              <a:rPr lang="en-US" dirty="0" smtClean="0"/>
              <a:t>Gross National Income = $5150( 2011,PPP $)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Expectancy Index=66.4-20/85-0= </a:t>
            </a:r>
            <a:r>
              <a:rPr lang="en-US" b="1" dirty="0" smtClean="0"/>
              <a:t>0.714</a:t>
            </a:r>
          </a:p>
          <a:p>
            <a:r>
              <a:rPr lang="en-US" dirty="0" smtClean="0"/>
              <a:t>Mean year of Schooling= 4.4-0/15-0=0.293</a:t>
            </a:r>
          </a:p>
          <a:p>
            <a:r>
              <a:rPr lang="en-US" dirty="0" smtClean="0"/>
              <a:t>Expected year of Schooling= 11.7-0/18-0=0.650</a:t>
            </a:r>
          </a:p>
          <a:p>
            <a:r>
              <a:rPr lang="en-US" dirty="0" smtClean="0"/>
              <a:t>Education Index= 0.293+ 0.650/2=</a:t>
            </a:r>
            <a:r>
              <a:rPr lang="en-US" b="1" dirty="0" smtClean="0"/>
              <a:t>0.4715</a:t>
            </a:r>
          </a:p>
          <a:p>
            <a:r>
              <a:rPr lang="en-US" dirty="0" smtClean="0"/>
              <a:t>Income Index = log5,150-log100/log 75000-log100= </a:t>
            </a:r>
            <a:r>
              <a:rPr lang="en-US" b="1" dirty="0" smtClean="0"/>
              <a:t>0.595</a:t>
            </a:r>
          </a:p>
          <a:p>
            <a:r>
              <a:rPr lang="en-US" dirty="0" smtClean="0"/>
              <a:t>HDI of India = 0.714x 0.4715x0.595=</a:t>
            </a:r>
            <a:r>
              <a:rPr lang="en-US" b="1" dirty="0" smtClean="0"/>
              <a:t>0.586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Human Development?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Development is analyzed and understood in terms of people. People are moved to centre stage.</a:t>
            </a:r>
          </a:p>
          <a:p>
            <a:pPr algn="just"/>
            <a:r>
              <a:rPr lang="en-US" dirty="0" smtClean="0"/>
              <a:t>It is assumed to be two sides </a:t>
            </a:r>
          </a:p>
          <a:p>
            <a:pPr marL="514350" indent="-514350" algn="just">
              <a:buAutoNum type="alphaLcParenR"/>
            </a:pPr>
            <a:r>
              <a:rPr lang="en-US" dirty="0" smtClean="0"/>
              <a:t>Formation of capabilities- health, knowledge and skills.</a:t>
            </a:r>
          </a:p>
          <a:p>
            <a:pPr marL="514350" indent="-514350" algn="just">
              <a:buAutoNum type="alphaLcParenR"/>
            </a:pPr>
            <a:r>
              <a:rPr lang="en-US" dirty="0" smtClean="0"/>
              <a:t>People make of their acquired capabilities- for employment, productive activities, political affairs or leisure.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Methodology for Human Development Index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828800"/>
            <a:ext cx="8077200" cy="38862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for Inequality-adjusted Human Development Index (IHDI)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828800"/>
            <a:ext cx="8077200" cy="39624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for Gender Inequality Index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05000"/>
            <a:ext cx="8382000" cy="37338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Methodology for Multi-Dimensional Poverty Index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828800"/>
            <a:ext cx="7924800" cy="39624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HD Indices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spcBef>
                <a:spcPts val="0"/>
              </a:spcBef>
              <a:buNone/>
              <a:defRPr/>
            </a:pPr>
            <a:endParaRPr lang="en-US" sz="4400" b="1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600" b="1" dirty="0" smtClean="0">
                <a:latin typeface="Myriad Pro" pitchFamily="34" charset="0"/>
              </a:rPr>
              <a:t>HDI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en-US" sz="3500" dirty="0" smtClean="0">
                <a:latin typeface="Calibri" pitchFamily="34" charset="0"/>
              </a:rPr>
              <a:t>Life expectancy: UNDESA World Population Prospects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en-US" sz="3500" dirty="0" smtClean="0">
                <a:latin typeface="Calibri" pitchFamily="34" charset="0"/>
              </a:rPr>
              <a:t>Years of Schooling: UNESCO Institute for Statistics and </a:t>
            </a:r>
            <a:r>
              <a:rPr lang="en-US" sz="3500" dirty="0" err="1" smtClean="0">
                <a:latin typeface="Calibri" pitchFamily="34" charset="0"/>
              </a:rPr>
              <a:t>Barro</a:t>
            </a:r>
            <a:r>
              <a:rPr lang="en-US" sz="3500" dirty="0" smtClean="0">
                <a:latin typeface="Calibri" pitchFamily="34" charset="0"/>
              </a:rPr>
              <a:t> and Lee (2010) [NBER working paper 15902]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en-US" sz="3500" dirty="0" smtClean="0">
                <a:latin typeface="Calibri" pitchFamily="34" charset="0"/>
              </a:rPr>
              <a:t>GNI PPP per capita: World Bank’s World Development Indicators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  <a:defRPr/>
            </a:pPr>
            <a:endParaRPr lang="en-US" dirty="0" smtClean="0">
              <a:latin typeface="Myriad Pro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3600" b="1" dirty="0" smtClean="0">
                <a:latin typeface="Myriad Pro" pitchFamily="34" charset="0"/>
              </a:rPr>
              <a:t>IHDI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Life expectancy: UNDESA World Population Prospects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Years of Schooling: household survey data in international databases (EUSILC, UNICEF-MICS, USAID-DHS, WHO-WHS)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Household income or consumption: household survey data in international databases (Luxemburg Income Study, EUSILC, UNICEF-MICS, USAID-DHS, World Bank’s International Income Distribution Database, United Nations University’s Income Inequality Database) </a:t>
            </a:r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HD Indices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spcBef>
                <a:spcPts val="0"/>
              </a:spcBef>
              <a:buNone/>
              <a:defRPr/>
            </a:pPr>
            <a:endParaRPr lang="en-US" sz="4400" b="1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600" b="1" dirty="0" smtClean="0">
                <a:latin typeface="Myriad Pro" pitchFamily="34" charset="0"/>
              </a:rPr>
              <a:t>GII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Maternal Mortality: UNICEF’s The State of World’s Children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Adolescent Fertility: UNDESA World Population Prospects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Educational Attainments: UNESCO Institute for Statistics and </a:t>
            </a:r>
            <a:r>
              <a:rPr lang="en-US" dirty="0" err="1" smtClean="0">
                <a:latin typeface="Myriad Pro" pitchFamily="34" charset="0"/>
              </a:rPr>
              <a:t>Barro</a:t>
            </a:r>
            <a:r>
              <a:rPr lang="en-US" dirty="0" smtClean="0">
                <a:latin typeface="Myriad Pro" pitchFamily="34" charset="0"/>
              </a:rPr>
              <a:t> and Lee (2010) [NBER working paper 15902]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err="1" smtClean="0">
                <a:latin typeface="Myriad Pro" pitchFamily="34" charset="0"/>
              </a:rPr>
              <a:t>Labour</a:t>
            </a:r>
            <a:r>
              <a:rPr lang="en-US" dirty="0" smtClean="0">
                <a:latin typeface="Myriad Pro" pitchFamily="34" charset="0"/>
              </a:rPr>
              <a:t> Market Participation: ILO LABORISTA database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 smtClean="0">
              <a:latin typeface="Myriad Pro" pitchFamily="34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3600" b="1" dirty="0" smtClean="0">
                <a:latin typeface="Myriad Pro" pitchFamily="34" charset="0"/>
              </a:rPr>
              <a:t>MPI: household surveys 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Demographic and Health Survey – USAID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The Multiple Indicators Cluster Survey – UNICEF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 smtClean="0">
                <a:latin typeface="Myriad Pro" pitchFamily="34" charset="0"/>
              </a:rPr>
              <a:t>The World Health Survey - WHO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Themes of HDR 1990-2015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</p:spPr>
        <p:txBody>
          <a:bodyPr>
            <a:noAutofit/>
          </a:bodyPr>
          <a:lstStyle/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90 - CONCEPT AND MEASUREMENT 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91 - FINANCING 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92 - GLOBAL DIMENSIONS 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93 - PEOPLE’S PARTICIPATION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94 - HUMAN SECURITY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95 - GENDER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96 - ECONOMIC GROWTH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97 - ERADICATE POVERTY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98 - CONSUMPTION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99 - GLOBALIZATION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00 - HUMAN RIGHTS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01 - NEW TECHNOLOGIES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02 - DEMOCRACY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03 – MILLENNIUM DEVELOPMENT GOALS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04 - CULTURAL LIBERTY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05 - AID, TRADE AND SECURITY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06 - WATER</a:t>
            </a:r>
          </a:p>
          <a:p>
            <a:pPr marL="176213" indent="-176213"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07/08 - CLIMATE CHANGE</a:t>
            </a:r>
          </a:p>
          <a:p>
            <a:pPr marL="176213" indent="-176213">
              <a:spcBef>
                <a:spcPts val="600"/>
              </a:spcBef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09 - MIGRATION </a:t>
            </a:r>
          </a:p>
          <a:p>
            <a:pPr marL="176213" indent="-176213">
              <a:spcBef>
                <a:spcPts val="600"/>
              </a:spcBef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10 - PATHWAYS  Human Development</a:t>
            </a:r>
          </a:p>
          <a:p>
            <a:pPr marL="176213" indent="-176213">
              <a:spcBef>
                <a:spcPts val="600"/>
              </a:spcBef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11 - SUSTAINING EQUITABLE PROGRESS</a:t>
            </a:r>
          </a:p>
          <a:p>
            <a:pPr>
              <a:buNone/>
            </a:pPr>
            <a:r>
              <a:rPr lang="en-US" sz="1200" b="1" dirty="0" smtClean="0">
                <a:latin typeface="Arial Black" pitchFamily="34" charset="0"/>
              </a:rPr>
              <a:t>HDR  13-THE RISE OF THE SOUTH</a:t>
            </a:r>
          </a:p>
          <a:p>
            <a:pPr>
              <a:buNone/>
            </a:pPr>
            <a:r>
              <a:rPr lang="en-US" sz="1200" b="1" dirty="0" smtClean="0">
                <a:latin typeface="Arial Black" pitchFamily="34" charset="0"/>
              </a:rPr>
              <a:t>HDR  14-SUSTAINING HUMAN PROGRESS</a:t>
            </a:r>
          </a:p>
          <a:p>
            <a:pPr marL="176213" indent="-176213">
              <a:spcBef>
                <a:spcPts val="600"/>
              </a:spcBef>
              <a:buFontTx/>
              <a:buNone/>
            </a:pPr>
            <a:r>
              <a:rPr lang="en-US" sz="1200" b="1" dirty="0" smtClean="0">
                <a:latin typeface="Arial Black" pitchFamily="34" charset="0"/>
              </a:rPr>
              <a:t>HDR   15- WORK FOR HUMAN DEVELOPMENT</a:t>
            </a:r>
          </a:p>
          <a:p>
            <a:endParaRPr lang="en-US" sz="1200" b="1" dirty="0"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Haq</a:t>
            </a:r>
            <a:r>
              <a:rPr lang="en-US" dirty="0" smtClean="0"/>
              <a:t> 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Mehbub</a:t>
            </a:r>
            <a:r>
              <a:rPr lang="en-US" dirty="0" smtClean="0"/>
              <a:t>(1995) “Reflections on Human Development,” </a:t>
            </a:r>
            <a:r>
              <a:rPr lang="en-US" i="1" dirty="0" smtClean="0"/>
              <a:t>Oxford University Press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UNDP Reports 1990-2015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http://hdr.undp.org/en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National Human Development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Essential Components of Human</a:t>
            </a:r>
            <a:br>
              <a:rPr lang="en-US" dirty="0" smtClean="0"/>
            </a:b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Equity</a:t>
            </a:r>
            <a:r>
              <a:rPr lang="en-US" dirty="0" smtClean="0"/>
              <a:t>- equitable access to opportunities.</a:t>
            </a:r>
          </a:p>
          <a:p>
            <a:pPr algn="just"/>
            <a:r>
              <a:rPr lang="en-US" b="1" dirty="0" smtClean="0"/>
              <a:t>Sustainability</a:t>
            </a:r>
            <a:r>
              <a:rPr lang="en-US" dirty="0" smtClean="0"/>
              <a:t>-  the next generation deserve the opportunity to enjoy the same well being that we enjoy today. </a:t>
            </a:r>
          </a:p>
          <a:p>
            <a:pPr algn="just"/>
            <a:r>
              <a:rPr lang="en-US" b="1" dirty="0" smtClean="0"/>
              <a:t>Productivity</a:t>
            </a:r>
            <a:r>
              <a:rPr lang="en-US" dirty="0" smtClean="0"/>
              <a:t>- to achieve maximum potential.</a:t>
            </a:r>
          </a:p>
          <a:p>
            <a:pPr algn="just"/>
            <a:r>
              <a:rPr lang="en-US" b="1" dirty="0" smtClean="0"/>
              <a:t>Empowerment</a:t>
            </a:r>
            <a:r>
              <a:rPr lang="en-US" dirty="0" smtClean="0"/>
              <a:t>- one must participate in the  activities, events and the processes that shape their lives.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recognized the people are both means and end  of development. Since it always remembered  the human beings are  the ultimate end of development.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Human Development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8077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A standard definition of human development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(1990 HDR)</a:t>
            </a:r>
            <a:r>
              <a:rPr lang="en-US" sz="2400" b="1" dirty="0" smtClean="0">
                <a:solidFill>
                  <a:schemeClr val="tx2"/>
                </a:solidFill>
              </a:rPr>
              <a:t>: </a:t>
            </a:r>
          </a:p>
          <a:p>
            <a:endParaRPr lang="en-US" b="1" dirty="0" smtClean="0"/>
          </a:p>
          <a:p>
            <a:r>
              <a:rPr lang="en-US" sz="2400" i="1" dirty="0" smtClean="0"/>
              <a:t>“[…] a process of </a:t>
            </a:r>
            <a:r>
              <a:rPr lang="en-US" sz="2400" b="1" i="1" dirty="0" smtClean="0"/>
              <a:t>enlarging people’s choices  </a:t>
            </a:r>
            <a:r>
              <a:rPr lang="en-US" sz="2400" i="1" dirty="0" smtClean="0"/>
              <a:t>to live lives they have reason to value… The most critical ones are to lead a </a:t>
            </a:r>
            <a:r>
              <a:rPr lang="en-US" sz="2400" b="1" i="1" dirty="0" smtClean="0"/>
              <a:t>long and healthy life</a:t>
            </a:r>
            <a:r>
              <a:rPr lang="en-US" sz="2400" i="1" dirty="0" smtClean="0"/>
              <a:t>, to be </a:t>
            </a:r>
            <a:r>
              <a:rPr lang="en-US" sz="2400" b="1" i="1" dirty="0" smtClean="0"/>
              <a:t>knowledgeable</a:t>
            </a:r>
            <a:r>
              <a:rPr lang="en-US" sz="2400" i="1" dirty="0" smtClean="0"/>
              <a:t> and to enjoy a </a:t>
            </a:r>
            <a:r>
              <a:rPr lang="en-US" sz="2400" b="1" i="1" dirty="0" smtClean="0"/>
              <a:t>decent standard of living</a:t>
            </a:r>
            <a:r>
              <a:rPr lang="en-US" sz="2400" i="1" dirty="0" smtClean="0"/>
              <a:t>.”</a:t>
            </a:r>
          </a:p>
          <a:p>
            <a:endParaRPr lang="en-US" b="1" dirty="0" smtClean="0"/>
          </a:p>
          <a:p>
            <a:r>
              <a:rPr lang="en-US" sz="2400" b="1" dirty="0" smtClean="0">
                <a:solidFill>
                  <a:schemeClr val="tx2"/>
                </a:solidFill>
              </a:rPr>
              <a:t>A broader definition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(2010 HDR)</a:t>
            </a:r>
            <a:r>
              <a:rPr lang="en-US" sz="2400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sz="2400" i="1" dirty="0" smtClean="0"/>
              <a:t>“Human development is the </a:t>
            </a:r>
            <a:r>
              <a:rPr lang="en-US" sz="2400" b="1" i="1" dirty="0" smtClean="0"/>
              <a:t>expansion of people’s freedoms </a:t>
            </a:r>
            <a:r>
              <a:rPr lang="en-US" sz="2400" i="1" dirty="0" smtClean="0"/>
              <a:t>to live long, healthy and creative lives; to advance other goals they have reason to value; and to engage actively in shaping development equitably and sustainably on a shared planet”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Development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4000" b="1" dirty="0" smtClean="0">
              <a:solidFill>
                <a:schemeClr val="tx2"/>
              </a:solidFill>
            </a:endParaRPr>
          </a:p>
          <a:p>
            <a:pPr algn="ctr"/>
            <a:endParaRPr lang="en-US" sz="1200" b="1" dirty="0" smtClean="0">
              <a:solidFill>
                <a:schemeClr val="tx2"/>
              </a:solidFill>
            </a:endParaRPr>
          </a:p>
          <a:p>
            <a:pPr algn="just"/>
            <a:r>
              <a:rPr lang="en-US" dirty="0" smtClean="0"/>
              <a:t>Emphasizes that </a:t>
            </a:r>
            <a:r>
              <a:rPr lang="en-US" u="sng" dirty="0" smtClean="0"/>
              <a:t>outcomes for people and their capabilities </a:t>
            </a:r>
            <a:r>
              <a:rPr lang="en-US" dirty="0" smtClean="0"/>
              <a:t>should be the ultimate criteria for assessing the progress of a country, not economic growth alone.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dirty="0" smtClean="0"/>
              <a:t>Accounts for average achievements in </a:t>
            </a:r>
          </a:p>
          <a:p>
            <a:r>
              <a:rPr lang="en-US" dirty="0" smtClean="0"/>
              <a:t>life expectancy (proxy for leading a long and healthy life), </a:t>
            </a:r>
          </a:p>
          <a:p>
            <a:r>
              <a:rPr lang="en-US" dirty="0" smtClean="0"/>
              <a:t>education (proxy for being knowledgeable) and </a:t>
            </a:r>
          </a:p>
          <a:p>
            <a:pPr marL="346075" indent="-346075">
              <a:tabLst>
                <a:tab pos="2743200" algn="l"/>
              </a:tabLst>
            </a:pPr>
            <a:r>
              <a:rPr lang="en-US" dirty="0" smtClean="0"/>
              <a:t>income per capita (proxy for command over resources to have a decent standard of living).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258" y="609600"/>
            <a:ext cx="8309742" cy="4419600"/>
          </a:xfrm>
          <a:ln>
            <a:solidFill>
              <a:schemeClr val="tx2"/>
            </a:solidFill>
          </a:ln>
        </p:spPr>
        <p:txBody>
          <a:bodyPr/>
          <a:lstStyle/>
          <a:p>
            <a:endParaRPr lang="en-US" sz="12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2F9D-A0A3-4D7B-B9A1-BAE572609194}" type="slidenum">
              <a:rPr lang="en-US" smtClean="0">
                <a:solidFill>
                  <a:schemeClr val="tx2"/>
                </a:solidFill>
              </a:rPr>
              <a:pPr/>
              <a:t>7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3085" y="914400"/>
            <a:ext cx="8103085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HUMAN DEVELOPMENT INDEX </a:t>
            </a:r>
          </a:p>
          <a:p>
            <a:endParaRPr lang="en-US" sz="2400" dirty="0" smtClean="0"/>
          </a:p>
          <a:p>
            <a:r>
              <a:rPr lang="en-US" sz="2400" dirty="0" smtClean="0"/>
              <a:t>A simple </a:t>
            </a:r>
            <a:r>
              <a:rPr lang="en-US" sz="2400" dirty="0"/>
              <a:t>index (</a:t>
            </a:r>
            <a:r>
              <a:rPr lang="en-US" sz="2400" dirty="0" smtClean="0"/>
              <a:t>non-comprehensive) </a:t>
            </a:r>
            <a:r>
              <a:rPr lang="en-US" sz="2400" dirty="0"/>
              <a:t>with the purpose of </a:t>
            </a:r>
          </a:p>
          <a:p>
            <a:pPr marL="692150" lvl="1" indent="-234950">
              <a:buFontTx/>
              <a:buChar char="-"/>
            </a:pPr>
            <a:r>
              <a:rPr lang="en-US" sz="2400" dirty="0"/>
              <a:t>initiating </a:t>
            </a:r>
            <a:r>
              <a:rPr lang="en-US" sz="2400" dirty="0" smtClean="0"/>
              <a:t>discussions </a:t>
            </a:r>
            <a:endParaRPr lang="en-US" sz="2400" dirty="0"/>
          </a:p>
          <a:p>
            <a:pPr marL="741363" lvl="1" indent="-284163">
              <a:buFontTx/>
              <a:buChar char="-"/>
            </a:pPr>
            <a:r>
              <a:rPr lang="en-US" sz="2400" dirty="0" smtClean="0"/>
              <a:t>attracting </a:t>
            </a:r>
            <a:r>
              <a:rPr lang="en-US" sz="2400" dirty="0"/>
              <a:t>attention to </a:t>
            </a:r>
            <a:r>
              <a:rPr lang="en-US" sz="2400" dirty="0" smtClean="0"/>
              <a:t>issues </a:t>
            </a:r>
            <a:r>
              <a:rPr lang="en-US" sz="2400" dirty="0"/>
              <a:t>that prevent countries </a:t>
            </a:r>
            <a:r>
              <a:rPr lang="en-US" sz="2400" dirty="0" smtClean="0"/>
              <a:t>from performing at </a:t>
            </a:r>
            <a:r>
              <a:rPr lang="en-US" sz="2400" dirty="0"/>
              <a:t>a higher level</a:t>
            </a:r>
          </a:p>
          <a:p>
            <a:pPr marL="692150" lvl="1" indent="-234950">
              <a:buFontTx/>
              <a:buChar char="-"/>
            </a:pPr>
            <a:r>
              <a:rPr lang="en-US" sz="2400" dirty="0"/>
              <a:t>i</a:t>
            </a:r>
            <a:r>
              <a:rPr lang="en-US" sz="2400" dirty="0" smtClean="0"/>
              <a:t>nternational </a:t>
            </a:r>
            <a:r>
              <a:rPr lang="en-US" sz="2400" dirty="0"/>
              <a:t>comparison and benchmarking </a:t>
            </a:r>
          </a:p>
          <a:p>
            <a:pPr marL="692150" lvl="1" indent="-234950">
              <a:buFontTx/>
              <a:buChar char="-"/>
            </a:pPr>
            <a:r>
              <a:rPr lang="en-US" sz="2400" dirty="0" smtClean="0"/>
              <a:t>temporal </a:t>
            </a:r>
            <a:r>
              <a:rPr lang="en-US" sz="2400" dirty="0"/>
              <a:t>comparison</a:t>
            </a:r>
          </a:p>
          <a:p>
            <a:endParaRPr lang="en-US" sz="1050" dirty="0" smtClean="0"/>
          </a:p>
        </p:txBody>
      </p:sp>
    </p:spTree>
    <p:extLst>
      <p:ext uri="{BB962C8B-B14F-4D97-AF65-F5344CB8AC3E}">
        <p14:creationId xmlns="" xmlns:p14="http://schemas.microsoft.com/office/powerpoint/2010/main" val="1932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Criteria for a Good HDI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1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1200" dirty="0" smtClean="0"/>
          </a:p>
          <a:p>
            <a:pPr marL="0" lvl="1" algn="just">
              <a:buNone/>
            </a:pPr>
            <a:r>
              <a:rPr lang="en-US" sz="8000" dirty="0" smtClean="0"/>
              <a:t>(I) Corresponds to strong </a:t>
            </a:r>
            <a:r>
              <a:rPr lang="en-US" sz="8000" u="sng" dirty="0" smtClean="0"/>
              <a:t>policy and advocacy needs</a:t>
            </a:r>
          </a:p>
          <a:p>
            <a:pPr marL="688975" algn="just" defTabSz="741363"/>
            <a:r>
              <a:rPr lang="en-US" sz="8000" dirty="0" smtClean="0"/>
              <a:t>Understandable and easy to describe</a:t>
            </a:r>
          </a:p>
          <a:p>
            <a:pPr marL="688975" algn="just" defTabSz="741363"/>
            <a:r>
              <a:rPr lang="en-US" sz="8000" dirty="0" smtClean="0"/>
              <a:t>Understandable at a deeper level including goalposts and group-cutoffs</a:t>
            </a:r>
          </a:p>
          <a:p>
            <a:pPr marL="688975" algn="just" defTabSz="741363"/>
            <a:r>
              <a:rPr lang="en-US" sz="8000" dirty="0" smtClean="0"/>
              <a:t>Measuring absolute “size of HD” - independent from other countries</a:t>
            </a:r>
          </a:p>
          <a:p>
            <a:pPr marL="692150" lvl="1" indent="-346075" algn="just" defTabSz="741363">
              <a:buFont typeface="Arial" pitchFamily="34" charset="0"/>
              <a:buChar char="•"/>
            </a:pPr>
            <a:r>
              <a:rPr lang="en-US" sz="8000" dirty="0" smtClean="0"/>
              <a:t>Conforms to a notion of what is being measured</a:t>
            </a:r>
          </a:p>
          <a:p>
            <a:pPr marL="1035050" lvl="1" indent="-342900" algn="just" defTabSz="741363">
              <a:buFontTx/>
              <a:buChar char="-"/>
            </a:pPr>
            <a:r>
              <a:rPr lang="en-US" sz="8000" dirty="0" smtClean="0"/>
              <a:t>Anchored in underlying variables</a:t>
            </a:r>
          </a:p>
          <a:p>
            <a:pPr marL="1035050" lvl="1" indent="-342900" algn="just" defTabSz="741363">
              <a:buFontTx/>
              <a:buChar char="-"/>
            </a:pPr>
            <a:r>
              <a:rPr lang="en-US" sz="8000" dirty="0" smtClean="0"/>
              <a:t>Numbers mean something </a:t>
            </a:r>
          </a:p>
          <a:p>
            <a:pPr algn="just" defTabSz="741363"/>
            <a:r>
              <a:rPr lang="en-US" sz="8000" dirty="0" smtClean="0"/>
              <a:t>(II) Concerns the intended </a:t>
            </a:r>
            <a:r>
              <a:rPr lang="en-US" sz="8000" u="sng" dirty="0" smtClean="0"/>
              <a:t>purpose</a:t>
            </a:r>
            <a:r>
              <a:rPr lang="en-US" sz="8000" dirty="0" smtClean="0"/>
              <a:t> of the index</a:t>
            </a:r>
          </a:p>
          <a:p>
            <a:pPr marL="692150" indent="-346075" algn="just" defTabSz="741363"/>
            <a:r>
              <a:rPr lang="en-US" sz="8000" dirty="0" smtClean="0"/>
              <a:t>It must fit the purpose for which it is being developed </a:t>
            </a:r>
          </a:p>
          <a:p>
            <a:pPr marL="1025525" lvl="1" indent="-333375" algn="just">
              <a:buFontTx/>
              <a:buChar char="-"/>
              <a:tabLst>
                <a:tab pos="1025525" algn="l"/>
              </a:tabLst>
            </a:pPr>
            <a:r>
              <a:rPr lang="en-US" sz="8000" dirty="0" smtClean="0"/>
              <a:t>Complements GDP or/and GNI </a:t>
            </a:r>
          </a:p>
          <a:p>
            <a:pPr marL="1025525" lvl="1" indent="-333375" algn="just">
              <a:buFontTx/>
              <a:buChar char="-"/>
              <a:tabLst>
                <a:tab pos="976313" algn="l"/>
              </a:tabLst>
            </a:pPr>
            <a:r>
              <a:rPr lang="en-US" sz="8000" dirty="0" smtClean="0"/>
              <a:t>Compares HD achievements across countries </a:t>
            </a:r>
          </a:p>
          <a:p>
            <a:pPr marL="1025525" lvl="1" indent="-333375" algn="just">
              <a:buNone/>
            </a:pPr>
            <a:r>
              <a:rPr lang="en-US" sz="8000" dirty="0" smtClean="0"/>
              <a:t>-	Monitors progress across time for a given country </a:t>
            </a:r>
          </a:p>
          <a:p>
            <a:pPr marL="1025525" lvl="1" indent="-333375" algn="just">
              <a:buNone/>
            </a:pPr>
            <a:r>
              <a:rPr lang="en-US" sz="8000" dirty="0" smtClean="0"/>
              <a:t> -	Analytical utility (subgroups or dimensions)</a:t>
            </a:r>
          </a:p>
          <a:p>
            <a:pPr algn="just"/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866-F9AA-44A7-B842-480ED8AA4D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309742" cy="571500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chemeClr val="tx2"/>
                </a:solidFill>
              </a:rPr>
              <a:t>CONTINUED……..</a:t>
            </a:r>
            <a:endParaRPr lang="en-US" sz="1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(III) </a:t>
            </a:r>
            <a:r>
              <a:rPr lang="en-US" sz="2400" u="sng" dirty="0" smtClean="0">
                <a:solidFill>
                  <a:schemeClr val="tx1"/>
                </a:solidFill>
              </a:rPr>
              <a:t>Theoretically</a:t>
            </a:r>
            <a:r>
              <a:rPr lang="en-US" sz="2400" dirty="0" smtClean="0">
                <a:solidFill>
                  <a:schemeClr val="tx1"/>
                </a:solidFill>
              </a:rPr>
              <a:t> justified</a:t>
            </a:r>
          </a:p>
          <a:p>
            <a:pPr marL="692150" indent="-23495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Technically </a:t>
            </a:r>
            <a:r>
              <a:rPr lang="en-US" sz="2200" dirty="0">
                <a:solidFill>
                  <a:schemeClr val="tx1"/>
                </a:solidFill>
              </a:rPr>
              <a:t>solid </a:t>
            </a:r>
          </a:p>
          <a:p>
            <a:pPr marL="1035050" lvl="1" indent="-342900" algn="l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Axioms </a:t>
            </a:r>
            <a:r>
              <a:rPr lang="en-US" sz="2000" dirty="0">
                <a:solidFill>
                  <a:schemeClr val="tx1"/>
                </a:solidFill>
              </a:rPr>
              <a:t>to make sure </a:t>
            </a:r>
            <a:r>
              <a:rPr lang="en-US" sz="2000" dirty="0" smtClean="0">
                <a:solidFill>
                  <a:schemeClr val="tx1"/>
                </a:solidFill>
              </a:rPr>
              <a:t>that index’s properties conforms to purpose</a:t>
            </a:r>
          </a:p>
          <a:p>
            <a:pPr marL="1035050" lvl="1" indent="-342900" algn="l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Theoretical </a:t>
            </a:r>
            <a:r>
              <a:rPr lang="en-US" sz="2000" dirty="0">
                <a:solidFill>
                  <a:schemeClr val="tx1"/>
                </a:solidFill>
              </a:rPr>
              <a:t>framework </a:t>
            </a:r>
            <a:r>
              <a:rPr lang="en-US" sz="2000" dirty="0" smtClean="0">
                <a:solidFill>
                  <a:schemeClr val="tx1"/>
                </a:solidFill>
              </a:rPr>
              <a:t>(within human capabilities </a:t>
            </a:r>
            <a:r>
              <a:rPr lang="en-US" sz="2000" dirty="0">
                <a:solidFill>
                  <a:schemeClr val="tx1"/>
                </a:solidFill>
              </a:rPr>
              <a:t>approach and/or welfare </a:t>
            </a:r>
            <a:r>
              <a:rPr lang="en-US" sz="2000" dirty="0" smtClean="0">
                <a:solidFill>
                  <a:schemeClr val="tx1"/>
                </a:solidFill>
              </a:rPr>
              <a:t>economics)</a:t>
            </a:r>
            <a:endParaRPr lang="en-US" sz="2000" dirty="0">
              <a:solidFill>
                <a:schemeClr val="tx1"/>
              </a:solidFill>
            </a:endParaRPr>
          </a:p>
          <a:p>
            <a:pPr algn="l" defTabSz="741363"/>
            <a:r>
              <a:rPr lang="en-US" sz="2400" dirty="0" smtClean="0">
                <a:solidFill>
                  <a:schemeClr val="tx1"/>
                </a:solidFill>
              </a:rPr>
              <a:t>(IV) Practicality</a:t>
            </a:r>
          </a:p>
          <a:p>
            <a:pPr marL="741363" indent="-284163" algn="l" defTabSz="741363">
              <a:buFont typeface="Arial" pitchFamily="34" charset="0"/>
              <a:buChar char="•"/>
            </a:pPr>
            <a:r>
              <a:rPr lang="en-US" sz="2200" u="sng" dirty="0" smtClean="0">
                <a:solidFill>
                  <a:schemeClr val="tx1"/>
                </a:solidFill>
              </a:rPr>
              <a:t>Operationally</a:t>
            </a:r>
            <a:r>
              <a:rPr lang="en-US" sz="2200" dirty="0" smtClean="0">
                <a:solidFill>
                  <a:schemeClr val="tx1"/>
                </a:solidFill>
              </a:rPr>
              <a:t> viable and easily </a:t>
            </a:r>
            <a:r>
              <a:rPr lang="en-US" sz="2200" u="sng" dirty="0">
                <a:solidFill>
                  <a:schemeClr val="tx1"/>
                </a:solidFill>
              </a:rPr>
              <a:t>replicable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</a:p>
          <a:p>
            <a:pPr marL="1025525" lvl="1" indent="-333375" algn="l"/>
            <a:r>
              <a:rPr lang="en-US" sz="2000" dirty="0" smtClean="0">
                <a:solidFill>
                  <a:schemeClr val="tx1"/>
                </a:solidFill>
              </a:rPr>
              <a:t>- 	Works </a:t>
            </a:r>
            <a:r>
              <a:rPr lang="en-US" sz="2000" dirty="0">
                <a:solidFill>
                  <a:schemeClr val="tx1"/>
                </a:solidFill>
              </a:rPr>
              <a:t>with existing </a:t>
            </a:r>
            <a:r>
              <a:rPr lang="en-US" sz="2000" dirty="0" smtClean="0">
                <a:solidFill>
                  <a:schemeClr val="tx1"/>
                </a:solidFill>
              </a:rPr>
              <a:t>data for all the countries and all the years</a:t>
            </a:r>
            <a:endParaRPr lang="en-US" sz="2000" dirty="0">
              <a:solidFill>
                <a:schemeClr val="tx1"/>
              </a:solidFill>
            </a:endParaRPr>
          </a:p>
          <a:p>
            <a:pPr marL="1025525" lvl="1" indent="-333375" algn="l"/>
            <a:r>
              <a:rPr lang="en-US" sz="2000" dirty="0" smtClean="0">
                <a:solidFill>
                  <a:schemeClr val="tx1"/>
                </a:solidFill>
              </a:rPr>
              <a:t>- 	It can be </a:t>
            </a:r>
            <a:r>
              <a:rPr lang="en-US" sz="2000" dirty="0">
                <a:solidFill>
                  <a:schemeClr val="tx1"/>
                </a:solidFill>
              </a:rPr>
              <a:t>updated in </a:t>
            </a:r>
            <a:r>
              <a:rPr lang="en-US" sz="2000" dirty="0" smtClean="0">
                <a:solidFill>
                  <a:schemeClr val="tx1"/>
                </a:solidFill>
              </a:rPr>
              <a:t>time</a:t>
            </a:r>
            <a:endParaRPr lang="en-US" sz="2000" dirty="0"/>
          </a:p>
          <a:p>
            <a:pPr algn="l" defTabSz="741363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2F9D-A0A3-4D7B-B9A1-BAE572609194}" type="slidenum">
              <a:rPr lang="en-US" smtClean="0">
                <a:solidFill>
                  <a:schemeClr val="tx2"/>
                </a:solidFill>
              </a:rPr>
              <a:pPr/>
              <a:t>9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48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4201</TotalTime>
  <Words>1146</Words>
  <Application>Microsoft Office PowerPoint</Application>
  <PresentationFormat>On-screen Show (4:3)</PresentationFormat>
  <Paragraphs>240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Human DEvelopment</vt:lpstr>
      <vt:lpstr>Why Human Development?</vt:lpstr>
      <vt:lpstr>      Essential Components of Human Development</vt:lpstr>
      <vt:lpstr>Continued……</vt:lpstr>
      <vt:lpstr>Human Development </vt:lpstr>
      <vt:lpstr>Human Development Index</vt:lpstr>
      <vt:lpstr>Slide 7</vt:lpstr>
      <vt:lpstr>General Criteria for a Good HDI</vt:lpstr>
      <vt:lpstr>Slide 9</vt:lpstr>
      <vt:lpstr>Calculation of HDI from Dimension Index</vt:lpstr>
      <vt:lpstr>Slide 11</vt:lpstr>
      <vt:lpstr>Slide 12</vt:lpstr>
      <vt:lpstr>HOW TO DECIDE ABOUT DEMARCATION CUT-OFFS FOR CATEGORIZING COUNTRIES INTO DIFFERENT LEVELS OF HD? </vt:lpstr>
      <vt:lpstr>Dimension of Human Development  </vt:lpstr>
      <vt:lpstr>Construction of HDI </vt:lpstr>
      <vt:lpstr>Slide 16</vt:lpstr>
      <vt:lpstr>GOAL POSTS  FOR CALCULATING THE HDI  2014</vt:lpstr>
      <vt:lpstr>CONTINUED….</vt:lpstr>
      <vt:lpstr>Continued……….</vt:lpstr>
      <vt:lpstr>New Methodology for Human Development Index</vt:lpstr>
      <vt:lpstr>Methodology for Inequality-adjusted Human Development Index (IHDI)</vt:lpstr>
      <vt:lpstr>Methodology for Gender Inequality Index</vt:lpstr>
      <vt:lpstr>Methodology for Multi-Dimensional Poverty Index</vt:lpstr>
      <vt:lpstr>HD Indices Sources</vt:lpstr>
      <vt:lpstr>HD Indices Sources</vt:lpstr>
      <vt:lpstr>Themes of HDR 1990-2015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Eleonore Fournier-Tombs</dc:creator>
  <cp:lastModifiedBy>hp</cp:lastModifiedBy>
  <cp:revision>147</cp:revision>
  <dcterms:created xsi:type="dcterms:W3CDTF">2013-04-23T18:12:18Z</dcterms:created>
  <dcterms:modified xsi:type="dcterms:W3CDTF">2016-02-17T07:34:09Z</dcterms:modified>
</cp:coreProperties>
</file>