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6" r:id="rId10"/>
    <p:sldId id="265" r:id="rId11"/>
    <p:sldId id="267" r:id="rId12"/>
    <p:sldId id="269" r:id="rId13"/>
    <p:sldId id="268"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4" d="100"/>
          <a:sy n="44" d="100"/>
        </p:scale>
        <p:origin x="-1248"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lang val="en-IN"/>
  <c:chart>
    <c:plotArea>
      <c:layout/>
      <c:barChart>
        <c:barDir val="col"/>
        <c:grouping val="clustered"/>
        <c:ser>
          <c:idx val="0"/>
          <c:order val="0"/>
          <c:tx>
            <c:strRef>
              <c:f>Sheet1!$B$1</c:f>
              <c:strCache>
                <c:ptCount val="1"/>
                <c:pt idx="0">
                  <c:v>2013</c:v>
                </c:pt>
              </c:strCache>
            </c:strRef>
          </c:tx>
          <c:cat>
            <c:strRef>
              <c:f>Sheet1!$A$2:$A$5</c:f>
              <c:strCache>
                <c:ptCount val="4"/>
                <c:pt idx="0">
                  <c:v>Television</c:v>
                </c:pt>
                <c:pt idx="1">
                  <c:v>Print</c:v>
                </c:pt>
                <c:pt idx="2">
                  <c:v>OOH</c:v>
                </c:pt>
                <c:pt idx="3">
                  <c:v>Internet advertising</c:v>
                </c:pt>
              </c:strCache>
            </c:strRef>
          </c:cat>
          <c:val>
            <c:numRef>
              <c:f>Sheet1!$B$2:$B$5</c:f>
              <c:numCache>
                <c:formatCode>General</c:formatCode>
                <c:ptCount val="4"/>
                <c:pt idx="0">
                  <c:v>420</c:v>
                </c:pt>
                <c:pt idx="1">
                  <c:v>223</c:v>
                </c:pt>
                <c:pt idx="2">
                  <c:v>19</c:v>
                </c:pt>
                <c:pt idx="3">
                  <c:v>29</c:v>
                </c:pt>
              </c:numCache>
            </c:numRef>
          </c:val>
        </c:ser>
        <c:ser>
          <c:idx val="1"/>
          <c:order val="1"/>
          <c:tx>
            <c:strRef>
              <c:f>Sheet1!$C$1</c:f>
              <c:strCache>
                <c:ptCount val="1"/>
                <c:pt idx="0">
                  <c:v>2018</c:v>
                </c:pt>
              </c:strCache>
            </c:strRef>
          </c:tx>
          <c:cat>
            <c:strRef>
              <c:f>Sheet1!$A$2:$A$5</c:f>
              <c:strCache>
                <c:ptCount val="4"/>
                <c:pt idx="0">
                  <c:v>Television</c:v>
                </c:pt>
                <c:pt idx="1">
                  <c:v>Print</c:v>
                </c:pt>
                <c:pt idx="2">
                  <c:v>OOH</c:v>
                </c:pt>
                <c:pt idx="3">
                  <c:v>Internet advertising</c:v>
                </c:pt>
              </c:strCache>
            </c:strRef>
          </c:cat>
          <c:val>
            <c:numRef>
              <c:f>Sheet1!$C$2:$C$5</c:f>
              <c:numCache>
                <c:formatCode>General</c:formatCode>
                <c:ptCount val="4"/>
                <c:pt idx="0">
                  <c:v>846</c:v>
                </c:pt>
                <c:pt idx="1">
                  <c:v>314</c:v>
                </c:pt>
                <c:pt idx="2">
                  <c:v>28</c:v>
                </c:pt>
                <c:pt idx="3">
                  <c:v>100</c:v>
                </c:pt>
              </c:numCache>
            </c:numRef>
          </c:val>
        </c:ser>
        <c:ser>
          <c:idx val="2"/>
          <c:order val="2"/>
          <c:tx>
            <c:strRef>
              <c:f>Sheet1!$D$1</c:f>
              <c:strCache>
                <c:ptCount val="1"/>
                <c:pt idx="0">
                  <c:v>CAGR</c:v>
                </c:pt>
              </c:strCache>
            </c:strRef>
          </c:tx>
          <c:cat>
            <c:strRef>
              <c:f>Sheet1!$A$2:$A$5</c:f>
              <c:strCache>
                <c:ptCount val="4"/>
                <c:pt idx="0">
                  <c:v>Television</c:v>
                </c:pt>
                <c:pt idx="1">
                  <c:v>Print</c:v>
                </c:pt>
                <c:pt idx="2">
                  <c:v>OOH</c:v>
                </c:pt>
                <c:pt idx="3">
                  <c:v>Internet advertising</c:v>
                </c:pt>
              </c:strCache>
            </c:strRef>
          </c:cat>
          <c:val>
            <c:numRef>
              <c:f>Sheet1!$D$2:$D$5</c:f>
              <c:numCache>
                <c:formatCode>General</c:formatCode>
                <c:ptCount val="4"/>
                <c:pt idx="0">
                  <c:v>15</c:v>
                </c:pt>
                <c:pt idx="1">
                  <c:v>7</c:v>
                </c:pt>
                <c:pt idx="2">
                  <c:v>8</c:v>
                </c:pt>
                <c:pt idx="3">
                  <c:v>5</c:v>
                </c:pt>
              </c:numCache>
            </c:numRef>
          </c:val>
        </c:ser>
        <c:axId val="113617920"/>
        <c:axId val="113632000"/>
      </c:barChart>
      <c:catAx>
        <c:axId val="113617920"/>
        <c:scaling>
          <c:orientation val="minMax"/>
        </c:scaling>
        <c:axPos val="b"/>
        <c:tickLblPos val="nextTo"/>
        <c:crossAx val="113632000"/>
        <c:crosses val="autoZero"/>
        <c:auto val="1"/>
        <c:lblAlgn val="ctr"/>
        <c:lblOffset val="100"/>
      </c:catAx>
      <c:valAx>
        <c:axId val="113632000"/>
        <c:scaling>
          <c:orientation val="minMax"/>
        </c:scaling>
        <c:axPos val="l"/>
        <c:majorGridlines/>
        <c:numFmt formatCode="General" sourceLinked="1"/>
        <c:tickLblPos val="nextTo"/>
        <c:crossAx val="113617920"/>
        <c:crosses val="autoZero"/>
        <c:crossBetween val="between"/>
      </c:valAx>
    </c:plotArea>
    <c:legend>
      <c:legendPos val="r"/>
      <c:layout/>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IN"/>
  <c:chart>
    <c:title>
      <c:tx>
        <c:rich>
          <a:bodyPr/>
          <a:lstStyle/>
          <a:p>
            <a:pPr>
              <a:defRPr/>
            </a:pPr>
            <a:r>
              <a:rPr lang="en-IN" dirty="0" smtClean="0"/>
              <a:t>Segment</a:t>
            </a:r>
            <a:r>
              <a:rPr lang="en-IN" baseline="0" dirty="0" smtClean="0"/>
              <a:t> contribution to advertising revenue</a:t>
            </a:r>
            <a:endParaRPr lang="en-IN" dirty="0"/>
          </a:p>
        </c:rich>
      </c:tx>
      <c:layout/>
    </c:title>
    <c:plotArea>
      <c:layout>
        <c:manualLayout>
          <c:layoutTarget val="inner"/>
          <c:xMode val="edge"/>
          <c:yMode val="edge"/>
          <c:x val="0"/>
          <c:y val="0.15117534102687094"/>
          <c:w val="0.73581686723121853"/>
          <c:h val="0.65658291948034042"/>
        </c:manualLayout>
      </c:layout>
      <c:pieChart>
        <c:varyColors val="1"/>
        <c:ser>
          <c:idx val="0"/>
          <c:order val="0"/>
          <c:tx>
            <c:strRef>
              <c:f>Sheet1!$B$1</c:f>
              <c:strCache>
                <c:ptCount val="1"/>
                <c:pt idx="0">
                  <c:v>Sales</c:v>
                </c:pt>
              </c:strCache>
            </c:strRef>
          </c:tx>
          <c:dLbls>
            <c:showPercent val="1"/>
          </c:dLbls>
          <c:cat>
            <c:strRef>
              <c:f>Sheet1!$A$2:$A$6</c:f>
              <c:strCache>
                <c:ptCount val="5"/>
                <c:pt idx="0">
                  <c:v>Television</c:v>
                </c:pt>
                <c:pt idx="1">
                  <c:v>Print</c:v>
                </c:pt>
                <c:pt idx="2">
                  <c:v>Radio</c:v>
                </c:pt>
                <c:pt idx="3">
                  <c:v>Internet advertising</c:v>
                </c:pt>
                <c:pt idx="4">
                  <c:v>OOH</c:v>
                </c:pt>
              </c:strCache>
            </c:strRef>
          </c:cat>
          <c:val>
            <c:numRef>
              <c:f>Sheet1!$B$2:$B$6</c:f>
              <c:numCache>
                <c:formatCode>0%</c:formatCode>
                <c:ptCount val="5"/>
                <c:pt idx="0">
                  <c:v>0.4</c:v>
                </c:pt>
                <c:pt idx="1">
                  <c:v>0.34</c:v>
                </c:pt>
                <c:pt idx="2">
                  <c:v>6.0000000000000032E-2</c:v>
                </c:pt>
                <c:pt idx="3">
                  <c:v>0.16</c:v>
                </c:pt>
                <c:pt idx="4">
                  <c:v>4.0000000000000022E-2</c:v>
                </c:pt>
              </c:numCache>
            </c:numRef>
          </c:val>
        </c:ser>
        <c:dLbls>
          <c:showPercent val="1"/>
        </c:dLbls>
        <c:firstSliceAng val="0"/>
      </c:pieChart>
    </c:plotArea>
    <c:legend>
      <c:legendPos val="r"/>
      <c:layout/>
    </c:legend>
    <c:plotVisOnly val="1"/>
  </c:chart>
  <c:txPr>
    <a:bodyPr/>
    <a:lstStyle/>
    <a:p>
      <a:pPr>
        <a:defRPr sz="1800"/>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6.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10" descr="images (13).jpg"/>
          <p:cNvPicPr>
            <a:picLocks noGrp="1" noChangeAspect="1"/>
          </p:cNvPicPr>
          <p:nvPr>
            <p:ph idx="1"/>
          </p:nvPr>
        </p:nvPicPr>
        <p:blipFill>
          <a:blip r:embed="rId2"/>
          <a:stretch>
            <a:fillRect/>
          </a:stretch>
        </p:blipFill>
        <p:spPr>
          <a:xfrm>
            <a:off x="838200" y="762000"/>
            <a:ext cx="7391400" cy="5334000"/>
          </a:xfrm>
        </p:spPr>
      </p:pic>
      <p:sp>
        <p:nvSpPr>
          <p:cNvPr id="10" name="Text Placeholder 9"/>
          <p:cNvSpPr>
            <a:spLocks noGrp="1"/>
          </p:cNvSpPr>
          <p:nvPr>
            <p:ph type="body" sz="half" idx="2"/>
          </p:nvPr>
        </p:nvSpPr>
        <p:spPr>
          <a:xfrm>
            <a:off x="609600" y="685800"/>
            <a:ext cx="7772400" cy="5410200"/>
          </a:xfrm>
        </p:spPr>
        <p:txBody>
          <a:bodyPr vert="horz">
            <a:normAutofit fontScale="92500" lnSpcReduction="20000"/>
          </a:bodyPr>
          <a:lstStyle/>
          <a:p>
            <a:r>
              <a:rPr lang="en-US" sz="6000" dirty="0" smtClean="0"/>
              <a:t>												</a:t>
            </a:r>
            <a:r>
              <a:rPr lang="en-US" sz="6000" dirty="0" smtClean="0">
                <a:solidFill>
                  <a:schemeClr val="bg1"/>
                </a:solidFill>
              </a:rPr>
              <a:t>Advertising </a:t>
            </a:r>
          </a:p>
          <a:p>
            <a:r>
              <a:rPr lang="en-US" sz="6000" dirty="0" smtClean="0">
                <a:solidFill>
                  <a:schemeClr val="bg1"/>
                </a:solidFill>
              </a:rPr>
              <a:t>					in the 							</a:t>
            </a:r>
            <a:r>
              <a:rPr lang="en-US" sz="6000" dirty="0" smtClean="0">
                <a:solidFill>
                  <a:schemeClr val="bg1"/>
                </a:solidFill>
              </a:rPr>
              <a:t>Age </a:t>
            </a:r>
            <a:r>
              <a:rPr lang="en-US" sz="6000" dirty="0" smtClean="0">
                <a:solidFill>
                  <a:schemeClr val="bg1"/>
                </a:solidFill>
              </a:rPr>
              <a:t>of </a:t>
            </a:r>
          </a:p>
          <a:p>
            <a:r>
              <a:rPr lang="en-US" sz="6000" dirty="0" smtClean="0">
                <a:solidFill>
                  <a:schemeClr val="bg1"/>
                </a:solidFill>
              </a:rPr>
              <a:t>					New 							Media</a:t>
            </a:r>
          </a:p>
          <a:p>
            <a:r>
              <a:rPr lang="en-US" sz="2000" dirty="0" smtClean="0">
                <a:solidFill>
                  <a:schemeClr val="bg1"/>
                </a:solidFill>
              </a:rPr>
              <a:t>			By Ms </a:t>
            </a:r>
            <a:r>
              <a:rPr lang="en-US" sz="2000" dirty="0" err="1" smtClean="0">
                <a:solidFill>
                  <a:schemeClr val="bg1"/>
                </a:solidFill>
              </a:rPr>
              <a:t>Archana</a:t>
            </a:r>
            <a:r>
              <a:rPr lang="en-US" sz="2000" dirty="0" smtClean="0">
                <a:solidFill>
                  <a:schemeClr val="bg1"/>
                </a:solidFill>
              </a:rPr>
              <a:t> </a:t>
            </a:r>
            <a:r>
              <a:rPr lang="en-US" sz="2000" dirty="0" err="1" smtClean="0">
                <a:solidFill>
                  <a:schemeClr val="bg1"/>
                </a:solidFill>
              </a:rPr>
              <a:t>Kumari</a:t>
            </a:r>
            <a:r>
              <a:rPr lang="en-US" sz="2000" dirty="0" smtClean="0">
                <a:solidFill>
                  <a:schemeClr val="bg1"/>
                </a:solidFill>
              </a:rPr>
              <a:t> and Mr. Manish </a:t>
            </a:r>
            <a:r>
              <a:rPr lang="en-US" sz="2000" dirty="0" err="1" smtClean="0">
                <a:solidFill>
                  <a:schemeClr val="bg1"/>
                </a:solidFill>
              </a:rPr>
              <a:t>Prakash</a:t>
            </a:r>
            <a:endParaRPr lang="en-US" sz="2000" dirty="0" smtClean="0">
              <a:solidFill>
                <a:schemeClr val="bg1"/>
              </a:solidFill>
            </a:endParaRPr>
          </a:p>
          <a:p>
            <a:r>
              <a:rPr lang="en-US" sz="2000" dirty="0" smtClean="0">
                <a:solidFill>
                  <a:schemeClr val="bg1"/>
                </a:solidFill>
              </a:rPr>
              <a:t>   Assistant Professors, Department Of Mass Communication and New Media</a:t>
            </a:r>
            <a:endParaRPr lang="en-IN" sz="2000" dirty="0" smtClean="0">
              <a:solidFill>
                <a:schemeClr val="bg1"/>
              </a:solidFill>
            </a:endParaRPr>
          </a:p>
          <a:p>
            <a:endParaRPr lang="en-IN" sz="6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Economic Advantages of Online Advertising</a:t>
            </a:r>
            <a:endParaRPr lang="en-IN" sz="3200" dirty="0"/>
          </a:p>
        </p:txBody>
      </p:sp>
      <p:sp>
        <p:nvSpPr>
          <p:cNvPr id="3" name="Content Placeholder 2"/>
          <p:cNvSpPr>
            <a:spLocks noGrp="1"/>
          </p:cNvSpPr>
          <p:nvPr>
            <p:ph sz="half" idx="1"/>
          </p:nvPr>
        </p:nvSpPr>
        <p:spPr>
          <a:xfrm>
            <a:off x="457200" y="4267200"/>
            <a:ext cx="7772400" cy="2209800"/>
          </a:xfrm>
        </p:spPr>
        <p:txBody>
          <a:bodyPr>
            <a:normAutofit lnSpcReduction="10000"/>
          </a:bodyPr>
          <a:lstStyle/>
          <a:p>
            <a:pPr algn="just">
              <a:buNone/>
            </a:pPr>
            <a:r>
              <a:rPr lang="en-US" dirty="0" smtClean="0"/>
              <a:t>	According to Prof. </a:t>
            </a:r>
            <a:r>
              <a:rPr lang="en-US" dirty="0" err="1" smtClean="0"/>
              <a:t>Jaishri</a:t>
            </a:r>
            <a:r>
              <a:rPr lang="en-US" dirty="0" smtClean="0"/>
              <a:t> </a:t>
            </a:r>
            <a:r>
              <a:rPr lang="en-US" dirty="0" err="1" smtClean="0"/>
              <a:t>Jethwaney</a:t>
            </a:r>
            <a:r>
              <a:rPr lang="en-US" dirty="0" smtClean="0"/>
              <a:t>, there are two principal drivers for this growth, first being the growth of </a:t>
            </a:r>
            <a:r>
              <a:rPr lang="en-US" dirty="0" smtClean="0"/>
              <a:t>‘mobile internet’ </a:t>
            </a:r>
            <a:r>
              <a:rPr lang="en-US" dirty="0" smtClean="0"/>
              <a:t>and second in the form of devices that is creating new experiences and ability to do innovations.</a:t>
            </a:r>
            <a:endParaRPr lang="en-IN" dirty="0"/>
          </a:p>
        </p:txBody>
      </p:sp>
      <p:pic>
        <p:nvPicPr>
          <p:cNvPr id="5" name="Content Placeholder 4" descr="images (2).jpg"/>
          <p:cNvPicPr>
            <a:picLocks noGrp="1" noChangeAspect="1"/>
          </p:cNvPicPr>
          <p:nvPr>
            <p:ph sz="half" idx="2"/>
          </p:nvPr>
        </p:nvPicPr>
        <p:blipFill>
          <a:blip r:embed="rId2"/>
          <a:stretch>
            <a:fillRect/>
          </a:stretch>
        </p:blipFill>
        <p:spPr>
          <a:xfrm>
            <a:off x="838200" y="1143000"/>
            <a:ext cx="7239000" cy="312420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Indian Scene of Online Advertising</a:t>
            </a:r>
            <a:endParaRPr lang="en-IN" b="1" dirty="0"/>
          </a:p>
        </p:txBody>
      </p:sp>
      <p:sp>
        <p:nvSpPr>
          <p:cNvPr id="3" name="Content Placeholder 2"/>
          <p:cNvSpPr>
            <a:spLocks noGrp="1"/>
          </p:cNvSpPr>
          <p:nvPr>
            <p:ph sz="half" idx="1"/>
          </p:nvPr>
        </p:nvSpPr>
        <p:spPr>
          <a:xfrm>
            <a:off x="457200" y="1371600"/>
            <a:ext cx="4038600" cy="4754563"/>
          </a:xfrm>
        </p:spPr>
        <p:txBody>
          <a:bodyPr>
            <a:normAutofit lnSpcReduction="10000"/>
          </a:bodyPr>
          <a:lstStyle/>
          <a:p>
            <a:r>
              <a:rPr lang="en-US" dirty="0" smtClean="0"/>
              <a:t>In India, the advertisers look at digital media as a support medium.</a:t>
            </a:r>
          </a:p>
          <a:p>
            <a:pPr algn="r">
              <a:buFontTx/>
              <a:buChar char="-"/>
            </a:pPr>
            <a:r>
              <a:rPr lang="en-US" b="1" dirty="0" smtClean="0"/>
              <a:t>(</a:t>
            </a:r>
            <a:r>
              <a:rPr lang="en-US" b="1" dirty="0" err="1" smtClean="0"/>
              <a:t>Bapna</a:t>
            </a:r>
            <a:r>
              <a:rPr lang="en-US" b="1" dirty="0" smtClean="0"/>
              <a:t>, 2011)</a:t>
            </a:r>
          </a:p>
          <a:p>
            <a:pPr algn="just"/>
            <a:r>
              <a:rPr lang="en-US" dirty="0" smtClean="0"/>
              <a:t>Advertising through digital media is just about  2 percent of the estimated Rs. 220-50 billion advertising market.</a:t>
            </a:r>
          </a:p>
          <a:p>
            <a:pPr algn="r">
              <a:buNone/>
            </a:pPr>
            <a:r>
              <a:rPr lang="en-US" b="1" dirty="0" smtClean="0"/>
              <a:t>- (</a:t>
            </a:r>
            <a:r>
              <a:rPr lang="en-US" b="1" dirty="0" err="1" smtClean="0"/>
              <a:t>Jethwaney</a:t>
            </a:r>
            <a:r>
              <a:rPr lang="en-US" b="1" dirty="0" smtClean="0"/>
              <a:t>, 2012)</a:t>
            </a:r>
            <a:endParaRPr lang="en-IN" b="1" dirty="0"/>
          </a:p>
        </p:txBody>
      </p:sp>
      <p:graphicFrame>
        <p:nvGraphicFramePr>
          <p:cNvPr id="6" name="Content Placeholder 5"/>
          <p:cNvGraphicFramePr>
            <a:graphicFrameLocks noGrp="1"/>
          </p:cNvGraphicFramePr>
          <p:nvPr>
            <p:ph sz="half" idx="2"/>
          </p:nvPr>
        </p:nvGraphicFramePr>
        <p:xfrm>
          <a:off x="4648200" y="2057400"/>
          <a:ext cx="4038600" cy="3797728"/>
        </p:xfrm>
        <a:graphic>
          <a:graphicData uri="http://schemas.openxmlformats.org/drawingml/2006/table">
            <a:tbl>
              <a:tblPr firstRow="1" bandRow="1">
                <a:tableStyleId>{5C22544A-7EE6-4342-B048-85BDC9FD1C3A}</a:tableStyleId>
              </a:tblPr>
              <a:tblGrid>
                <a:gridCol w="2019300"/>
                <a:gridCol w="2019300"/>
              </a:tblGrid>
              <a:tr h="442384">
                <a:tc>
                  <a:txBody>
                    <a:bodyPr/>
                    <a:lstStyle/>
                    <a:p>
                      <a:r>
                        <a:rPr lang="en-US" sz="2000" dirty="0" smtClean="0"/>
                        <a:t>Medium</a:t>
                      </a:r>
                      <a:endParaRPr lang="en-IN" sz="2000" dirty="0"/>
                    </a:p>
                  </a:txBody>
                  <a:tcPr/>
                </a:tc>
                <a:tc>
                  <a:txBody>
                    <a:bodyPr/>
                    <a:lstStyle/>
                    <a:p>
                      <a:r>
                        <a:rPr lang="en-US" sz="2000" dirty="0" smtClean="0"/>
                        <a:t>Rs. (in billion)</a:t>
                      </a:r>
                      <a:endParaRPr lang="en-IN" sz="2000" dirty="0"/>
                    </a:p>
                  </a:txBody>
                  <a:tcPr/>
                </a:tc>
              </a:tr>
              <a:tr h="442384">
                <a:tc>
                  <a:txBody>
                    <a:bodyPr/>
                    <a:lstStyle/>
                    <a:p>
                      <a:r>
                        <a:rPr lang="en-US" sz="2000" dirty="0" smtClean="0"/>
                        <a:t>Television </a:t>
                      </a:r>
                      <a:endParaRPr lang="en-IN" sz="2000" dirty="0"/>
                    </a:p>
                  </a:txBody>
                  <a:tcPr/>
                </a:tc>
                <a:tc>
                  <a:txBody>
                    <a:bodyPr/>
                    <a:lstStyle/>
                    <a:p>
                      <a:r>
                        <a:rPr lang="en-US" sz="2000" dirty="0" smtClean="0"/>
                        <a:t>72.84</a:t>
                      </a:r>
                      <a:endParaRPr lang="en-IN" sz="2000" dirty="0"/>
                    </a:p>
                  </a:txBody>
                  <a:tcPr/>
                </a:tc>
              </a:tr>
              <a:tr h="442384">
                <a:tc>
                  <a:txBody>
                    <a:bodyPr/>
                    <a:lstStyle/>
                    <a:p>
                      <a:r>
                        <a:rPr lang="en-US" sz="2000" dirty="0" smtClean="0"/>
                        <a:t>Print </a:t>
                      </a:r>
                      <a:endParaRPr lang="en-IN" sz="2000" dirty="0"/>
                    </a:p>
                  </a:txBody>
                  <a:tcPr/>
                </a:tc>
                <a:tc>
                  <a:txBody>
                    <a:bodyPr/>
                    <a:lstStyle/>
                    <a:p>
                      <a:r>
                        <a:rPr lang="en-US" sz="2000" dirty="0" smtClean="0"/>
                        <a:t>61.83</a:t>
                      </a:r>
                      <a:endParaRPr lang="en-IN" sz="2000" dirty="0"/>
                    </a:p>
                  </a:txBody>
                  <a:tcPr/>
                </a:tc>
              </a:tr>
              <a:tr h="560910">
                <a:tc>
                  <a:txBody>
                    <a:bodyPr/>
                    <a:lstStyle/>
                    <a:p>
                      <a:r>
                        <a:rPr lang="en-US" sz="2000" dirty="0" smtClean="0"/>
                        <a:t>Below-the-line (BTL)</a:t>
                      </a:r>
                      <a:endParaRPr lang="en-IN" sz="2000" dirty="0"/>
                    </a:p>
                  </a:txBody>
                  <a:tcPr/>
                </a:tc>
                <a:tc>
                  <a:txBody>
                    <a:bodyPr/>
                    <a:lstStyle/>
                    <a:p>
                      <a:r>
                        <a:rPr lang="en-US" sz="2000" dirty="0" smtClean="0"/>
                        <a:t>30.40</a:t>
                      </a:r>
                      <a:endParaRPr lang="en-IN" sz="2000" dirty="0"/>
                    </a:p>
                  </a:txBody>
                  <a:tcPr/>
                </a:tc>
              </a:tr>
              <a:tr h="442384">
                <a:tc>
                  <a:txBody>
                    <a:bodyPr/>
                    <a:lstStyle/>
                    <a:p>
                      <a:r>
                        <a:rPr lang="en-US" sz="2000" dirty="0" smtClean="0"/>
                        <a:t>Outdoor</a:t>
                      </a:r>
                      <a:endParaRPr lang="en-IN" sz="2000" dirty="0"/>
                    </a:p>
                  </a:txBody>
                  <a:tcPr/>
                </a:tc>
                <a:tc>
                  <a:txBody>
                    <a:bodyPr/>
                    <a:lstStyle/>
                    <a:p>
                      <a:r>
                        <a:rPr lang="en-US" sz="2000" dirty="0" smtClean="0"/>
                        <a:t>10.32</a:t>
                      </a:r>
                      <a:endParaRPr lang="en-IN" sz="2000" dirty="0"/>
                    </a:p>
                  </a:txBody>
                  <a:tcPr/>
                </a:tc>
              </a:tr>
              <a:tr h="442384">
                <a:tc>
                  <a:txBody>
                    <a:bodyPr/>
                    <a:lstStyle/>
                    <a:p>
                      <a:r>
                        <a:rPr lang="en-US" sz="2000" b="1" dirty="0" smtClean="0">
                          <a:solidFill>
                            <a:srgbClr val="FF0000"/>
                          </a:solidFill>
                        </a:rPr>
                        <a:t>Online</a:t>
                      </a:r>
                      <a:endParaRPr lang="en-IN" sz="2000" b="1" dirty="0">
                        <a:solidFill>
                          <a:srgbClr val="FF0000"/>
                        </a:solidFill>
                      </a:endParaRPr>
                    </a:p>
                  </a:txBody>
                  <a:tcPr/>
                </a:tc>
                <a:tc>
                  <a:txBody>
                    <a:bodyPr/>
                    <a:lstStyle/>
                    <a:p>
                      <a:r>
                        <a:rPr lang="en-US" sz="2000" b="1" dirty="0" smtClean="0">
                          <a:solidFill>
                            <a:srgbClr val="FF0000"/>
                          </a:solidFill>
                        </a:rPr>
                        <a:t>6.03</a:t>
                      </a:r>
                      <a:endParaRPr lang="en-IN" sz="2000" b="1" dirty="0">
                        <a:solidFill>
                          <a:srgbClr val="FF0000"/>
                        </a:solidFill>
                      </a:endParaRPr>
                    </a:p>
                  </a:txBody>
                  <a:tcPr/>
                </a:tc>
              </a:tr>
              <a:tr h="442384">
                <a:tc>
                  <a:txBody>
                    <a:bodyPr/>
                    <a:lstStyle/>
                    <a:p>
                      <a:r>
                        <a:rPr lang="en-US" sz="2000" dirty="0" smtClean="0"/>
                        <a:t>Radio</a:t>
                      </a:r>
                      <a:endParaRPr lang="en-IN" sz="2000" dirty="0"/>
                    </a:p>
                  </a:txBody>
                  <a:tcPr/>
                </a:tc>
                <a:tc>
                  <a:txBody>
                    <a:bodyPr/>
                    <a:lstStyle/>
                    <a:p>
                      <a:r>
                        <a:rPr lang="en-US" sz="2000" dirty="0" smtClean="0"/>
                        <a:t>7.14</a:t>
                      </a:r>
                      <a:endParaRPr lang="en-IN" sz="2000" dirty="0"/>
                    </a:p>
                  </a:txBody>
                  <a:tcPr/>
                </a:tc>
              </a:tr>
              <a:tr h="442384">
                <a:tc>
                  <a:txBody>
                    <a:bodyPr/>
                    <a:lstStyle/>
                    <a:p>
                      <a:r>
                        <a:rPr lang="en-US" sz="2000" dirty="0" smtClean="0"/>
                        <a:t>Mobile</a:t>
                      </a:r>
                      <a:endParaRPr lang="en-IN" sz="2000" dirty="0"/>
                    </a:p>
                  </a:txBody>
                  <a:tcPr/>
                </a:tc>
                <a:tc>
                  <a:txBody>
                    <a:bodyPr/>
                    <a:lstStyle/>
                    <a:p>
                      <a:r>
                        <a:rPr lang="en-US" sz="2000" dirty="0" smtClean="0"/>
                        <a:t>0.0095</a:t>
                      </a:r>
                      <a:endParaRPr lang="en-IN" sz="2000" dirty="0"/>
                    </a:p>
                  </a:txBody>
                  <a:tcPr/>
                </a:tc>
              </a:tr>
            </a:tbl>
          </a:graphicData>
        </a:graphic>
      </p:graphicFrame>
      <p:sp>
        <p:nvSpPr>
          <p:cNvPr id="7" name="TextBox 6"/>
          <p:cNvSpPr txBox="1"/>
          <p:nvPr/>
        </p:nvSpPr>
        <p:spPr>
          <a:xfrm>
            <a:off x="4724400" y="5867400"/>
            <a:ext cx="4114800" cy="307777"/>
          </a:xfrm>
          <a:prstGeom prst="rect">
            <a:avLst/>
          </a:prstGeom>
          <a:noFill/>
        </p:spPr>
        <p:txBody>
          <a:bodyPr wrap="square" rtlCol="0">
            <a:spAutoFit/>
          </a:bodyPr>
          <a:lstStyle/>
          <a:p>
            <a:r>
              <a:rPr lang="en-US" sz="1400" dirty="0" smtClean="0"/>
              <a:t>Source: Digital Media Outlook 2010 (</a:t>
            </a:r>
            <a:r>
              <a:rPr lang="en-US" sz="1400" dirty="0" err="1" smtClean="0"/>
              <a:t>webchtney</a:t>
            </a:r>
            <a:r>
              <a:rPr lang="en-US" sz="1400" dirty="0" smtClean="0"/>
              <a:t>)</a:t>
            </a:r>
            <a:endParaRPr lang="en-IN" sz="1400" dirty="0"/>
          </a:p>
        </p:txBody>
      </p:sp>
      <p:sp>
        <p:nvSpPr>
          <p:cNvPr id="8" name="TextBox 7"/>
          <p:cNvSpPr txBox="1"/>
          <p:nvPr/>
        </p:nvSpPr>
        <p:spPr>
          <a:xfrm>
            <a:off x="4648200" y="1219200"/>
            <a:ext cx="4038600" cy="1107996"/>
          </a:xfrm>
          <a:prstGeom prst="rect">
            <a:avLst/>
          </a:prstGeom>
          <a:noFill/>
        </p:spPr>
        <p:txBody>
          <a:bodyPr wrap="square" rtlCol="0">
            <a:spAutoFit/>
          </a:bodyPr>
          <a:lstStyle/>
          <a:p>
            <a:r>
              <a:rPr lang="en-US" sz="2400" dirty="0" smtClean="0"/>
              <a:t>Spending on advertising by top 100 </a:t>
            </a:r>
            <a:r>
              <a:rPr lang="en-US" sz="2400" dirty="0" err="1" smtClean="0"/>
              <a:t>marketeers</a:t>
            </a:r>
            <a:endParaRPr lang="en-US" sz="2400" dirty="0" smtClean="0"/>
          </a:p>
          <a:p>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images (14).jpg"/>
          <p:cNvPicPr>
            <a:picLocks noGrp="1" noChangeAspect="1"/>
          </p:cNvPicPr>
          <p:nvPr>
            <p:ph sz="half" idx="1"/>
          </p:nvPr>
        </p:nvPicPr>
        <p:blipFill>
          <a:blip r:embed="rId2"/>
          <a:stretch>
            <a:fillRect/>
          </a:stretch>
        </p:blipFill>
        <p:spPr>
          <a:xfrm>
            <a:off x="381000" y="304800"/>
            <a:ext cx="8305800" cy="1600200"/>
          </a:xfrm>
        </p:spPr>
      </p:pic>
      <p:sp>
        <p:nvSpPr>
          <p:cNvPr id="7" name="TextBox 6"/>
          <p:cNvSpPr txBox="1"/>
          <p:nvPr/>
        </p:nvSpPr>
        <p:spPr>
          <a:xfrm>
            <a:off x="762000" y="1981200"/>
            <a:ext cx="7620000" cy="4154984"/>
          </a:xfrm>
          <a:prstGeom prst="rect">
            <a:avLst/>
          </a:prstGeom>
          <a:noFill/>
        </p:spPr>
        <p:txBody>
          <a:bodyPr wrap="square" rtlCol="0">
            <a:spAutoFit/>
          </a:bodyPr>
          <a:lstStyle/>
          <a:p>
            <a:pPr algn="just"/>
            <a:r>
              <a:rPr lang="en-US" sz="2400" dirty="0" smtClean="0"/>
              <a:t>The slow growth of online advertising in India till 2015 , is </a:t>
            </a:r>
            <a:r>
              <a:rPr lang="en-US" sz="2400" dirty="0" err="1" smtClean="0"/>
              <a:t>bacause</a:t>
            </a:r>
            <a:r>
              <a:rPr lang="en-US" sz="2400" dirty="0" smtClean="0"/>
              <a:t> of following few reasons:</a:t>
            </a:r>
          </a:p>
          <a:p>
            <a:pPr algn="just">
              <a:buFont typeface="Arial" pitchFamily="34" charset="0"/>
              <a:buChar char="•"/>
            </a:pPr>
            <a:r>
              <a:rPr lang="en-US" sz="2400" dirty="0" smtClean="0"/>
              <a:t> Among the various business categories, the Fast Moving Consumer Goods (FMCG) sector which contributes most in the advertising spend  share at 42 percent, contributes only 9 percent  towards online advertising.</a:t>
            </a:r>
          </a:p>
          <a:p>
            <a:pPr algn="just">
              <a:buFont typeface="Arial" pitchFamily="34" charset="0"/>
              <a:buChar char="•"/>
            </a:pPr>
            <a:r>
              <a:rPr lang="en-US" sz="2400" dirty="0" smtClean="0"/>
              <a:t> Internet is used by the advertisers only as a medium  and not engaging the consumer or being interactive in a big way.</a:t>
            </a:r>
          </a:p>
          <a:p>
            <a:pPr algn="just">
              <a:buFont typeface="Arial" pitchFamily="34" charset="0"/>
              <a:buChar char="•"/>
            </a:pPr>
            <a:r>
              <a:rPr lang="en-US" sz="2400" dirty="0" smtClean="0"/>
              <a:t>However the prediction  of </a:t>
            </a:r>
            <a:r>
              <a:rPr lang="en-US" sz="2400" dirty="0" err="1" smtClean="0"/>
              <a:t>PriceWaterCooper</a:t>
            </a:r>
            <a:r>
              <a:rPr lang="en-US" sz="2400" dirty="0" smtClean="0"/>
              <a:t> </a:t>
            </a:r>
            <a:r>
              <a:rPr lang="en-US" sz="2400" dirty="0" smtClean="0"/>
              <a:t>and industry experts towards growth of online advertising in India is quite inspiring.</a:t>
            </a:r>
            <a:endParaRPr lang="en-IN"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b="1" dirty="0" smtClean="0"/>
              <a:t>Indian Scene of Online Advertising</a:t>
            </a:r>
            <a:endParaRPr lang="en-IN" dirty="0"/>
          </a:p>
        </p:txBody>
      </p:sp>
      <p:graphicFrame>
        <p:nvGraphicFramePr>
          <p:cNvPr id="13" name="Content Placeholder 12"/>
          <p:cNvGraphicFramePr>
            <a:graphicFrameLocks noGrp="1"/>
          </p:cNvGraphicFramePr>
          <p:nvPr>
            <p:ph idx="1"/>
          </p:nvPr>
        </p:nvGraphicFramePr>
        <p:xfrm>
          <a:off x="457200" y="1600200"/>
          <a:ext cx="8229600" cy="4319016"/>
        </p:xfrm>
        <a:graphic>
          <a:graphicData uri="http://schemas.openxmlformats.org/drawingml/2006/table">
            <a:tbl>
              <a:tblPr firstRow="1" bandRow="1">
                <a:tableStyleId>{5C22544A-7EE6-4342-B048-85BDC9FD1C3A}</a:tableStyleId>
              </a:tblPr>
              <a:tblGrid>
                <a:gridCol w="1028700"/>
                <a:gridCol w="1028700"/>
                <a:gridCol w="1028700"/>
                <a:gridCol w="1028700"/>
                <a:gridCol w="1028700"/>
                <a:gridCol w="1028700"/>
                <a:gridCol w="1028700"/>
                <a:gridCol w="1028700"/>
              </a:tblGrid>
              <a:tr h="370840">
                <a:tc>
                  <a:txBody>
                    <a:bodyPr/>
                    <a:lstStyle/>
                    <a:p>
                      <a:pPr marL="50800">
                        <a:lnSpc>
                          <a:spcPct val="115000"/>
                        </a:lnSpc>
                        <a:spcAft>
                          <a:spcPts val="0"/>
                        </a:spcAft>
                      </a:pPr>
                      <a:r>
                        <a:rPr lang="en-US" sz="1400" dirty="0">
                          <a:solidFill>
                            <a:srgbClr val="80021A"/>
                          </a:solidFill>
                          <a:latin typeface="Arial"/>
                          <a:ea typeface="Times New Roman"/>
                          <a:cs typeface="Times New Roman"/>
                        </a:rPr>
                        <a:t>Segment</a:t>
                      </a:r>
                      <a:endParaRPr lang="en-IN" sz="1400" dirty="0">
                        <a:latin typeface="Calibri"/>
                        <a:ea typeface="Times New Roman"/>
                        <a:cs typeface="Times New Roman"/>
                      </a:endParaRPr>
                    </a:p>
                  </a:txBody>
                  <a:tcPr marL="0" marR="0" marT="0" marB="0" anchor="b"/>
                </a:tc>
                <a:tc>
                  <a:txBody>
                    <a:bodyPr/>
                    <a:lstStyle/>
                    <a:p>
                      <a:pPr marR="241300" algn="r">
                        <a:lnSpc>
                          <a:spcPct val="115000"/>
                        </a:lnSpc>
                        <a:spcAft>
                          <a:spcPts val="0"/>
                        </a:spcAft>
                      </a:pPr>
                      <a:r>
                        <a:rPr lang="en-US" sz="1400">
                          <a:solidFill>
                            <a:srgbClr val="80021A"/>
                          </a:solidFill>
                          <a:latin typeface="Arial"/>
                          <a:ea typeface="Times New Roman"/>
                          <a:cs typeface="Times New Roman"/>
                        </a:rPr>
                        <a:t>2013</a:t>
                      </a:r>
                      <a:endParaRPr lang="en-IN" sz="1400">
                        <a:latin typeface="Calibri"/>
                        <a:ea typeface="Times New Roman"/>
                        <a:cs typeface="Times New Roman"/>
                      </a:endParaRPr>
                    </a:p>
                  </a:txBody>
                  <a:tcPr marL="0" marR="0" marT="0" marB="0" anchor="b"/>
                </a:tc>
                <a:tc>
                  <a:txBody>
                    <a:bodyPr/>
                    <a:lstStyle/>
                    <a:p>
                      <a:pPr marR="241300" algn="r">
                        <a:lnSpc>
                          <a:spcPct val="115000"/>
                        </a:lnSpc>
                        <a:spcAft>
                          <a:spcPts val="0"/>
                        </a:spcAft>
                      </a:pPr>
                      <a:r>
                        <a:rPr lang="en-US" sz="1400">
                          <a:solidFill>
                            <a:srgbClr val="80021A"/>
                          </a:solidFill>
                          <a:latin typeface="Arial"/>
                          <a:ea typeface="Times New Roman"/>
                          <a:cs typeface="Times New Roman"/>
                        </a:rPr>
                        <a:t>2014</a:t>
                      </a:r>
                      <a:endParaRPr lang="en-IN" sz="1400">
                        <a:latin typeface="Calibri"/>
                        <a:ea typeface="Times New Roman"/>
                        <a:cs typeface="Times New Roman"/>
                      </a:endParaRPr>
                    </a:p>
                  </a:txBody>
                  <a:tcPr marL="0" marR="0" marT="0" marB="0" anchor="b"/>
                </a:tc>
                <a:tc>
                  <a:txBody>
                    <a:bodyPr/>
                    <a:lstStyle/>
                    <a:p>
                      <a:pPr marR="254000" algn="r">
                        <a:lnSpc>
                          <a:spcPct val="115000"/>
                        </a:lnSpc>
                        <a:spcAft>
                          <a:spcPts val="0"/>
                        </a:spcAft>
                      </a:pPr>
                      <a:r>
                        <a:rPr lang="en-US" sz="1400">
                          <a:solidFill>
                            <a:srgbClr val="80021A"/>
                          </a:solidFill>
                          <a:latin typeface="Arial"/>
                          <a:ea typeface="Times New Roman"/>
                          <a:cs typeface="Times New Roman"/>
                        </a:rPr>
                        <a:t>2015</a:t>
                      </a:r>
                      <a:endParaRPr lang="en-IN" sz="1400">
                        <a:latin typeface="Calibri"/>
                        <a:ea typeface="Times New Roman"/>
                        <a:cs typeface="Times New Roman"/>
                      </a:endParaRPr>
                    </a:p>
                  </a:txBody>
                  <a:tcPr marL="0" marR="0" marT="0" marB="0" anchor="b"/>
                </a:tc>
                <a:tc>
                  <a:txBody>
                    <a:bodyPr/>
                    <a:lstStyle/>
                    <a:p>
                      <a:pPr marR="241300" algn="r">
                        <a:lnSpc>
                          <a:spcPct val="115000"/>
                        </a:lnSpc>
                        <a:spcAft>
                          <a:spcPts val="0"/>
                        </a:spcAft>
                      </a:pPr>
                      <a:r>
                        <a:rPr lang="en-US" sz="1400">
                          <a:solidFill>
                            <a:srgbClr val="80021A"/>
                          </a:solidFill>
                          <a:latin typeface="Arial"/>
                          <a:ea typeface="Times New Roman"/>
                          <a:cs typeface="Times New Roman"/>
                        </a:rPr>
                        <a:t>2016</a:t>
                      </a:r>
                      <a:endParaRPr lang="en-IN" sz="1400">
                        <a:latin typeface="Calibri"/>
                        <a:ea typeface="Times New Roman"/>
                        <a:cs typeface="Times New Roman"/>
                      </a:endParaRPr>
                    </a:p>
                  </a:txBody>
                  <a:tcPr marL="0" marR="0" marT="0" marB="0" anchor="b"/>
                </a:tc>
                <a:tc>
                  <a:txBody>
                    <a:bodyPr/>
                    <a:lstStyle/>
                    <a:p>
                      <a:pPr marR="241300" algn="r">
                        <a:lnSpc>
                          <a:spcPct val="115000"/>
                        </a:lnSpc>
                        <a:spcAft>
                          <a:spcPts val="0"/>
                        </a:spcAft>
                      </a:pPr>
                      <a:r>
                        <a:rPr lang="en-US" sz="1400">
                          <a:solidFill>
                            <a:srgbClr val="80021A"/>
                          </a:solidFill>
                          <a:latin typeface="Arial"/>
                          <a:ea typeface="Times New Roman"/>
                          <a:cs typeface="Times New Roman"/>
                        </a:rPr>
                        <a:t>2017</a:t>
                      </a:r>
                      <a:endParaRPr lang="en-IN" sz="1400">
                        <a:latin typeface="Calibri"/>
                        <a:ea typeface="Times New Roman"/>
                        <a:cs typeface="Times New Roman"/>
                      </a:endParaRPr>
                    </a:p>
                  </a:txBody>
                  <a:tcPr marL="0" marR="0" marT="0" marB="0" anchor="b"/>
                </a:tc>
                <a:tc>
                  <a:txBody>
                    <a:bodyPr/>
                    <a:lstStyle/>
                    <a:p>
                      <a:pPr marR="254000" algn="r">
                        <a:lnSpc>
                          <a:spcPct val="115000"/>
                        </a:lnSpc>
                        <a:spcAft>
                          <a:spcPts val="0"/>
                        </a:spcAft>
                      </a:pPr>
                      <a:r>
                        <a:rPr lang="en-US" sz="1400">
                          <a:solidFill>
                            <a:srgbClr val="80021A"/>
                          </a:solidFill>
                          <a:latin typeface="Arial"/>
                          <a:ea typeface="Times New Roman"/>
                          <a:cs typeface="Times New Roman"/>
                        </a:rPr>
                        <a:t>2018</a:t>
                      </a:r>
                      <a:endParaRPr lang="en-IN" sz="1400">
                        <a:latin typeface="Calibri"/>
                        <a:ea typeface="Times New Roman"/>
                        <a:cs typeface="Times New Roman"/>
                      </a:endParaRPr>
                    </a:p>
                  </a:txBody>
                  <a:tcPr marL="0" marR="0" marT="0" marB="0" anchor="b"/>
                </a:tc>
                <a:tc>
                  <a:txBody>
                    <a:bodyPr/>
                    <a:lstStyle/>
                    <a:p>
                      <a:pPr algn="r">
                        <a:lnSpc>
                          <a:spcPct val="115000"/>
                        </a:lnSpc>
                        <a:spcAft>
                          <a:spcPts val="0"/>
                        </a:spcAft>
                      </a:pPr>
                      <a:r>
                        <a:rPr lang="en-US" sz="1400">
                          <a:solidFill>
                            <a:srgbClr val="80021A"/>
                          </a:solidFill>
                          <a:latin typeface="Arial"/>
                          <a:ea typeface="Times New Roman"/>
                          <a:cs typeface="Times New Roman"/>
                        </a:rPr>
                        <a:t>CAGR</a:t>
                      </a:r>
                      <a:endParaRPr lang="en-IN" sz="1400">
                        <a:latin typeface="Calibri"/>
                        <a:ea typeface="Times New Roman"/>
                        <a:cs typeface="Times New Roman"/>
                      </a:endParaRPr>
                    </a:p>
                  </a:txBody>
                  <a:tcPr marL="0" marR="0" marT="0" marB="0" anchor="b"/>
                </a:tc>
              </a:tr>
              <a:tr h="370840">
                <a:tc>
                  <a:txBody>
                    <a:bodyPr/>
                    <a:lstStyle/>
                    <a:p>
                      <a:pPr marL="50800">
                        <a:lnSpc>
                          <a:spcPct val="115000"/>
                        </a:lnSpc>
                        <a:spcAft>
                          <a:spcPts val="0"/>
                        </a:spcAft>
                      </a:pPr>
                      <a:r>
                        <a:rPr lang="en-US" sz="1400">
                          <a:latin typeface="Arial"/>
                          <a:ea typeface="Times New Roman"/>
                          <a:cs typeface="Times New Roman"/>
                        </a:rPr>
                        <a:t>Television</a:t>
                      </a:r>
                      <a:endParaRPr lang="en-IN" sz="1400">
                        <a:latin typeface="Calibri"/>
                        <a:ea typeface="Times New Roman"/>
                        <a:cs typeface="Times New Roman"/>
                      </a:endParaRPr>
                    </a:p>
                  </a:txBody>
                  <a:tcPr marL="0" marR="0" marT="0" marB="0" anchor="b"/>
                </a:tc>
                <a:tc>
                  <a:txBody>
                    <a:bodyPr/>
                    <a:lstStyle/>
                    <a:p>
                      <a:pPr marR="266700" algn="r">
                        <a:lnSpc>
                          <a:spcPct val="115000"/>
                        </a:lnSpc>
                        <a:spcAft>
                          <a:spcPts val="0"/>
                        </a:spcAft>
                      </a:pPr>
                      <a:r>
                        <a:rPr lang="en-US" sz="1400">
                          <a:latin typeface="Arial"/>
                          <a:ea typeface="Times New Roman"/>
                          <a:cs typeface="Times New Roman"/>
                        </a:rPr>
                        <a:t>420</a:t>
                      </a:r>
                      <a:endParaRPr lang="en-IN" sz="1400">
                        <a:latin typeface="Calibri"/>
                        <a:ea typeface="Times New Roman"/>
                        <a:cs typeface="Times New Roman"/>
                      </a:endParaRPr>
                    </a:p>
                  </a:txBody>
                  <a:tcPr marL="0" marR="0" marT="0" marB="0" anchor="b"/>
                </a:tc>
                <a:tc>
                  <a:txBody>
                    <a:bodyPr/>
                    <a:lstStyle/>
                    <a:p>
                      <a:pPr marR="266700" algn="r">
                        <a:lnSpc>
                          <a:spcPct val="115000"/>
                        </a:lnSpc>
                        <a:spcAft>
                          <a:spcPts val="0"/>
                        </a:spcAft>
                      </a:pPr>
                      <a:r>
                        <a:rPr lang="en-US" sz="1400">
                          <a:latin typeface="Arial"/>
                          <a:ea typeface="Times New Roman"/>
                          <a:cs typeface="Times New Roman"/>
                        </a:rPr>
                        <a:t>486</a:t>
                      </a:r>
                      <a:endParaRPr lang="en-IN" sz="1400">
                        <a:latin typeface="Calibri"/>
                        <a:ea typeface="Times New Roman"/>
                        <a:cs typeface="Times New Roman"/>
                      </a:endParaRPr>
                    </a:p>
                  </a:txBody>
                  <a:tcPr marL="0" marR="0" marT="0" marB="0" anchor="b"/>
                </a:tc>
                <a:tc>
                  <a:txBody>
                    <a:bodyPr/>
                    <a:lstStyle/>
                    <a:p>
                      <a:pPr marR="266700" algn="r">
                        <a:lnSpc>
                          <a:spcPct val="115000"/>
                        </a:lnSpc>
                        <a:spcAft>
                          <a:spcPts val="0"/>
                        </a:spcAft>
                      </a:pPr>
                      <a:r>
                        <a:rPr lang="en-US" sz="1400">
                          <a:latin typeface="Arial"/>
                          <a:ea typeface="Times New Roman"/>
                          <a:cs typeface="Times New Roman"/>
                        </a:rPr>
                        <a:t>568</a:t>
                      </a:r>
                      <a:endParaRPr lang="en-IN" sz="1400">
                        <a:latin typeface="Calibri"/>
                        <a:ea typeface="Times New Roman"/>
                        <a:cs typeface="Times New Roman"/>
                      </a:endParaRPr>
                    </a:p>
                  </a:txBody>
                  <a:tcPr marL="0" marR="0" marT="0" marB="0" anchor="b"/>
                </a:tc>
                <a:tc>
                  <a:txBody>
                    <a:bodyPr/>
                    <a:lstStyle/>
                    <a:p>
                      <a:pPr marR="266700" algn="r">
                        <a:lnSpc>
                          <a:spcPct val="115000"/>
                        </a:lnSpc>
                        <a:spcAft>
                          <a:spcPts val="0"/>
                        </a:spcAft>
                      </a:pPr>
                      <a:r>
                        <a:rPr lang="en-US" sz="1400">
                          <a:latin typeface="Arial"/>
                          <a:ea typeface="Times New Roman"/>
                          <a:cs typeface="Times New Roman"/>
                        </a:rPr>
                        <a:t>648</a:t>
                      </a:r>
                      <a:endParaRPr lang="en-IN" sz="1400">
                        <a:latin typeface="Calibri"/>
                        <a:ea typeface="Times New Roman"/>
                        <a:cs typeface="Times New Roman"/>
                      </a:endParaRPr>
                    </a:p>
                  </a:txBody>
                  <a:tcPr marL="0" marR="0" marT="0" marB="0" anchor="b"/>
                </a:tc>
                <a:tc>
                  <a:txBody>
                    <a:bodyPr/>
                    <a:lstStyle/>
                    <a:p>
                      <a:pPr marR="266700" algn="r">
                        <a:lnSpc>
                          <a:spcPct val="115000"/>
                        </a:lnSpc>
                        <a:spcAft>
                          <a:spcPts val="0"/>
                        </a:spcAft>
                      </a:pPr>
                      <a:r>
                        <a:rPr lang="en-US" sz="1400">
                          <a:latin typeface="Arial"/>
                          <a:ea typeface="Times New Roman"/>
                          <a:cs typeface="Times New Roman"/>
                        </a:rPr>
                        <a:t>756</a:t>
                      </a:r>
                      <a:endParaRPr lang="en-IN" sz="1400">
                        <a:latin typeface="Calibri"/>
                        <a:ea typeface="Times New Roman"/>
                        <a:cs typeface="Times New Roman"/>
                      </a:endParaRPr>
                    </a:p>
                  </a:txBody>
                  <a:tcPr marL="0" marR="0" marT="0" marB="0" anchor="b"/>
                </a:tc>
                <a:tc>
                  <a:txBody>
                    <a:bodyPr/>
                    <a:lstStyle/>
                    <a:p>
                      <a:pPr marR="279400" algn="r">
                        <a:lnSpc>
                          <a:spcPct val="115000"/>
                        </a:lnSpc>
                        <a:spcAft>
                          <a:spcPts val="0"/>
                        </a:spcAft>
                      </a:pPr>
                      <a:r>
                        <a:rPr lang="en-US" sz="1400">
                          <a:latin typeface="Arial"/>
                          <a:ea typeface="Times New Roman"/>
                          <a:cs typeface="Times New Roman"/>
                        </a:rPr>
                        <a:t>846</a:t>
                      </a:r>
                      <a:endParaRPr lang="en-IN" sz="1400">
                        <a:latin typeface="Calibri"/>
                        <a:ea typeface="Times New Roman"/>
                        <a:cs typeface="Times New Roman"/>
                      </a:endParaRPr>
                    </a:p>
                  </a:txBody>
                  <a:tcPr marL="0" marR="0" marT="0" marB="0" anchor="b"/>
                </a:tc>
                <a:tc>
                  <a:txBody>
                    <a:bodyPr/>
                    <a:lstStyle/>
                    <a:p>
                      <a:pPr algn="r">
                        <a:lnSpc>
                          <a:spcPct val="115000"/>
                        </a:lnSpc>
                        <a:spcAft>
                          <a:spcPts val="0"/>
                        </a:spcAft>
                      </a:pPr>
                      <a:r>
                        <a:rPr lang="en-US" sz="1400">
                          <a:latin typeface="Arial"/>
                          <a:ea typeface="Times New Roman"/>
                          <a:cs typeface="Times New Roman"/>
                        </a:rPr>
                        <a:t>15%</a:t>
                      </a:r>
                      <a:endParaRPr lang="en-IN" sz="1400">
                        <a:latin typeface="Calibri"/>
                        <a:ea typeface="Times New Roman"/>
                        <a:cs typeface="Times New Roman"/>
                      </a:endParaRPr>
                    </a:p>
                  </a:txBody>
                  <a:tcPr marL="0" marR="0" marT="0" marB="0" anchor="b"/>
                </a:tc>
              </a:tr>
              <a:tr h="370840">
                <a:tc>
                  <a:txBody>
                    <a:bodyPr/>
                    <a:lstStyle/>
                    <a:p>
                      <a:pPr marL="50800">
                        <a:lnSpc>
                          <a:spcPct val="115000"/>
                        </a:lnSpc>
                        <a:spcAft>
                          <a:spcPts val="0"/>
                        </a:spcAft>
                      </a:pPr>
                      <a:r>
                        <a:rPr lang="en-US" sz="1400">
                          <a:latin typeface="Arial"/>
                          <a:ea typeface="Times New Roman"/>
                          <a:cs typeface="Times New Roman"/>
                        </a:rPr>
                        <a:t>Print</a:t>
                      </a:r>
                      <a:endParaRPr lang="en-IN" sz="1400">
                        <a:latin typeface="Calibri"/>
                        <a:ea typeface="Times New Roman"/>
                        <a:cs typeface="Times New Roman"/>
                      </a:endParaRPr>
                    </a:p>
                  </a:txBody>
                  <a:tcPr marL="0" marR="0" marT="0" marB="0" anchor="b"/>
                </a:tc>
                <a:tc>
                  <a:txBody>
                    <a:bodyPr/>
                    <a:lstStyle/>
                    <a:p>
                      <a:pPr marR="266700" algn="r">
                        <a:lnSpc>
                          <a:spcPct val="115000"/>
                        </a:lnSpc>
                        <a:spcAft>
                          <a:spcPts val="0"/>
                        </a:spcAft>
                      </a:pPr>
                      <a:r>
                        <a:rPr lang="en-US" sz="1400">
                          <a:latin typeface="Arial"/>
                          <a:ea typeface="Times New Roman"/>
                          <a:cs typeface="Times New Roman"/>
                        </a:rPr>
                        <a:t>223</a:t>
                      </a:r>
                      <a:endParaRPr lang="en-IN" sz="1400">
                        <a:latin typeface="Calibri"/>
                        <a:ea typeface="Times New Roman"/>
                        <a:cs typeface="Times New Roman"/>
                      </a:endParaRPr>
                    </a:p>
                  </a:txBody>
                  <a:tcPr marL="0" marR="0" marT="0" marB="0" anchor="b"/>
                </a:tc>
                <a:tc>
                  <a:txBody>
                    <a:bodyPr/>
                    <a:lstStyle/>
                    <a:p>
                      <a:pPr marR="266700" algn="r">
                        <a:lnSpc>
                          <a:spcPct val="115000"/>
                        </a:lnSpc>
                        <a:spcAft>
                          <a:spcPts val="0"/>
                        </a:spcAft>
                      </a:pPr>
                      <a:r>
                        <a:rPr lang="en-US" sz="1400">
                          <a:latin typeface="Arial"/>
                          <a:ea typeface="Times New Roman"/>
                          <a:cs typeface="Times New Roman"/>
                        </a:rPr>
                        <a:t>241</a:t>
                      </a:r>
                      <a:endParaRPr lang="en-IN" sz="1400">
                        <a:latin typeface="Calibri"/>
                        <a:ea typeface="Times New Roman"/>
                        <a:cs typeface="Times New Roman"/>
                      </a:endParaRPr>
                    </a:p>
                  </a:txBody>
                  <a:tcPr marL="0" marR="0" marT="0" marB="0" anchor="b"/>
                </a:tc>
                <a:tc>
                  <a:txBody>
                    <a:bodyPr/>
                    <a:lstStyle/>
                    <a:p>
                      <a:pPr marR="266700" algn="r">
                        <a:lnSpc>
                          <a:spcPct val="115000"/>
                        </a:lnSpc>
                        <a:spcAft>
                          <a:spcPts val="0"/>
                        </a:spcAft>
                      </a:pPr>
                      <a:r>
                        <a:rPr lang="en-US" sz="1400">
                          <a:latin typeface="Arial"/>
                          <a:ea typeface="Times New Roman"/>
                          <a:cs typeface="Times New Roman"/>
                        </a:rPr>
                        <a:t>259</a:t>
                      </a:r>
                      <a:endParaRPr lang="en-IN" sz="1400">
                        <a:latin typeface="Calibri"/>
                        <a:ea typeface="Times New Roman"/>
                        <a:cs typeface="Times New Roman"/>
                      </a:endParaRPr>
                    </a:p>
                  </a:txBody>
                  <a:tcPr marL="0" marR="0" marT="0" marB="0" anchor="b"/>
                </a:tc>
                <a:tc>
                  <a:txBody>
                    <a:bodyPr/>
                    <a:lstStyle/>
                    <a:p>
                      <a:pPr marR="266700" algn="r">
                        <a:lnSpc>
                          <a:spcPct val="115000"/>
                        </a:lnSpc>
                        <a:spcAft>
                          <a:spcPts val="0"/>
                        </a:spcAft>
                      </a:pPr>
                      <a:r>
                        <a:rPr lang="en-US" sz="1400">
                          <a:latin typeface="Arial"/>
                          <a:ea typeface="Times New Roman"/>
                          <a:cs typeface="Times New Roman"/>
                        </a:rPr>
                        <a:t>278</a:t>
                      </a:r>
                      <a:endParaRPr lang="en-IN" sz="1400">
                        <a:latin typeface="Calibri"/>
                        <a:ea typeface="Times New Roman"/>
                        <a:cs typeface="Times New Roman"/>
                      </a:endParaRPr>
                    </a:p>
                  </a:txBody>
                  <a:tcPr marL="0" marR="0" marT="0" marB="0" anchor="b"/>
                </a:tc>
                <a:tc>
                  <a:txBody>
                    <a:bodyPr/>
                    <a:lstStyle/>
                    <a:p>
                      <a:pPr marR="266700" algn="r">
                        <a:lnSpc>
                          <a:spcPct val="115000"/>
                        </a:lnSpc>
                        <a:spcAft>
                          <a:spcPts val="0"/>
                        </a:spcAft>
                      </a:pPr>
                      <a:r>
                        <a:rPr lang="en-US" sz="1400">
                          <a:latin typeface="Arial"/>
                          <a:ea typeface="Times New Roman"/>
                          <a:cs typeface="Times New Roman"/>
                        </a:rPr>
                        <a:t>298</a:t>
                      </a:r>
                      <a:endParaRPr lang="en-IN" sz="1400">
                        <a:latin typeface="Calibri"/>
                        <a:ea typeface="Times New Roman"/>
                        <a:cs typeface="Times New Roman"/>
                      </a:endParaRPr>
                    </a:p>
                  </a:txBody>
                  <a:tcPr marL="0" marR="0" marT="0" marB="0" anchor="b"/>
                </a:tc>
                <a:tc>
                  <a:txBody>
                    <a:bodyPr/>
                    <a:lstStyle/>
                    <a:p>
                      <a:pPr marR="279400" algn="r">
                        <a:lnSpc>
                          <a:spcPct val="115000"/>
                        </a:lnSpc>
                        <a:spcAft>
                          <a:spcPts val="0"/>
                        </a:spcAft>
                      </a:pPr>
                      <a:r>
                        <a:rPr lang="en-US" sz="1400">
                          <a:latin typeface="Arial"/>
                          <a:ea typeface="Times New Roman"/>
                          <a:cs typeface="Times New Roman"/>
                        </a:rPr>
                        <a:t>314</a:t>
                      </a:r>
                      <a:endParaRPr lang="en-IN" sz="1400">
                        <a:latin typeface="Calibri"/>
                        <a:ea typeface="Times New Roman"/>
                        <a:cs typeface="Times New Roman"/>
                      </a:endParaRPr>
                    </a:p>
                  </a:txBody>
                  <a:tcPr marL="0" marR="0" marT="0" marB="0" anchor="b"/>
                </a:tc>
                <a:tc>
                  <a:txBody>
                    <a:bodyPr/>
                    <a:lstStyle/>
                    <a:p>
                      <a:pPr algn="r">
                        <a:lnSpc>
                          <a:spcPct val="115000"/>
                        </a:lnSpc>
                        <a:spcAft>
                          <a:spcPts val="0"/>
                        </a:spcAft>
                      </a:pPr>
                      <a:r>
                        <a:rPr lang="en-US" sz="1400">
                          <a:latin typeface="Arial"/>
                          <a:ea typeface="Times New Roman"/>
                          <a:cs typeface="Times New Roman"/>
                        </a:rPr>
                        <a:t>7%</a:t>
                      </a:r>
                      <a:endParaRPr lang="en-IN" sz="1400">
                        <a:latin typeface="Calibri"/>
                        <a:ea typeface="Times New Roman"/>
                        <a:cs typeface="Times New Roman"/>
                      </a:endParaRPr>
                    </a:p>
                  </a:txBody>
                  <a:tcPr marL="0" marR="0" marT="0" marB="0" anchor="b"/>
                </a:tc>
              </a:tr>
              <a:tr h="370840">
                <a:tc>
                  <a:txBody>
                    <a:bodyPr/>
                    <a:lstStyle/>
                    <a:p>
                      <a:pPr marL="50800">
                        <a:lnSpc>
                          <a:spcPct val="115000"/>
                        </a:lnSpc>
                        <a:spcAft>
                          <a:spcPts val="0"/>
                        </a:spcAft>
                      </a:pPr>
                      <a:r>
                        <a:rPr lang="en-US" sz="1400">
                          <a:latin typeface="Arial"/>
                          <a:ea typeface="Times New Roman"/>
                          <a:cs typeface="Times New Roman"/>
                        </a:rPr>
                        <a:t>Internet access</a:t>
                      </a:r>
                      <a:endParaRPr lang="en-IN" sz="1400">
                        <a:latin typeface="Calibri"/>
                        <a:ea typeface="Times New Roman"/>
                        <a:cs typeface="Times New Roman"/>
                      </a:endParaRPr>
                    </a:p>
                  </a:txBody>
                  <a:tcPr marL="0" marR="0" marT="0" marB="0" anchor="b"/>
                </a:tc>
                <a:tc>
                  <a:txBody>
                    <a:bodyPr/>
                    <a:lstStyle/>
                    <a:p>
                      <a:pPr marR="266700" algn="r">
                        <a:lnSpc>
                          <a:spcPct val="115000"/>
                        </a:lnSpc>
                        <a:spcAft>
                          <a:spcPts val="0"/>
                        </a:spcAft>
                      </a:pPr>
                      <a:r>
                        <a:rPr lang="en-US" sz="1400">
                          <a:latin typeface="Arial"/>
                          <a:ea typeface="Times New Roman"/>
                          <a:cs typeface="Times New Roman"/>
                        </a:rPr>
                        <a:t>252</a:t>
                      </a:r>
                      <a:endParaRPr lang="en-IN" sz="1400">
                        <a:latin typeface="Calibri"/>
                        <a:ea typeface="Times New Roman"/>
                        <a:cs typeface="Times New Roman"/>
                      </a:endParaRPr>
                    </a:p>
                  </a:txBody>
                  <a:tcPr marL="0" marR="0" marT="0" marB="0" anchor="b"/>
                </a:tc>
                <a:tc>
                  <a:txBody>
                    <a:bodyPr/>
                    <a:lstStyle/>
                    <a:p>
                      <a:pPr marR="266700" algn="r">
                        <a:lnSpc>
                          <a:spcPct val="115000"/>
                        </a:lnSpc>
                        <a:spcAft>
                          <a:spcPts val="0"/>
                        </a:spcAft>
                      </a:pPr>
                      <a:r>
                        <a:rPr lang="en-US" sz="1400">
                          <a:latin typeface="Arial"/>
                          <a:ea typeface="Times New Roman"/>
                          <a:cs typeface="Times New Roman"/>
                        </a:rPr>
                        <a:t>352</a:t>
                      </a:r>
                      <a:endParaRPr lang="en-IN" sz="1400">
                        <a:latin typeface="Calibri"/>
                        <a:ea typeface="Times New Roman"/>
                        <a:cs typeface="Times New Roman"/>
                      </a:endParaRPr>
                    </a:p>
                  </a:txBody>
                  <a:tcPr marL="0" marR="0" marT="0" marB="0" anchor="b"/>
                </a:tc>
                <a:tc>
                  <a:txBody>
                    <a:bodyPr/>
                    <a:lstStyle/>
                    <a:p>
                      <a:pPr marR="266700" algn="r">
                        <a:lnSpc>
                          <a:spcPct val="115000"/>
                        </a:lnSpc>
                        <a:spcAft>
                          <a:spcPts val="0"/>
                        </a:spcAft>
                      </a:pPr>
                      <a:r>
                        <a:rPr lang="en-US" sz="1400">
                          <a:latin typeface="Arial"/>
                          <a:ea typeface="Times New Roman"/>
                          <a:cs typeface="Times New Roman"/>
                        </a:rPr>
                        <a:t>446</a:t>
                      </a:r>
                      <a:endParaRPr lang="en-IN" sz="1400">
                        <a:latin typeface="Calibri"/>
                        <a:ea typeface="Times New Roman"/>
                        <a:cs typeface="Times New Roman"/>
                      </a:endParaRPr>
                    </a:p>
                  </a:txBody>
                  <a:tcPr marL="0" marR="0" marT="0" marB="0" anchor="b"/>
                </a:tc>
                <a:tc>
                  <a:txBody>
                    <a:bodyPr/>
                    <a:lstStyle/>
                    <a:p>
                      <a:pPr marR="254000" algn="r">
                        <a:lnSpc>
                          <a:spcPct val="115000"/>
                        </a:lnSpc>
                        <a:spcAft>
                          <a:spcPts val="0"/>
                        </a:spcAft>
                      </a:pPr>
                      <a:r>
                        <a:rPr lang="en-US" sz="1400">
                          <a:latin typeface="Arial"/>
                          <a:ea typeface="Times New Roman"/>
                          <a:cs typeface="Times New Roman"/>
                        </a:rPr>
                        <a:t>552</a:t>
                      </a:r>
                      <a:endParaRPr lang="en-IN" sz="1400">
                        <a:latin typeface="Calibri"/>
                        <a:ea typeface="Times New Roman"/>
                        <a:cs typeface="Times New Roman"/>
                      </a:endParaRPr>
                    </a:p>
                  </a:txBody>
                  <a:tcPr marL="0" marR="0" marT="0" marB="0" anchor="b"/>
                </a:tc>
                <a:tc>
                  <a:txBody>
                    <a:bodyPr/>
                    <a:lstStyle/>
                    <a:p>
                      <a:pPr marR="266700" algn="r">
                        <a:lnSpc>
                          <a:spcPct val="115000"/>
                        </a:lnSpc>
                        <a:spcAft>
                          <a:spcPts val="0"/>
                        </a:spcAft>
                      </a:pPr>
                      <a:r>
                        <a:rPr lang="en-US" sz="1400">
                          <a:latin typeface="Arial"/>
                          <a:ea typeface="Times New Roman"/>
                          <a:cs typeface="Times New Roman"/>
                        </a:rPr>
                        <a:t>613</a:t>
                      </a:r>
                      <a:endParaRPr lang="en-IN" sz="1400">
                        <a:latin typeface="Calibri"/>
                        <a:ea typeface="Times New Roman"/>
                        <a:cs typeface="Times New Roman"/>
                      </a:endParaRPr>
                    </a:p>
                  </a:txBody>
                  <a:tcPr marL="0" marR="0" marT="0" marB="0" anchor="b"/>
                </a:tc>
                <a:tc>
                  <a:txBody>
                    <a:bodyPr/>
                    <a:lstStyle/>
                    <a:p>
                      <a:pPr marR="279400" algn="r">
                        <a:lnSpc>
                          <a:spcPct val="115000"/>
                        </a:lnSpc>
                        <a:spcAft>
                          <a:spcPts val="0"/>
                        </a:spcAft>
                      </a:pPr>
                      <a:r>
                        <a:rPr lang="en-US" sz="1400">
                          <a:latin typeface="Arial"/>
                          <a:ea typeface="Times New Roman"/>
                          <a:cs typeface="Times New Roman"/>
                        </a:rPr>
                        <a:t>662</a:t>
                      </a:r>
                      <a:endParaRPr lang="en-IN" sz="1400">
                        <a:latin typeface="Calibri"/>
                        <a:ea typeface="Times New Roman"/>
                        <a:cs typeface="Times New Roman"/>
                      </a:endParaRPr>
                    </a:p>
                  </a:txBody>
                  <a:tcPr marL="0" marR="0" marT="0" marB="0" anchor="b"/>
                </a:tc>
                <a:tc>
                  <a:txBody>
                    <a:bodyPr/>
                    <a:lstStyle/>
                    <a:p>
                      <a:pPr algn="r">
                        <a:lnSpc>
                          <a:spcPct val="115000"/>
                        </a:lnSpc>
                        <a:spcAft>
                          <a:spcPts val="0"/>
                        </a:spcAft>
                      </a:pPr>
                      <a:r>
                        <a:rPr lang="en-US" sz="1400">
                          <a:latin typeface="Arial"/>
                          <a:ea typeface="Times New Roman"/>
                          <a:cs typeface="Times New Roman"/>
                        </a:rPr>
                        <a:t>21%</a:t>
                      </a:r>
                      <a:endParaRPr lang="en-IN" sz="1400">
                        <a:latin typeface="Calibri"/>
                        <a:ea typeface="Times New Roman"/>
                        <a:cs typeface="Times New Roman"/>
                      </a:endParaRPr>
                    </a:p>
                  </a:txBody>
                  <a:tcPr marL="0" marR="0" marT="0" marB="0" anchor="b"/>
                </a:tc>
              </a:tr>
              <a:tr h="370840">
                <a:tc>
                  <a:txBody>
                    <a:bodyPr/>
                    <a:lstStyle/>
                    <a:p>
                      <a:pPr marL="50800">
                        <a:lnSpc>
                          <a:spcPct val="115000"/>
                        </a:lnSpc>
                        <a:spcAft>
                          <a:spcPts val="0"/>
                        </a:spcAft>
                      </a:pPr>
                      <a:r>
                        <a:rPr lang="en-US" sz="1400">
                          <a:latin typeface="Arial"/>
                          <a:ea typeface="Times New Roman"/>
                          <a:cs typeface="Times New Roman"/>
                        </a:rPr>
                        <a:t>Film</a:t>
                      </a:r>
                      <a:endParaRPr lang="en-IN" sz="1400">
                        <a:latin typeface="Calibri"/>
                        <a:ea typeface="Times New Roman"/>
                        <a:cs typeface="Times New Roman"/>
                      </a:endParaRPr>
                    </a:p>
                  </a:txBody>
                  <a:tcPr marL="0" marR="0" marT="0" marB="0" anchor="b"/>
                </a:tc>
                <a:tc>
                  <a:txBody>
                    <a:bodyPr/>
                    <a:lstStyle/>
                    <a:p>
                      <a:pPr marR="266700" algn="r">
                        <a:lnSpc>
                          <a:spcPct val="115000"/>
                        </a:lnSpc>
                        <a:spcAft>
                          <a:spcPts val="0"/>
                        </a:spcAft>
                      </a:pPr>
                      <a:r>
                        <a:rPr lang="en-US" sz="1400">
                          <a:latin typeface="Arial"/>
                          <a:ea typeface="Times New Roman"/>
                          <a:cs typeface="Times New Roman"/>
                        </a:rPr>
                        <a:t>126</a:t>
                      </a:r>
                      <a:endParaRPr lang="en-IN" sz="1400">
                        <a:latin typeface="Calibri"/>
                        <a:ea typeface="Times New Roman"/>
                        <a:cs typeface="Times New Roman"/>
                      </a:endParaRPr>
                    </a:p>
                  </a:txBody>
                  <a:tcPr marL="0" marR="0" marT="0" marB="0" anchor="b"/>
                </a:tc>
                <a:tc>
                  <a:txBody>
                    <a:bodyPr/>
                    <a:lstStyle/>
                    <a:p>
                      <a:pPr marR="266700" algn="r">
                        <a:lnSpc>
                          <a:spcPct val="115000"/>
                        </a:lnSpc>
                        <a:spcAft>
                          <a:spcPts val="0"/>
                        </a:spcAft>
                      </a:pPr>
                      <a:r>
                        <a:rPr lang="en-US" sz="1400">
                          <a:latin typeface="Arial"/>
                          <a:ea typeface="Times New Roman"/>
                          <a:cs typeface="Times New Roman"/>
                        </a:rPr>
                        <a:t>141</a:t>
                      </a:r>
                      <a:endParaRPr lang="en-IN" sz="1400">
                        <a:latin typeface="Calibri"/>
                        <a:ea typeface="Times New Roman"/>
                        <a:cs typeface="Times New Roman"/>
                      </a:endParaRPr>
                    </a:p>
                  </a:txBody>
                  <a:tcPr marL="0" marR="0" marT="0" marB="0" anchor="b"/>
                </a:tc>
                <a:tc>
                  <a:txBody>
                    <a:bodyPr/>
                    <a:lstStyle/>
                    <a:p>
                      <a:pPr marR="266700" algn="r">
                        <a:lnSpc>
                          <a:spcPct val="115000"/>
                        </a:lnSpc>
                        <a:spcAft>
                          <a:spcPts val="0"/>
                        </a:spcAft>
                      </a:pPr>
                      <a:r>
                        <a:rPr lang="en-US" sz="1400">
                          <a:latin typeface="Arial"/>
                          <a:ea typeface="Times New Roman"/>
                          <a:cs typeface="Times New Roman"/>
                        </a:rPr>
                        <a:t>161</a:t>
                      </a:r>
                      <a:endParaRPr lang="en-IN" sz="1400">
                        <a:latin typeface="Calibri"/>
                        <a:ea typeface="Times New Roman"/>
                        <a:cs typeface="Times New Roman"/>
                      </a:endParaRPr>
                    </a:p>
                  </a:txBody>
                  <a:tcPr marL="0" marR="0" marT="0" marB="0" anchor="b"/>
                </a:tc>
                <a:tc>
                  <a:txBody>
                    <a:bodyPr/>
                    <a:lstStyle/>
                    <a:p>
                      <a:pPr marR="254000" algn="r">
                        <a:lnSpc>
                          <a:spcPct val="115000"/>
                        </a:lnSpc>
                        <a:spcAft>
                          <a:spcPts val="0"/>
                        </a:spcAft>
                      </a:pPr>
                      <a:r>
                        <a:rPr lang="en-US" sz="1400">
                          <a:latin typeface="Arial"/>
                          <a:ea typeface="Times New Roman"/>
                          <a:cs typeface="Times New Roman"/>
                        </a:rPr>
                        <a:t>179</a:t>
                      </a:r>
                      <a:endParaRPr lang="en-IN" sz="1400">
                        <a:latin typeface="Calibri"/>
                        <a:ea typeface="Times New Roman"/>
                        <a:cs typeface="Times New Roman"/>
                      </a:endParaRPr>
                    </a:p>
                  </a:txBody>
                  <a:tcPr marL="0" marR="0" marT="0" marB="0" anchor="b"/>
                </a:tc>
                <a:tc>
                  <a:txBody>
                    <a:bodyPr/>
                    <a:lstStyle/>
                    <a:p>
                      <a:pPr marR="266700" algn="r">
                        <a:lnSpc>
                          <a:spcPct val="115000"/>
                        </a:lnSpc>
                        <a:spcAft>
                          <a:spcPts val="0"/>
                        </a:spcAft>
                      </a:pPr>
                      <a:r>
                        <a:rPr lang="en-US" sz="1400">
                          <a:latin typeface="Arial"/>
                          <a:ea typeface="Times New Roman"/>
                          <a:cs typeface="Times New Roman"/>
                        </a:rPr>
                        <a:t>198</a:t>
                      </a:r>
                      <a:endParaRPr lang="en-IN" sz="1400">
                        <a:latin typeface="Calibri"/>
                        <a:ea typeface="Times New Roman"/>
                        <a:cs typeface="Times New Roman"/>
                      </a:endParaRPr>
                    </a:p>
                  </a:txBody>
                  <a:tcPr marL="0" marR="0" marT="0" marB="0" anchor="b"/>
                </a:tc>
                <a:tc>
                  <a:txBody>
                    <a:bodyPr/>
                    <a:lstStyle/>
                    <a:p>
                      <a:pPr marR="279400" algn="r">
                        <a:lnSpc>
                          <a:spcPct val="115000"/>
                        </a:lnSpc>
                        <a:spcAft>
                          <a:spcPts val="0"/>
                        </a:spcAft>
                      </a:pPr>
                      <a:r>
                        <a:rPr lang="en-US" sz="1400">
                          <a:latin typeface="Arial"/>
                          <a:ea typeface="Times New Roman"/>
                          <a:cs typeface="Times New Roman"/>
                        </a:rPr>
                        <a:t>217</a:t>
                      </a:r>
                      <a:endParaRPr lang="en-IN" sz="1400">
                        <a:latin typeface="Calibri"/>
                        <a:ea typeface="Times New Roman"/>
                        <a:cs typeface="Times New Roman"/>
                      </a:endParaRPr>
                    </a:p>
                  </a:txBody>
                  <a:tcPr marL="0" marR="0" marT="0" marB="0" anchor="b"/>
                </a:tc>
                <a:tc>
                  <a:txBody>
                    <a:bodyPr/>
                    <a:lstStyle/>
                    <a:p>
                      <a:pPr algn="r">
                        <a:lnSpc>
                          <a:spcPct val="115000"/>
                        </a:lnSpc>
                        <a:spcAft>
                          <a:spcPts val="0"/>
                        </a:spcAft>
                      </a:pPr>
                      <a:r>
                        <a:rPr lang="en-US" sz="1400">
                          <a:latin typeface="Arial"/>
                          <a:ea typeface="Times New Roman"/>
                          <a:cs typeface="Times New Roman"/>
                        </a:rPr>
                        <a:t>12%</a:t>
                      </a:r>
                      <a:endParaRPr lang="en-IN" sz="1400">
                        <a:latin typeface="Calibri"/>
                        <a:ea typeface="Times New Roman"/>
                        <a:cs typeface="Times New Roman"/>
                      </a:endParaRPr>
                    </a:p>
                  </a:txBody>
                  <a:tcPr marL="0" marR="0" marT="0" marB="0" anchor="b"/>
                </a:tc>
              </a:tr>
              <a:tr h="370840">
                <a:tc>
                  <a:txBody>
                    <a:bodyPr/>
                    <a:lstStyle/>
                    <a:p>
                      <a:pPr marL="50800">
                        <a:lnSpc>
                          <a:spcPct val="115000"/>
                        </a:lnSpc>
                        <a:spcAft>
                          <a:spcPts val="0"/>
                        </a:spcAft>
                      </a:pPr>
                      <a:r>
                        <a:rPr lang="en-US" sz="1400">
                          <a:latin typeface="Arial"/>
                          <a:ea typeface="Times New Roman"/>
                          <a:cs typeface="Times New Roman"/>
                        </a:rPr>
                        <a:t>OOH</a:t>
                      </a:r>
                      <a:endParaRPr lang="en-IN" sz="1400">
                        <a:latin typeface="Calibri"/>
                        <a:ea typeface="Times New Roman"/>
                        <a:cs typeface="Times New Roman"/>
                      </a:endParaRPr>
                    </a:p>
                  </a:txBody>
                  <a:tcPr marL="0" marR="0" marT="0" marB="0" anchor="b"/>
                </a:tc>
                <a:tc>
                  <a:txBody>
                    <a:bodyPr/>
                    <a:lstStyle/>
                    <a:p>
                      <a:pPr marR="266700" algn="r">
                        <a:lnSpc>
                          <a:spcPct val="115000"/>
                        </a:lnSpc>
                        <a:spcAft>
                          <a:spcPts val="0"/>
                        </a:spcAft>
                      </a:pPr>
                      <a:r>
                        <a:rPr lang="en-US" sz="1400">
                          <a:latin typeface="Arial"/>
                          <a:ea typeface="Times New Roman"/>
                          <a:cs typeface="Times New Roman"/>
                        </a:rPr>
                        <a:t>19</a:t>
                      </a:r>
                      <a:endParaRPr lang="en-IN" sz="1400">
                        <a:latin typeface="Calibri"/>
                        <a:ea typeface="Times New Roman"/>
                        <a:cs typeface="Times New Roman"/>
                      </a:endParaRPr>
                    </a:p>
                  </a:txBody>
                  <a:tcPr marL="0" marR="0" marT="0" marB="0" anchor="b"/>
                </a:tc>
                <a:tc>
                  <a:txBody>
                    <a:bodyPr/>
                    <a:lstStyle/>
                    <a:p>
                      <a:pPr marR="266700" algn="r">
                        <a:lnSpc>
                          <a:spcPct val="115000"/>
                        </a:lnSpc>
                        <a:spcAft>
                          <a:spcPts val="0"/>
                        </a:spcAft>
                      </a:pPr>
                      <a:r>
                        <a:rPr lang="en-US" sz="1400">
                          <a:latin typeface="Arial"/>
                          <a:ea typeface="Times New Roman"/>
                          <a:cs typeface="Times New Roman"/>
                        </a:rPr>
                        <a:t>21</a:t>
                      </a:r>
                      <a:endParaRPr lang="en-IN" sz="1400">
                        <a:latin typeface="Calibri"/>
                        <a:ea typeface="Times New Roman"/>
                        <a:cs typeface="Times New Roman"/>
                      </a:endParaRPr>
                    </a:p>
                  </a:txBody>
                  <a:tcPr marL="0" marR="0" marT="0" marB="0" anchor="b"/>
                </a:tc>
                <a:tc>
                  <a:txBody>
                    <a:bodyPr/>
                    <a:lstStyle/>
                    <a:p>
                      <a:pPr marR="266700" algn="r">
                        <a:lnSpc>
                          <a:spcPct val="115000"/>
                        </a:lnSpc>
                        <a:spcAft>
                          <a:spcPts val="0"/>
                        </a:spcAft>
                      </a:pPr>
                      <a:r>
                        <a:rPr lang="en-US" sz="1400">
                          <a:latin typeface="Arial"/>
                          <a:ea typeface="Times New Roman"/>
                          <a:cs typeface="Times New Roman"/>
                        </a:rPr>
                        <a:t>23</a:t>
                      </a:r>
                      <a:endParaRPr lang="en-IN" sz="1400">
                        <a:latin typeface="Calibri"/>
                        <a:ea typeface="Times New Roman"/>
                        <a:cs typeface="Times New Roman"/>
                      </a:endParaRPr>
                    </a:p>
                  </a:txBody>
                  <a:tcPr marL="0" marR="0" marT="0" marB="0" anchor="b"/>
                </a:tc>
                <a:tc>
                  <a:txBody>
                    <a:bodyPr/>
                    <a:lstStyle/>
                    <a:p>
                      <a:pPr marR="254000" algn="r">
                        <a:lnSpc>
                          <a:spcPct val="115000"/>
                        </a:lnSpc>
                        <a:spcAft>
                          <a:spcPts val="0"/>
                        </a:spcAft>
                      </a:pPr>
                      <a:r>
                        <a:rPr lang="en-US" sz="1400">
                          <a:latin typeface="Arial"/>
                          <a:ea typeface="Times New Roman"/>
                          <a:cs typeface="Times New Roman"/>
                        </a:rPr>
                        <a:t>25</a:t>
                      </a:r>
                      <a:endParaRPr lang="en-IN" sz="1400">
                        <a:latin typeface="Calibri"/>
                        <a:ea typeface="Times New Roman"/>
                        <a:cs typeface="Times New Roman"/>
                      </a:endParaRPr>
                    </a:p>
                  </a:txBody>
                  <a:tcPr marL="0" marR="0" marT="0" marB="0" anchor="b"/>
                </a:tc>
                <a:tc>
                  <a:txBody>
                    <a:bodyPr/>
                    <a:lstStyle/>
                    <a:p>
                      <a:pPr marR="266700" algn="r">
                        <a:lnSpc>
                          <a:spcPct val="115000"/>
                        </a:lnSpc>
                        <a:spcAft>
                          <a:spcPts val="0"/>
                        </a:spcAft>
                      </a:pPr>
                      <a:r>
                        <a:rPr lang="en-US" sz="1400">
                          <a:latin typeface="Arial"/>
                          <a:ea typeface="Times New Roman"/>
                          <a:cs typeface="Times New Roman"/>
                        </a:rPr>
                        <a:t>26</a:t>
                      </a:r>
                      <a:endParaRPr lang="en-IN" sz="1400">
                        <a:latin typeface="Calibri"/>
                        <a:ea typeface="Times New Roman"/>
                        <a:cs typeface="Times New Roman"/>
                      </a:endParaRPr>
                    </a:p>
                  </a:txBody>
                  <a:tcPr marL="0" marR="0" marT="0" marB="0" anchor="b"/>
                </a:tc>
                <a:tc>
                  <a:txBody>
                    <a:bodyPr/>
                    <a:lstStyle/>
                    <a:p>
                      <a:pPr marR="279400" algn="r">
                        <a:lnSpc>
                          <a:spcPct val="115000"/>
                        </a:lnSpc>
                        <a:spcAft>
                          <a:spcPts val="0"/>
                        </a:spcAft>
                      </a:pPr>
                      <a:r>
                        <a:rPr lang="en-US" sz="1400">
                          <a:latin typeface="Arial"/>
                          <a:ea typeface="Times New Roman"/>
                          <a:cs typeface="Times New Roman"/>
                        </a:rPr>
                        <a:t>28</a:t>
                      </a:r>
                      <a:endParaRPr lang="en-IN" sz="1400">
                        <a:latin typeface="Calibri"/>
                        <a:ea typeface="Times New Roman"/>
                        <a:cs typeface="Times New Roman"/>
                      </a:endParaRPr>
                    </a:p>
                  </a:txBody>
                  <a:tcPr marL="0" marR="0" marT="0" marB="0" anchor="b"/>
                </a:tc>
                <a:tc>
                  <a:txBody>
                    <a:bodyPr/>
                    <a:lstStyle/>
                    <a:p>
                      <a:pPr algn="r">
                        <a:lnSpc>
                          <a:spcPct val="115000"/>
                        </a:lnSpc>
                        <a:spcAft>
                          <a:spcPts val="0"/>
                        </a:spcAft>
                      </a:pPr>
                      <a:r>
                        <a:rPr lang="en-US" sz="1400">
                          <a:latin typeface="Arial"/>
                          <a:ea typeface="Times New Roman"/>
                          <a:cs typeface="Times New Roman"/>
                        </a:rPr>
                        <a:t>8%</a:t>
                      </a:r>
                      <a:endParaRPr lang="en-IN" sz="1400">
                        <a:latin typeface="Calibri"/>
                        <a:ea typeface="Times New Roman"/>
                        <a:cs typeface="Times New Roman"/>
                      </a:endParaRPr>
                    </a:p>
                  </a:txBody>
                  <a:tcPr marL="0" marR="0" marT="0" marB="0" anchor="b"/>
                </a:tc>
              </a:tr>
              <a:tr h="370840">
                <a:tc>
                  <a:txBody>
                    <a:bodyPr/>
                    <a:lstStyle/>
                    <a:p>
                      <a:pPr marL="50800">
                        <a:lnSpc>
                          <a:spcPct val="115000"/>
                        </a:lnSpc>
                        <a:spcAft>
                          <a:spcPts val="0"/>
                        </a:spcAft>
                      </a:pPr>
                      <a:r>
                        <a:rPr lang="en-US" sz="1400">
                          <a:latin typeface="Arial"/>
                          <a:ea typeface="Times New Roman"/>
                          <a:cs typeface="Times New Roman"/>
                        </a:rPr>
                        <a:t>Radio</a:t>
                      </a:r>
                      <a:endParaRPr lang="en-IN" sz="1400">
                        <a:latin typeface="Calibri"/>
                        <a:ea typeface="Times New Roman"/>
                        <a:cs typeface="Times New Roman"/>
                      </a:endParaRPr>
                    </a:p>
                  </a:txBody>
                  <a:tcPr marL="0" marR="0" marT="0" marB="0" anchor="b"/>
                </a:tc>
                <a:tc>
                  <a:txBody>
                    <a:bodyPr/>
                    <a:lstStyle/>
                    <a:p>
                      <a:pPr marR="266700" algn="r">
                        <a:lnSpc>
                          <a:spcPct val="115000"/>
                        </a:lnSpc>
                        <a:spcAft>
                          <a:spcPts val="0"/>
                        </a:spcAft>
                      </a:pPr>
                      <a:r>
                        <a:rPr lang="en-US" sz="1400">
                          <a:latin typeface="Arial"/>
                          <a:ea typeface="Times New Roman"/>
                          <a:cs typeface="Times New Roman"/>
                        </a:rPr>
                        <a:t>18</a:t>
                      </a:r>
                      <a:endParaRPr lang="en-IN" sz="1400">
                        <a:latin typeface="Calibri"/>
                        <a:ea typeface="Times New Roman"/>
                        <a:cs typeface="Times New Roman"/>
                      </a:endParaRPr>
                    </a:p>
                  </a:txBody>
                  <a:tcPr marL="0" marR="0" marT="0" marB="0" anchor="b"/>
                </a:tc>
                <a:tc>
                  <a:txBody>
                    <a:bodyPr/>
                    <a:lstStyle/>
                    <a:p>
                      <a:pPr marR="266700" algn="r">
                        <a:lnSpc>
                          <a:spcPct val="115000"/>
                        </a:lnSpc>
                        <a:spcAft>
                          <a:spcPts val="0"/>
                        </a:spcAft>
                      </a:pPr>
                      <a:r>
                        <a:rPr lang="en-US" sz="1400">
                          <a:latin typeface="Arial"/>
                          <a:ea typeface="Times New Roman"/>
                          <a:cs typeface="Times New Roman"/>
                        </a:rPr>
                        <a:t>20</a:t>
                      </a:r>
                      <a:endParaRPr lang="en-IN" sz="1400">
                        <a:latin typeface="Calibri"/>
                        <a:ea typeface="Times New Roman"/>
                        <a:cs typeface="Times New Roman"/>
                      </a:endParaRPr>
                    </a:p>
                  </a:txBody>
                  <a:tcPr marL="0" marR="0" marT="0" marB="0" anchor="b"/>
                </a:tc>
                <a:tc>
                  <a:txBody>
                    <a:bodyPr/>
                    <a:lstStyle/>
                    <a:p>
                      <a:pPr marR="266700" algn="r">
                        <a:lnSpc>
                          <a:spcPct val="115000"/>
                        </a:lnSpc>
                        <a:spcAft>
                          <a:spcPts val="0"/>
                        </a:spcAft>
                      </a:pPr>
                      <a:r>
                        <a:rPr lang="en-US" sz="1400">
                          <a:latin typeface="Arial"/>
                          <a:ea typeface="Times New Roman"/>
                          <a:cs typeface="Times New Roman"/>
                        </a:rPr>
                        <a:t>23</a:t>
                      </a:r>
                      <a:endParaRPr lang="en-IN" sz="1400">
                        <a:latin typeface="Calibri"/>
                        <a:ea typeface="Times New Roman"/>
                        <a:cs typeface="Times New Roman"/>
                      </a:endParaRPr>
                    </a:p>
                  </a:txBody>
                  <a:tcPr marL="0" marR="0" marT="0" marB="0" anchor="b"/>
                </a:tc>
                <a:tc>
                  <a:txBody>
                    <a:bodyPr/>
                    <a:lstStyle/>
                    <a:p>
                      <a:pPr marR="254000" algn="r">
                        <a:lnSpc>
                          <a:spcPct val="115000"/>
                        </a:lnSpc>
                        <a:spcAft>
                          <a:spcPts val="0"/>
                        </a:spcAft>
                      </a:pPr>
                      <a:r>
                        <a:rPr lang="en-US" sz="1400">
                          <a:latin typeface="Arial"/>
                          <a:ea typeface="Times New Roman"/>
                          <a:cs typeface="Times New Roman"/>
                        </a:rPr>
                        <a:t>27</a:t>
                      </a:r>
                      <a:endParaRPr lang="en-IN" sz="1400">
                        <a:latin typeface="Calibri"/>
                        <a:ea typeface="Times New Roman"/>
                        <a:cs typeface="Times New Roman"/>
                      </a:endParaRPr>
                    </a:p>
                  </a:txBody>
                  <a:tcPr marL="0" marR="0" marT="0" marB="0" anchor="b"/>
                </a:tc>
                <a:tc>
                  <a:txBody>
                    <a:bodyPr/>
                    <a:lstStyle/>
                    <a:p>
                      <a:pPr marR="266700" algn="r">
                        <a:lnSpc>
                          <a:spcPct val="115000"/>
                        </a:lnSpc>
                        <a:spcAft>
                          <a:spcPts val="0"/>
                        </a:spcAft>
                      </a:pPr>
                      <a:r>
                        <a:rPr lang="en-US" sz="1400" dirty="0">
                          <a:latin typeface="Arial"/>
                          <a:ea typeface="Times New Roman"/>
                          <a:cs typeface="Times New Roman"/>
                        </a:rPr>
                        <a:t>32</a:t>
                      </a:r>
                      <a:endParaRPr lang="en-IN" sz="1400" dirty="0">
                        <a:latin typeface="Calibri"/>
                        <a:ea typeface="Times New Roman"/>
                        <a:cs typeface="Times New Roman"/>
                      </a:endParaRPr>
                    </a:p>
                  </a:txBody>
                  <a:tcPr marL="0" marR="0" marT="0" marB="0" anchor="b"/>
                </a:tc>
                <a:tc>
                  <a:txBody>
                    <a:bodyPr/>
                    <a:lstStyle/>
                    <a:p>
                      <a:pPr marR="279400" algn="r">
                        <a:lnSpc>
                          <a:spcPct val="115000"/>
                        </a:lnSpc>
                        <a:spcAft>
                          <a:spcPts val="0"/>
                        </a:spcAft>
                      </a:pPr>
                      <a:r>
                        <a:rPr lang="en-US" sz="1400">
                          <a:latin typeface="Arial"/>
                          <a:ea typeface="Times New Roman"/>
                          <a:cs typeface="Times New Roman"/>
                        </a:rPr>
                        <a:t>40</a:t>
                      </a:r>
                      <a:endParaRPr lang="en-IN" sz="1400">
                        <a:latin typeface="Calibri"/>
                        <a:ea typeface="Times New Roman"/>
                        <a:cs typeface="Times New Roman"/>
                      </a:endParaRPr>
                    </a:p>
                  </a:txBody>
                  <a:tcPr marL="0" marR="0" marT="0" marB="0" anchor="b"/>
                </a:tc>
                <a:tc>
                  <a:txBody>
                    <a:bodyPr/>
                    <a:lstStyle/>
                    <a:p>
                      <a:pPr algn="r">
                        <a:lnSpc>
                          <a:spcPct val="115000"/>
                        </a:lnSpc>
                        <a:spcAft>
                          <a:spcPts val="0"/>
                        </a:spcAft>
                      </a:pPr>
                      <a:r>
                        <a:rPr lang="en-US" sz="1400">
                          <a:latin typeface="Arial"/>
                          <a:ea typeface="Times New Roman"/>
                          <a:cs typeface="Times New Roman"/>
                        </a:rPr>
                        <a:t>17%</a:t>
                      </a:r>
                      <a:endParaRPr lang="en-IN" sz="1400">
                        <a:latin typeface="Calibri"/>
                        <a:ea typeface="Times New Roman"/>
                        <a:cs typeface="Times New Roman"/>
                      </a:endParaRPr>
                    </a:p>
                  </a:txBody>
                  <a:tcPr marL="0" marR="0" marT="0" marB="0" anchor="b"/>
                </a:tc>
              </a:tr>
              <a:tr h="370840">
                <a:tc>
                  <a:txBody>
                    <a:bodyPr/>
                    <a:lstStyle/>
                    <a:p>
                      <a:pPr marL="50800">
                        <a:lnSpc>
                          <a:spcPct val="115000"/>
                        </a:lnSpc>
                        <a:spcAft>
                          <a:spcPts val="0"/>
                        </a:spcAft>
                      </a:pPr>
                      <a:r>
                        <a:rPr lang="en-US" sz="1400">
                          <a:latin typeface="Arial"/>
                          <a:ea typeface="Times New Roman"/>
                          <a:cs typeface="Times New Roman"/>
                        </a:rPr>
                        <a:t>Music</a:t>
                      </a:r>
                      <a:endParaRPr lang="en-IN" sz="1400">
                        <a:latin typeface="Calibri"/>
                        <a:ea typeface="Times New Roman"/>
                        <a:cs typeface="Times New Roman"/>
                      </a:endParaRPr>
                    </a:p>
                  </a:txBody>
                  <a:tcPr marL="0" marR="0" marT="0" marB="0" anchor="b"/>
                </a:tc>
                <a:tc>
                  <a:txBody>
                    <a:bodyPr/>
                    <a:lstStyle/>
                    <a:p>
                      <a:pPr marR="266700" algn="r">
                        <a:lnSpc>
                          <a:spcPct val="115000"/>
                        </a:lnSpc>
                        <a:spcAft>
                          <a:spcPts val="0"/>
                        </a:spcAft>
                      </a:pPr>
                      <a:r>
                        <a:rPr lang="en-US" sz="1400">
                          <a:latin typeface="Arial"/>
                          <a:ea typeface="Times New Roman"/>
                          <a:cs typeface="Times New Roman"/>
                        </a:rPr>
                        <a:t>12</a:t>
                      </a:r>
                      <a:endParaRPr lang="en-IN" sz="1400">
                        <a:latin typeface="Calibri"/>
                        <a:ea typeface="Times New Roman"/>
                        <a:cs typeface="Times New Roman"/>
                      </a:endParaRPr>
                    </a:p>
                  </a:txBody>
                  <a:tcPr marL="0" marR="0" marT="0" marB="0" anchor="b"/>
                </a:tc>
                <a:tc>
                  <a:txBody>
                    <a:bodyPr/>
                    <a:lstStyle/>
                    <a:p>
                      <a:pPr marR="266700" algn="r">
                        <a:lnSpc>
                          <a:spcPct val="115000"/>
                        </a:lnSpc>
                        <a:spcAft>
                          <a:spcPts val="0"/>
                        </a:spcAft>
                      </a:pPr>
                      <a:r>
                        <a:rPr lang="en-US" sz="1400">
                          <a:latin typeface="Arial"/>
                          <a:ea typeface="Times New Roman"/>
                          <a:cs typeface="Times New Roman"/>
                        </a:rPr>
                        <a:t>13</a:t>
                      </a:r>
                      <a:endParaRPr lang="en-IN" sz="1400">
                        <a:latin typeface="Calibri"/>
                        <a:ea typeface="Times New Roman"/>
                        <a:cs typeface="Times New Roman"/>
                      </a:endParaRPr>
                    </a:p>
                  </a:txBody>
                  <a:tcPr marL="0" marR="0" marT="0" marB="0" anchor="b"/>
                </a:tc>
                <a:tc>
                  <a:txBody>
                    <a:bodyPr/>
                    <a:lstStyle/>
                    <a:p>
                      <a:pPr marR="266700" algn="r">
                        <a:lnSpc>
                          <a:spcPct val="115000"/>
                        </a:lnSpc>
                        <a:spcAft>
                          <a:spcPts val="0"/>
                        </a:spcAft>
                      </a:pPr>
                      <a:r>
                        <a:rPr lang="en-US" sz="1400">
                          <a:latin typeface="Arial"/>
                          <a:ea typeface="Times New Roman"/>
                          <a:cs typeface="Times New Roman"/>
                        </a:rPr>
                        <a:t>14</a:t>
                      </a:r>
                      <a:endParaRPr lang="en-IN" sz="1400">
                        <a:latin typeface="Calibri"/>
                        <a:ea typeface="Times New Roman"/>
                        <a:cs typeface="Times New Roman"/>
                      </a:endParaRPr>
                    </a:p>
                  </a:txBody>
                  <a:tcPr marL="0" marR="0" marT="0" marB="0" anchor="b"/>
                </a:tc>
                <a:tc>
                  <a:txBody>
                    <a:bodyPr/>
                    <a:lstStyle/>
                    <a:p>
                      <a:pPr marR="254000" algn="r">
                        <a:lnSpc>
                          <a:spcPct val="115000"/>
                        </a:lnSpc>
                        <a:spcAft>
                          <a:spcPts val="0"/>
                        </a:spcAft>
                      </a:pPr>
                      <a:r>
                        <a:rPr lang="en-US" sz="1400">
                          <a:latin typeface="Arial"/>
                          <a:ea typeface="Times New Roman"/>
                          <a:cs typeface="Times New Roman"/>
                        </a:rPr>
                        <a:t>16</a:t>
                      </a:r>
                      <a:endParaRPr lang="en-IN" sz="1400">
                        <a:latin typeface="Calibri"/>
                        <a:ea typeface="Times New Roman"/>
                        <a:cs typeface="Times New Roman"/>
                      </a:endParaRPr>
                    </a:p>
                  </a:txBody>
                  <a:tcPr marL="0" marR="0" marT="0" marB="0" anchor="b"/>
                </a:tc>
                <a:tc>
                  <a:txBody>
                    <a:bodyPr/>
                    <a:lstStyle/>
                    <a:p>
                      <a:pPr marR="266700" algn="r">
                        <a:lnSpc>
                          <a:spcPct val="115000"/>
                        </a:lnSpc>
                        <a:spcAft>
                          <a:spcPts val="0"/>
                        </a:spcAft>
                      </a:pPr>
                      <a:r>
                        <a:rPr lang="en-US" sz="1400">
                          <a:latin typeface="Arial"/>
                          <a:ea typeface="Times New Roman"/>
                          <a:cs typeface="Times New Roman"/>
                        </a:rPr>
                        <a:t>19</a:t>
                      </a:r>
                      <a:endParaRPr lang="en-IN" sz="1400">
                        <a:latin typeface="Calibri"/>
                        <a:ea typeface="Times New Roman"/>
                        <a:cs typeface="Times New Roman"/>
                      </a:endParaRPr>
                    </a:p>
                  </a:txBody>
                  <a:tcPr marL="0" marR="0" marT="0" marB="0" anchor="b"/>
                </a:tc>
                <a:tc>
                  <a:txBody>
                    <a:bodyPr/>
                    <a:lstStyle/>
                    <a:p>
                      <a:pPr marR="279400" algn="r">
                        <a:lnSpc>
                          <a:spcPct val="115000"/>
                        </a:lnSpc>
                        <a:spcAft>
                          <a:spcPts val="0"/>
                        </a:spcAft>
                      </a:pPr>
                      <a:r>
                        <a:rPr lang="en-US" sz="1400">
                          <a:latin typeface="Arial"/>
                          <a:ea typeface="Times New Roman"/>
                          <a:cs typeface="Times New Roman"/>
                        </a:rPr>
                        <a:t>22</a:t>
                      </a:r>
                      <a:endParaRPr lang="en-IN" sz="1400">
                        <a:latin typeface="Calibri"/>
                        <a:ea typeface="Times New Roman"/>
                        <a:cs typeface="Times New Roman"/>
                      </a:endParaRPr>
                    </a:p>
                  </a:txBody>
                  <a:tcPr marL="0" marR="0" marT="0" marB="0" anchor="b"/>
                </a:tc>
                <a:tc>
                  <a:txBody>
                    <a:bodyPr/>
                    <a:lstStyle/>
                    <a:p>
                      <a:pPr algn="r">
                        <a:lnSpc>
                          <a:spcPct val="115000"/>
                        </a:lnSpc>
                        <a:spcAft>
                          <a:spcPts val="0"/>
                        </a:spcAft>
                      </a:pPr>
                      <a:r>
                        <a:rPr lang="en-US" sz="1400" dirty="0">
                          <a:latin typeface="Arial"/>
                          <a:ea typeface="Times New Roman"/>
                          <a:cs typeface="Times New Roman"/>
                        </a:rPr>
                        <a:t>13%</a:t>
                      </a:r>
                      <a:endParaRPr lang="en-IN" sz="1400" dirty="0">
                        <a:latin typeface="Calibri"/>
                        <a:ea typeface="Times New Roman"/>
                        <a:cs typeface="Times New Roman"/>
                      </a:endParaRPr>
                    </a:p>
                  </a:txBody>
                  <a:tcPr marL="0" marR="0" marT="0" marB="0" anchor="b"/>
                </a:tc>
              </a:tr>
              <a:tr h="370840">
                <a:tc>
                  <a:txBody>
                    <a:bodyPr/>
                    <a:lstStyle/>
                    <a:p>
                      <a:pPr marL="50800">
                        <a:lnSpc>
                          <a:spcPct val="115000"/>
                        </a:lnSpc>
                        <a:spcAft>
                          <a:spcPts val="0"/>
                        </a:spcAft>
                      </a:pPr>
                      <a:r>
                        <a:rPr lang="en-US" sz="1400">
                          <a:latin typeface="Arial"/>
                          <a:ea typeface="Times New Roman"/>
                          <a:cs typeface="Times New Roman"/>
                        </a:rPr>
                        <a:t>Gaming</a:t>
                      </a:r>
                      <a:endParaRPr lang="en-IN" sz="1400">
                        <a:latin typeface="Calibri"/>
                        <a:ea typeface="Times New Roman"/>
                        <a:cs typeface="Times New Roman"/>
                      </a:endParaRPr>
                    </a:p>
                  </a:txBody>
                  <a:tcPr marL="0" marR="0" marT="0" marB="0" anchor="b"/>
                </a:tc>
                <a:tc>
                  <a:txBody>
                    <a:bodyPr/>
                    <a:lstStyle/>
                    <a:p>
                      <a:pPr marR="266700" algn="r">
                        <a:lnSpc>
                          <a:spcPct val="115000"/>
                        </a:lnSpc>
                        <a:spcAft>
                          <a:spcPts val="0"/>
                        </a:spcAft>
                      </a:pPr>
                      <a:r>
                        <a:rPr lang="en-US" sz="1400">
                          <a:latin typeface="Arial"/>
                          <a:ea typeface="Times New Roman"/>
                          <a:cs typeface="Times New Roman"/>
                        </a:rPr>
                        <a:t>21</a:t>
                      </a:r>
                      <a:endParaRPr lang="en-IN" sz="1400">
                        <a:latin typeface="Calibri"/>
                        <a:ea typeface="Times New Roman"/>
                        <a:cs typeface="Times New Roman"/>
                      </a:endParaRPr>
                    </a:p>
                  </a:txBody>
                  <a:tcPr marL="0" marR="0" marT="0" marB="0" anchor="b"/>
                </a:tc>
                <a:tc>
                  <a:txBody>
                    <a:bodyPr/>
                    <a:lstStyle/>
                    <a:p>
                      <a:pPr marR="266700" algn="r">
                        <a:lnSpc>
                          <a:spcPct val="115000"/>
                        </a:lnSpc>
                        <a:spcAft>
                          <a:spcPts val="0"/>
                        </a:spcAft>
                      </a:pPr>
                      <a:r>
                        <a:rPr lang="en-US" sz="1400">
                          <a:latin typeface="Arial"/>
                          <a:ea typeface="Times New Roman"/>
                          <a:cs typeface="Times New Roman"/>
                        </a:rPr>
                        <a:t>26</a:t>
                      </a:r>
                      <a:endParaRPr lang="en-IN" sz="1400">
                        <a:latin typeface="Calibri"/>
                        <a:ea typeface="Times New Roman"/>
                        <a:cs typeface="Times New Roman"/>
                      </a:endParaRPr>
                    </a:p>
                  </a:txBody>
                  <a:tcPr marL="0" marR="0" marT="0" marB="0" anchor="b"/>
                </a:tc>
                <a:tc>
                  <a:txBody>
                    <a:bodyPr/>
                    <a:lstStyle/>
                    <a:p>
                      <a:pPr marR="266700" algn="r">
                        <a:lnSpc>
                          <a:spcPct val="115000"/>
                        </a:lnSpc>
                        <a:spcAft>
                          <a:spcPts val="0"/>
                        </a:spcAft>
                      </a:pPr>
                      <a:r>
                        <a:rPr lang="en-US" sz="1400">
                          <a:latin typeface="Arial"/>
                          <a:ea typeface="Times New Roman"/>
                          <a:cs typeface="Times New Roman"/>
                        </a:rPr>
                        <a:t>30</a:t>
                      </a:r>
                      <a:endParaRPr lang="en-IN" sz="1400">
                        <a:latin typeface="Calibri"/>
                        <a:ea typeface="Times New Roman"/>
                        <a:cs typeface="Times New Roman"/>
                      </a:endParaRPr>
                    </a:p>
                  </a:txBody>
                  <a:tcPr marL="0" marR="0" marT="0" marB="0" anchor="b"/>
                </a:tc>
                <a:tc>
                  <a:txBody>
                    <a:bodyPr/>
                    <a:lstStyle/>
                    <a:p>
                      <a:pPr marR="254000" algn="r">
                        <a:lnSpc>
                          <a:spcPct val="115000"/>
                        </a:lnSpc>
                        <a:spcAft>
                          <a:spcPts val="0"/>
                        </a:spcAft>
                      </a:pPr>
                      <a:r>
                        <a:rPr lang="en-US" sz="1400">
                          <a:latin typeface="Arial"/>
                          <a:ea typeface="Times New Roman"/>
                          <a:cs typeface="Times New Roman"/>
                        </a:rPr>
                        <a:t>35</a:t>
                      </a:r>
                      <a:endParaRPr lang="en-IN" sz="1400">
                        <a:latin typeface="Calibri"/>
                        <a:ea typeface="Times New Roman"/>
                        <a:cs typeface="Times New Roman"/>
                      </a:endParaRPr>
                    </a:p>
                  </a:txBody>
                  <a:tcPr marL="0" marR="0" marT="0" marB="0" anchor="b"/>
                </a:tc>
                <a:tc>
                  <a:txBody>
                    <a:bodyPr/>
                    <a:lstStyle/>
                    <a:p>
                      <a:pPr marR="266700" algn="r">
                        <a:lnSpc>
                          <a:spcPct val="115000"/>
                        </a:lnSpc>
                        <a:spcAft>
                          <a:spcPts val="0"/>
                        </a:spcAft>
                      </a:pPr>
                      <a:r>
                        <a:rPr lang="en-US" sz="1400">
                          <a:latin typeface="Arial"/>
                          <a:ea typeface="Times New Roman"/>
                          <a:cs typeface="Times New Roman"/>
                        </a:rPr>
                        <a:t>38</a:t>
                      </a:r>
                      <a:endParaRPr lang="en-IN" sz="1400">
                        <a:latin typeface="Calibri"/>
                        <a:ea typeface="Times New Roman"/>
                        <a:cs typeface="Times New Roman"/>
                      </a:endParaRPr>
                    </a:p>
                  </a:txBody>
                  <a:tcPr marL="0" marR="0" marT="0" marB="0" anchor="b"/>
                </a:tc>
                <a:tc>
                  <a:txBody>
                    <a:bodyPr/>
                    <a:lstStyle/>
                    <a:p>
                      <a:pPr marR="279400" algn="r">
                        <a:lnSpc>
                          <a:spcPct val="115000"/>
                        </a:lnSpc>
                        <a:spcAft>
                          <a:spcPts val="0"/>
                        </a:spcAft>
                      </a:pPr>
                      <a:r>
                        <a:rPr lang="en-US" sz="1400">
                          <a:latin typeface="Arial"/>
                          <a:ea typeface="Times New Roman"/>
                          <a:cs typeface="Times New Roman"/>
                        </a:rPr>
                        <a:t>43</a:t>
                      </a:r>
                      <a:endParaRPr lang="en-IN" sz="1400">
                        <a:latin typeface="Calibri"/>
                        <a:ea typeface="Times New Roman"/>
                        <a:cs typeface="Times New Roman"/>
                      </a:endParaRPr>
                    </a:p>
                  </a:txBody>
                  <a:tcPr marL="0" marR="0" marT="0" marB="0" anchor="b"/>
                </a:tc>
                <a:tc>
                  <a:txBody>
                    <a:bodyPr/>
                    <a:lstStyle/>
                    <a:p>
                      <a:pPr algn="r">
                        <a:lnSpc>
                          <a:spcPct val="115000"/>
                        </a:lnSpc>
                        <a:spcAft>
                          <a:spcPts val="0"/>
                        </a:spcAft>
                      </a:pPr>
                      <a:r>
                        <a:rPr lang="en-US" sz="1400">
                          <a:latin typeface="Arial"/>
                          <a:ea typeface="Times New Roman"/>
                          <a:cs typeface="Times New Roman"/>
                        </a:rPr>
                        <a:t>15%</a:t>
                      </a:r>
                      <a:endParaRPr lang="en-IN" sz="1400">
                        <a:latin typeface="Calibri"/>
                        <a:ea typeface="Times New Roman"/>
                        <a:cs typeface="Times New Roman"/>
                      </a:endParaRPr>
                    </a:p>
                  </a:txBody>
                  <a:tcPr marL="0" marR="0" marT="0" marB="0" anchor="b"/>
                </a:tc>
              </a:tr>
              <a:tr h="370840">
                <a:tc>
                  <a:txBody>
                    <a:bodyPr/>
                    <a:lstStyle/>
                    <a:p>
                      <a:pPr marL="50800">
                        <a:lnSpc>
                          <a:spcPct val="115000"/>
                        </a:lnSpc>
                        <a:spcAft>
                          <a:spcPts val="0"/>
                        </a:spcAft>
                      </a:pPr>
                      <a:r>
                        <a:rPr lang="en-US" sz="1400" b="1" dirty="0">
                          <a:solidFill>
                            <a:srgbClr val="FF0000"/>
                          </a:solidFill>
                          <a:latin typeface="Arial"/>
                          <a:ea typeface="Times New Roman"/>
                          <a:cs typeface="Times New Roman"/>
                        </a:rPr>
                        <a:t>Internet advertising</a:t>
                      </a:r>
                      <a:endParaRPr lang="en-IN" sz="1400" b="1" dirty="0">
                        <a:solidFill>
                          <a:srgbClr val="FF0000"/>
                        </a:solidFill>
                        <a:latin typeface="Calibri"/>
                        <a:ea typeface="Times New Roman"/>
                        <a:cs typeface="Times New Roman"/>
                      </a:endParaRPr>
                    </a:p>
                  </a:txBody>
                  <a:tcPr marL="0" marR="0" marT="0" marB="0" anchor="b"/>
                </a:tc>
                <a:tc>
                  <a:txBody>
                    <a:bodyPr/>
                    <a:lstStyle/>
                    <a:p>
                      <a:pPr marR="266700" algn="r">
                        <a:lnSpc>
                          <a:spcPct val="115000"/>
                        </a:lnSpc>
                        <a:spcAft>
                          <a:spcPts val="0"/>
                        </a:spcAft>
                      </a:pPr>
                      <a:r>
                        <a:rPr lang="en-US" sz="1400" b="1" dirty="0">
                          <a:solidFill>
                            <a:srgbClr val="FF0000"/>
                          </a:solidFill>
                          <a:latin typeface="Arial"/>
                          <a:ea typeface="Times New Roman"/>
                          <a:cs typeface="Times New Roman"/>
                        </a:rPr>
                        <a:t>29</a:t>
                      </a:r>
                      <a:endParaRPr lang="en-IN" sz="1400" b="1" dirty="0">
                        <a:solidFill>
                          <a:srgbClr val="FF0000"/>
                        </a:solidFill>
                        <a:latin typeface="Calibri"/>
                        <a:ea typeface="Times New Roman"/>
                        <a:cs typeface="Times New Roman"/>
                      </a:endParaRPr>
                    </a:p>
                  </a:txBody>
                  <a:tcPr marL="0" marR="0" marT="0" marB="0" anchor="b"/>
                </a:tc>
                <a:tc>
                  <a:txBody>
                    <a:bodyPr/>
                    <a:lstStyle/>
                    <a:p>
                      <a:pPr marR="266700" algn="r">
                        <a:lnSpc>
                          <a:spcPct val="115000"/>
                        </a:lnSpc>
                        <a:spcAft>
                          <a:spcPts val="0"/>
                        </a:spcAft>
                      </a:pPr>
                      <a:r>
                        <a:rPr lang="en-US" sz="1400" b="1" dirty="0">
                          <a:solidFill>
                            <a:srgbClr val="FF0000"/>
                          </a:solidFill>
                          <a:latin typeface="Arial"/>
                          <a:ea typeface="Times New Roman"/>
                          <a:cs typeface="Times New Roman"/>
                        </a:rPr>
                        <a:t>38</a:t>
                      </a:r>
                      <a:endParaRPr lang="en-IN" sz="1400" b="1" dirty="0">
                        <a:solidFill>
                          <a:srgbClr val="FF0000"/>
                        </a:solidFill>
                        <a:latin typeface="Calibri"/>
                        <a:ea typeface="Times New Roman"/>
                        <a:cs typeface="Times New Roman"/>
                      </a:endParaRPr>
                    </a:p>
                  </a:txBody>
                  <a:tcPr marL="0" marR="0" marT="0" marB="0" anchor="b"/>
                </a:tc>
                <a:tc>
                  <a:txBody>
                    <a:bodyPr/>
                    <a:lstStyle/>
                    <a:p>
                      <a:pPr marR="266700" algn="r">
                        <a:lnSpc>
                          <a:spcPct val="115000"/>
                        </a:lnSpc>
                        <a:spcAft>
                          <a:spcPts val="0"/>
                        </a:spcAft>
                      </a:pPr>
                      <a:r>
                        <a:rPr lang="en-US" sz="1400" b="1" dirty="0">
                          <a:solidFill>
                            <a:srgbClr val="FF0000"/>
                          </a:solidFill>
                          <a:latin typeface="Arial"/>
                          <a:ea typeface="Times New Roman"/>
                          <a:cs typeface="Times New Roman"/>
                        </a:rPr>
                        <a:t>52</a:t>
                      </a:r>
                      <a:endParaRPr lang="en-IN" sz="1400" b="1" dirty="0">
                        <a:solidFill>
                          <a:srgbClr val="FF0000"/>
                        </a:solidFill>
                        <a:latin typeface="Calibri"/>
                        <a:ea typeface="Times New Roman"/>
                        <a:cs typeface="Times New Roman"/>
                      </a:endParaRPr>
                    </a:p>
                  </a:txBody>
                  <a:tcPr marL="0" marR="0" marT="0" marB="0" anchor="b"/>
                </a:tc>
                <a:tc>
                  <a:txBody>
                    <a:bodyPr/>
                    <a:lstStyle/>
                    <a:p>
                      <a:pPr marR="254000" algn="r">
                        <a:lnSpc>
                          <a:spcPct val="115000"/>
                        </a:lnSpc>
                        <a:spcAft>
                          <a:spcPts val="0"/>
                        </a:spcAft>
                      </a:pPr>
                      <a:r>
                        <a:rPr lang="en-US" sz="1400" b="1" dirty="0">
                          <a:solidFill>
                            <a:srgbClr val="FF0000"/>
                          </a:solidFill>
                          <a:latin typeface="Arial"/>
                          <a:ea typeface="Times New Roman"/>
                          <a:cs typeface="Times New Roman"/>
                        </a:rPr>
                        <a:t>68</a:t>
                      </a:r>
                      <a:endParaRPr lang="en-IN" sz="1400" b="1" dirty="0">
                        <a:solidFill>
                          <a:srgbClr val="FF0000"/>
                        </a:solidFill>
                        <a:latin typeface="Calibri"/>
                        <a:ea typeface="Times New Roman"/>
                        <a:cs typeface="Times New Roman"/>
                      </a:endParaRPr>
                    </a:p>
                  </a:txBody>
                  <a:tcPr marL="0" marR="0" marT="0" marB="0" anchor="b"/>
                </a:tc>
                <a:tc>
                  <a:txBody>
                    <a:bodyPr/>
                    <a:lstStyle/>
                    <a:p>
                      <a:pPr marR="266700" algn="r">
                        <a:lnSpc>
                          <a:spcPct val="115000"/>
                        </a:lnSpc>
                        <a:spcAft>
                          <a:spcPts val="0"/>
                        </a:spcAft>
                      </a:pPr>
                      <a:r>
                        <a:rPr lang="en-US" sz="1400" b="1" dirty="0">
                          <a:solidFill>
                            <a:srgbClr val="FF0000"/>
                          </a:solidFill>
                          <a:latin typeface="Arial"/>
                          <a:ea typeface="Times New Roman"/>
                          <a:cs typeface="Times New Roman"/>
                        </a:rPr>
                        <a:t>87</a:t>
                      </a:r>
                      <a:endParaRPr lang="en-IN" sz="1400" b="1" dirty="0">
                        <a:solidFill>
                          <a:srgbClr val="FF0000"/>
                        </a:solidFill>
                        <a:latin typeface="Calibri"/>
                        <a:ea typeface="Times New Roman"/>
                        <a:cs typeface="Times New Roman"/>
                      </a:endParaRPr>
                    </a:p>
                  </a:txBody>
                  <a:tcPr marL="0" marR="0" marT="0" marB="0" anchor="b"/>
                </a:tc>
                <a:tc>
                  <a:txBody>
                    <a:bodyPr/>
                    <a:lstStyle/>
                    <a:p>
                      <a:pPr marR="279400" algn="r">
                        <a:lnSpc>
                          <a:spcPct val="115000"/>
                        </a:lnSpc>
                        <a:spcAft>
                          <a:spcPts val="0"/>
                        </a:spcAft>
                      </a:pPr>
                      <a:r>
                        <a:rPr lang="en-US" sz="1400" b="1" dirty="0">
                          <a:solidFill>
                            <a:srgbClr val="FF0000"/>
                          </a:solidFill>
                          <a:latin typeface="Arial"/>
                          <a:ea typeface="Times New Roman"/>
                          <a:cs typeface="Times New Roman"/>
                        </a:rPr>
                        <a:t>100</a:t>
                      </a:r>
                      <a:endParaRPr lang="en-IN" sz="1400" b="1" dirty="0">
                        <a:solidFill>
                          <a:srgbClr val="FF0000"/>
                        </a:solidFill>
                        <a:latin typeface="Calibri"/>
                        <a:ea typeface="Times New Roman"/>
                        <a:cs typeface="Times New Roman"/>
                      </a:endParaRPr>
                    </a:p>
                  </a:txBody>
                  <a:tcPr marL="0" marR="0" marT="0" marB="0" anchor="b"/>
                </a:tc>
                <a:tc>
                  <a:txBody>
                    <a:bodyPr/>
                    <a:lstStyle/>
                    <a:p>
                      <a:pPr algn="r">
                        <a:lnSpc>
                          <a:spcPct val="115000"/>
                        </a:lnSpc>
                        <a:spcAft>
                          <a:spcPts val="0"/>
                        </a:spcAft>
                      </a:pPr>
                      <a:r>
                        <a:rPr lang="en-US" sz="1400" b="1" dirty="0">
                          <a:solidFill>
                            <a:srgbClr val="FF0000"/>
                          </a:solidFill>
                          <a:latin typeface="Arial"/>
                          <a:ea typeface="Times New Roman"/>
                          <a:cs typeface="Times New Roman"/>
                        </a:rPr>
                        <a:t>28%</a:t>
                      </a:r>
                      <a:endParaRPr lang="en-IN" sz="1400" b="1" dirty="0">
                        <a:solidFill>
                          <a:srgbClr val="FF0000"/>
                        </a:solidFill>
                        <a:latin typeface="Calibri"/>
                        <a:ea typeface="Times New Roman"/>
                        <a:cs typeface="Times New Roman"/>
                      </a:endParaRPr>
                    </a:p>
                  </a:txBody>
                  <a:tcPr marL="0" marR="0" marT="0" marB="0" anchor="b"/>
                </a:tc>
              </a:tr>
              <a:tr h="370840">
                <a:tc>
                  <a:txBody>
                    <a:bodyPr/>
                    <a:lstStyle/>
                    <a:p>
                      <a:pPr marL="50800">
                        <a:lnSpc>
                          <a:spcPct val="115000"/>
                        </a:lnSpc>
                        <a:spcAft>
                          <a:spcPts val="0"/>
                        </a:spcAft>
                      </a:pPr>
                      <a:r>
                        <a:rPr lang="en-US" sz="1400">
                          <a:latin typeface="Arial"/>
                          <a:ea typeface="Times New Roman"/>
                          <a:cs typeface="Times New Roman"/>
                        </a:rPr>
                        <a:t>Total</a:t>
                      </a:r>
                      <a:endParaRPr lang="en-IN" sz="1400">
                        <a:latin typeface="Calibri"/>
                        <a:ea typeface="Times New Roman"/>
                        <a:cs typeface="Times New Roman"/>
                      </a:endParaRPr>
                    </a:p>
                  </a:txBody>
                  <a:tcPr marL="0" marR="0" marT="0" marB="0" anchor="b"/>
                </a:tc>
                <a:tc>
                  <a:txBody>
                    <a:bodyPr/>
                    <a:lstStyle/>
                    <a:p>
                      <a:pPr marR="266700" algn="r">
                        <a:lnSpc>
                          <a:spcPct val="115000"/>
                        </a:lnSpc>
                        <a:spcAft>
                          <a:spcPts val="0"/>
                        </a:spcAft>
                      </a:pPr>
                      <a:r>
                        <a:rPr lang="en-US" sz="1400">
                          <a:latin typeface="Arial"/>
                          <a:ea typeface="Times New Roman"/>
                          <a:cs typeface="Times New Roman"/>
                        </a:rPr>
                        <a:t>1,120</a:t>
                      </a:r>
                      <a:endParaRPr lang="en-IN" sz="1400">
                        <a:latin typeface="Calibri"/>
                        <a:ea typeface="Times New Roman"/>
                        <a:cs typeface="Times New Roman"/>
                      </a:endParaRPr>
                    </a:p>
                  </a:txBody>
                  <a:tcPr marL="0" marR="0" marT="0" marB="0" anchor="b"/>
                </a:tc>
                <a:tc>
                  <a:txBody>
                    <a:bodyPr/>
                    <a:lstStyle/>
                    <a:p>
                      <a:pPr marR="266700" algn="r">
                        <a:lnSpc>
                          <a:spcPct val="115000"/>
                        </a:lnSpc>
                        <a:spcAft>
                          <a:spcPts val="0"/>
                        </a:spcAft>
                      </a:pPr>
                      <a:r>
                        <a:rPr lang="en-US" sz="1400">
                          <a:latin typeface="Arial"/>
                          <a:ea typeface="Times New Roman"/>
                          <a:cs typeface="Times New Roman"/>
                        </a:rPr>
                        <a:t>1,337</a:t>
                      </a:r>
                      <a:endParaRPr lang="en-IN" sz="1400">
                        <a:latin typeface="Calibri"/>
                        <a:ea typeface="Times New Roman"/>
                        <a:cs typeface="Times New Roman"/>
                      </a:endParaRPr>
                    </a:p>
                  </a:txBody>
                  <a:tcPr marL="0" marR="0" marT="0" marB="0" anchor="b"/>
                </a:tc>
                <a:tc>
                  <a:txBody>
                    <a:bodyPr/>
                    <a:lstStyle/>
                    <a:p>
                      <a:pPr marR="266700" algn="r">
                        <a:lnSpc>
                          <a:spcPct val="115000"/>
                        </a:lnSpc>
                        <a:spcAft>
                          <a:spcPts val="0"/>
                        </a:spcAft>
                      </a:pPr>
                      <a:r>
                        <a:rPr lang="en-US" sz="1400" dirty="0">
                          <a:latin typeface="Arial"/>
                          <a:ea typeface="Times New Roman"/>
                          <a:cs typeface="Times New Roman"/>
                        </a:rPr>
                        <a:t>1,576</a:t>
                      </a:r>
                      <a:endParaRPr lang="en-IN" sz="1400" dirty="0">
                        <a:latin typeface="Calibri"/>
                        <a:ea typeface="Times New Roman"/>
                        <a:cs typeface="Times New Roman"/>
                      </a:endParaRPr>
                    </a:p>
                  </a:txBody>
                  <a:tcPr marL="0" marR="0" marT="0" marB="0" anchor="b"/>
                </a:tc>
                <a:tc>
                  <a:txBody>
                    <a:bodyPr/>
                    <a:lstStyle/>
                    <a:p>
                      <a:pPr marR="254000" algn="r">
                        <a:lnSpc>
                          <a:spcPct val="115000"/>
                        </a:lnSpc>
                        <a:spcAft>
                          <a:spcPts val="0"/>
                        </a:spcAft>
                      </a:pPr>
                      <a:r>
                        <a:rPr lang="en-US" sz="1400" dirty="0">
                          <a:latin typeface="Arial"/>
                          <a:ea typeface="Times New Roman"/>
                          <a:cs typeface="Times New Roman"/>
                        </a:rPr>
                        <a:t>1,827</a:t>
                      </a:r>
                      <a:endParaRPr lang="en-IN" sz="1400" dirty="0">
                        <a:latin typeface="Calibri"/>
                        <a:ea typeface="Times New Roman"/>
                        <a:cs typeface="Times New Roman"/>
                      </a:endParaRPr>
                    </a:p>
                  </a:txBody>
                  <a:tcPr marL="0" marR="0" marT="0" marB="0" anchor="b"/>
                </a:tc>
                <a:tc>
                  <a:txBody>
                    <a:bodyPr/>
                    <a:lstStyle/>
                    <a:p>
                      <a:pPr marR="266700" algn="r">
                        <a:lnSpc>
                          <a:spcPct val="115000"/>
                        </a:lnSpc>
                        <a:spcAft>
                          <a:spcPts val="0"/>
                        </a:spcAft>
                      </a:pPr>
                      <a:r>
                        <a:rPr lang="en-US" sz="1400" dirty="0">
                          <a:latin typeface="Arial"/>
                          <a:ea typeface="Times New Roman"/>
                          <a:cs typeface="Times New Roman"/>
                        </a:rPr>
                        <a:t>2,068</a:t>
                      </a:r>
                      <a:endParaRPr lang="en-IN" sz="1400" dirty="0">
                        <a:latin typeface="Calibri"/>
                        <a:ea typeface="Times New Roman"/>
                        <a:cs typeface="Times New Roman"/>
                      </a:endParaRPr>
                    </a:p>
                  </a:txBody>
                  <a:tcPr marL="0" marR="0" marT="0" marB="0" anchor="b"/>
                </a:tc>
                <a:tc>
                  <a:txBody>
                    <a:bodyPr/>
                    <a:lstStyle/>
                    <a:p>
                      <a:pPr marR="279400" algn="r">
                        <a:lnSpc>
                          <a:spcPct val="115000"/>
                        </a:lnSpc>
                        <a:spcAft>
                          <a:spcPts val="0"/>
                        </a:spcAft>
                      </a:pPr>
                      <a:r>
                        <a:rPr lang="en-US" sz="1400" dirty="0">
                          <a:latin typeface="Arial"/>
                          <a:ea typeface="Times New Roman"/>
                          <a:cs typeface="Times New Roman"/>
                        </a:rPr>
                        <a:t>2,272</a:t>
                      </a:r>
                      <a:endParaRPr lang="en-IN" sz="1400" dirty="0">
                        <a:latin typeface="Calibri"/>
                        <a:ea typeface="Times New Roman"/>
                        <a:cs typeface="Times New Roman"/>
                      </a:endParaRPr>
                    </a:p>
                  </a:txBody>
                  <a:tcPr marL="0" marR="0" marT="0" marB="0" anchor="b"/>
                </a:tc>
                <a:tc>
                  <a:txBody>
                    <a:bodyPr/>
                    <a:lstStyle/>
                    <a:p>
                      <a:pPr algn="r">
                        <a:lnSpc>
                          <a:spcPct val="115000"/>
                        </a:lnSpc>
                        <a:spcAft>
                          <a:spcPts val="0"/>
                        </a:spcAft>
                      </a:pPr>
                      <a:r>
                        <a:rPr lang="en-US" sz="1400" dirty="0">
                          <a:latin typeface="Arial"/>
                          <a:ea typeface="Times New Roman"/>
                          <a:cs typeface="Times New Roman"/>
                        </a:rPr>
                        <a:t>15%</a:t>
                      </a:r>
                      <a:endParaRPr lang="en-IN" sz="1400" dirty="0">
                        <a:latin typeface="Calibri"/>
                        <a:ea typeface="Times New Roman"/>
                        <a:cs typeface="Times New Roman"/>
                      </a:endParaRPr>
                    </a:p>
                  </a:txBody>
                  <a:tcPr marL="0" marR="0" marT="0" marB="0" anchor="b"/>
                </a:tc>
              </a:tr>
            </a:tbl>
          </a:graphicData>
        </a:graphic>
      </p:graphicFrame>
      <p:sp>
        <p:nvSpPr>
          <p:cNvPr id="15" name="TextBox 14"/>
          <p:cNvSpPr txBox="1"/>
          <p:nvPr/>
        </p:nvSpPr>
        <p:spPr>
          <a:xfrm>
            <a:off x="685800" y="1143000"/>
            <a:ext cx="7772400" cy="400110"/>
          </a:xfrm>
          <a:prstGeom prst="rect">
            <a:avLst/>
          </a:prstGeom>
          <a:noFill/>
        </p:spPr>
        <p:txBody>
          <a:bodyPr wrap="square" rtlCol="0">
            <a:spAutoFit/>
          </a:bodyPr>
          <a:lstStyle/>
          <a:p>
            <a:r>
              <a:rPr lang="en-US" sz="2000" dirty="0" smtClean="0"/>
              <a:t>Projected revenues of the Indian E&amp;M industry in billion INR, 2013-2018</a:t>
            </a:r>
            <a:endParaRPr lang="en-IN" sz="2000" dirty="0"/>
          </a:p>
        </p:txBody>
      </p:sp>
      <p:sp>
        <p:nvSpPr>
          <p:cNvPr id="16" name="TextBox 15"/>
          <p:cNvSpPr txBox="1"/>
          <p:nvPr/>
        </p:nvSpPr>
        <p:spPr>
          <a:xfrm>
            <a:off x="533400" y="6172200"/>
            <a:ext cx="8229600" cy="646331"/>
          </a:xfrm>
          <a:prstGeom prst="rect">
            <a:avLst/>
          </a:prstGeom>
          <a:noFill/>
        </p:spPr>
        <p:txBody>
          <a:bodyPr wrap="square" rtlCol="0">
            <a:spAutoFit/>
          </a:bodyPr>
          <a:lstStyle/>
          <a:p>
            <a:r>
              <a:rPr lang="en-US" i="1" dirty="0" smtClean="0"/>
              <a:t>Source: Industry discussions and PwC India analysis</a:t>
            </a:r>
            <a:endParaRPr lang="en-IN" dirty="0" smtClean="0"/>
          </a:p>
          <a:p>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Indian Scene of Online Advertising</a:t>
            </a:r>
            <a:endParaRPr lang="en-IN" dirty="0"/>
          </a:p>
        </p:txBody>
      </p:sp>
      <p:sp>
        <p:nvSpPr>
          <p:cNvPr id="3" name="Content Placeholder 2"/>
          <p:cNvSpPr>
            <a:spLocks noGrp="1"/>
          </p:cNvSpPr>
          <p:nvPr>
            <p:ph sz="half" idx="1"/>
          </p:nvPr>
        </p:nvSpPr>
        <p:spPr>
          <a:xfrm>
            <a:off x="457200" y="1600200"/>
            <a:ext cx="3581400" cy="4724399"/>
          </a:xfrm>
        </p:spPr>
        <p:txBody>
          <a:bodyPr>
            <a:normAutofit fontScale="62500" lnSpcReduction="20000"/>
          </a:bodyPr>
          <a:lstStyle/>
          <a:p>
            <a:pPr algn="just" hangingPunct="0">
              <a:buNone/>
            </a:pPr>
            <a:r>
              <a:rPr lang="en-US" sz="3400" dirty="0" smtClean="0"/>
              <a:t>	</a:t>
            </a:r>
            <a:r>
              <a:rPr lang="en-US" sz="4000" dirty="0" smtClean="0"/>
              <a:t>The revenue from advertising is expected to grow at a CAGR of 13% to reach 632 billion INR, from 350 billion INR in 2013. Overall, the share of consumer spend is expected to increase. </a:t>
            </a:r>
            <a:r>
              <a:rPr lang="en-US" sz="4000" dirty="0" smtClean="0"/>
              <a:t>Consumers’ </a:t>
            </a:r>
            <a:r>
              <a:rPr lang="en-US" sz="4000" dirty="0" smtClean="0"/>
              <a:t>expenditure </a:t>
            </a:r>
            <a:r>
              <a:rPr lang="en-US" sz="4000" dirty="0" smtClean="0"/>
              <a:t>is </a:t>
            </a:r>
            <a:r>
              <a:rPr lang="en-US" sz="4000" dirty="0" smtClean="0"/>
              <a:t>expected to increase from about 69% in 2013 to</a:t>
            </a:r>
            <a:r>
              <a:rPr lang="en-IN" sz="4000" dirty="0" smtClean="0"/>
              <a:t> </a:t>
            </a:r>
            <a:r>
              <a:rPr lang="en-US" sz="4000" dirty="0" smtClean="0"/>
              <a:t>about 72% in 2018. </a:t>
            </a:r>
          </a:p>
          <a:p>
            <a:pPr algn="just" hangingPunct="0"/>
            <a:endParaRPr lang="en-IN" sz="3400" dirty="0" smtClean="0"/>
          </a:p>
          <a:p>
            <a:endParaRPr lang="en-IN" dirty="0"/>
          </a:p>
        </p:txBody>
      </p:sp>
      <p:graphicFrame>
        <p:nvGraphicFramePr>
          <p:cNvPr id="8" name="Content Placeholder 7"/>
          <p:cNvGraphicFramePr>
            <a:graphicFrameLocks noGrp="1"/>
          </p:cNvGraphicFramePr>
          <p:nvPr>
            <p:ph sz="half" idx="2"/>
          </p:nvPr>
        </p:nvGraphicFramePr>
        <p:xfrm>
          <a:off x="4267200" y="1600200"/>
          <a:ext cx="4419600" cy="4724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Indian Scene of Online Advertising</a:t>
            </a:r>
            <a:endParaRPr lang="en-IN" dirty="0"/>
          </a:p>
        </p:txBody>
      </p:sp>
      <p:sp>
        <p:nvSpPr>
          <p:cNvPr id="3" name="Content Placeholder 2"/>
          <p:cNvSpPr>
            <a:spLocks noGrp="1"/>
          </p:cNvSpPr>
          <p:nvPr>
            <p:ph sz="half" idx="1"/>
          </p:nvPr>
        </p:nvSpPr>
        <p:spPr/>
        <p:txBody>
          <a:bodyPr>
            <a:normAutofit fontScale="92500" lnSpcReduction="10000"/>
          </a:bodyPr>
          <a:lstStyle/>
          <a:p>
            <a:pPr algn="just" hangingPunct="0"/>
            <a:r>
              <a:rPr lang="en-US" dirty="0" smtClean="0"/>
              <a:t>Television and print are expected to remain the largest contributors to the advertising pie in 2018 as well. </a:t>
            </a:r>
          </a:p>
          <a:p>
            <a:pPr algn="just" hangingPunct="0"/>
            <a:r>
              <a:rPr lang="en-US" dirty="0" smtClean="0"/>
              <a:t>Internet advertising should emerge as the third-largest segment, with a share of about 16% in the total E&amp;M advertising pie. </a:t>
            </a:r>
          </a:p>
        </p:txBody>
      </p:sp>
      <p:graphicFrame>
        <p:nvGraphicFramePr>
          <p:cNvPr id="7" name="Content Placeholder 4"/>
          <p:cNvGraphicFramePr>
            <a:graphicFrameLocks noGrp="1"/>
          </p:cNvGraphicFramePr>
          <p:nvPr>
            <p:ph sz="half" idx="2"/>
          </p:nvPr>
        </p:nvGraphicFramePr>
        <p:xfrm>
          <a:off x="4648200" y="1752600"/>
          <a:ext cx="4038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19400"/>
            <a:ext cx="8229600" cy="3306763"/>
          </a:xfrm>
        </p:spPr>
        <p:txBody>
          <a:bodyPr/>
          <a:lstStyle/>
          <a:p>
            <a:pPr algn="just"/>
            <a:r>
              <a:rPr lang="en-US" dirty="0" smtClean="0"/>
              <a:t>While this marks a major shift, the Indian internet advertising segment is still way behind its US counterpart, which is expected to be nearly as large as TV advertising in 2018</a:t>
            </a:r>
            <a:r>
              <a:rPr lang="en-US" dirty="0" smtClean="0"/>
              <a:t>.</a:t>
            </a:r>
            <a:endParaRPr lang="en-IN" dirty="0" smtClean="0"/>
          </a:p>
        </p:txBody>
      </p:sp>
      <p:pic>
        <p:nvPicPr>
          <p:cNvPr id="1026" name="Picture 2" descr="D:\New folder\DATA 26-09-2013\Desktop\PPT\images (15).jpg"/>
          <p:cNvPicPr>
            <a:picLocks noChangeAspect="1" noChangeArrowheads="1"/>
          </p:cNvPicPr>
          <p:nvPr/>
        </p:nvPicPr>
        <p:blipFill>
          <a:blip r:embed="rId2"/>
          <a:srcRect/>
          <a:stretch>
            <a:fillRect/>
          </a:stretch>
        </p:blipFill>
        <p:spPr bwMode="auto">
          <a:xfrm>
            <a:off x="609600" y="304800"/>
            <a:ext cx="7924800" cy="20574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descr="images (1).png"/>
          <p:cNvPicPr>
            <a:picLocks noGrp="1" noChangeAspect="1"/>
          </p:cNvPicPr>
          <p:nvPr>
            <p:ph sz="half" idx="2"/>
          </p:nvPr>
        </p:nvPicPr>
        <p:blipFill>
          <a:blip r:embed="rId2"/>
          <a:stretch>
            <a:fillRect/>
          </a:stretch>
        </p:blipFill>
        <p:spPr>
          <a:xfrm>
            <a:off x="457200" y="2438400"/>
            <a:ext cx="4191000" cy="3352799"/>
          </a:xfrm>
        </p:spPr>
      </p:pic>
      <p:sp>
        <p:nvSpPr>
          <p:cNvPr id="8" name="Content Placeholder 7"/>
          <p:cNvSpPr>
            <a:spLocks noGrp="1"/>
          </p:cNvSpPr>
          <p:nvPr>
            <p:ph sz="quarter" idx="4"/>
          </p:nvPr>
        </p:nvSpPr>
        <p:spPr/>
        <p:txBody>
          <a:bodyPr/>
          <a:lstStyle/>
          <a:p>
            <a:pPr algn="just">
              <a:buNone/>
            </a:pPr>
            <a:r>
              <a:rPr lang="en-US" sz="2800" dirty="0" smtClean="0"/>
              <a:t>	Though </a:t>
            </a:r>
            <a:r>
              <a:rPr lang="en-US" sz="2800" dirty="0" smtClean="0"/>
              <a:t>slowly but steadily advertising in India is going to touch new heights with the increasing use of new media as very well predicted by PwC India analysis.</a:t>
            </a:r>
            <a:endParaRPr lang="en-IN" sz="2800" dirty="0" smtClean="0"/>
          </a:p>
          <a:p>
            <a:pPr algn="just"/>
            <a:endParaRPr lang="en-IN" dirty="0"/>
          </a:p>
        </p:txBody>
      </p:sp>
      <p:pic>
        <p:nvPicPr>
          <p:cNvPr id="2050" name="Picture 2" descr="D:\New folder\DATA 26-09-2013\Desktop\PPT\images (15).jpg"/>
          <p:cNvPicPr>
            <a:picLocks noChangeAspect="1" noChangeArrowheads="1"/>
          </p:cNvPicPr>
          <p:nvPr/>
        </p:nvPicPr>
        <p:blipFill>
          <a:blip r:embed="rId3"/>
          <a:srcRect/>
          <a:stretch>
            <a:fillRect/>
          </a:stretch>
        </p:blipFill>
        <p:spPr bwMode="auto">
          <a:xfrm>
            <a:off x="609600" y="228600"/>
            <a:ext cx="7924800" cy="184785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descr="images (12).jpg"/>
          <p:cNvPicPr>
            <a:picLocks noGrp="1" noChangeAspect="1"/>
          </p:cNvPicPr>
          <p:nvPr>
            <p:ph sz="half" idx="1"/>
          </p:nvPr>
        </p:nvPicPr>
        <p:blipFill>
          <a:blip r:embed="rId2"/>
          <a:stretch>
            <a:fillRect/>
          </a:stretch>
        </p:blipFill>
        <p:spPr>
          <a:xfrm>
            <a:off x="762000" y="914400"/>
            <a:ext cx="3581400" cy="4876800"/>
          </a:xfrm>
          <a:solidFill>
            <a:schemeClr val="accent1"/>
          </a:solidFill>
        </p:spPr>
      </p:pic>
      <p:sp>
        <p:nvSpPr>
          <p:cNvPr id="9" name="Content Placeholder 8"/>
          <p:cNvSpPr>
            <a:spLocks noGrp="1"/>
          </p:cNvSpPr>
          <p:nvPr>
            <p:ph sz="half" idx="2"/>
          </p:nvPr>
        </p:nvSpPr>
        <p:spPr>
          <a:xfrm>
            <a:off x="4648200" y="914400"/>
            <a:ext cx="4038600" cy="5211763"/>
          </a:xfrm>
        </p:spPr>
        <p:txBody>
          <a:bodyPr>
            <a:normAutofit/>
          </a:bodyPr>
          <a:lstStyle/>
          <a:p>
            <a:pPr algn="just"/>
            <a:r>
              <a:rPr lang="en-US" dirty="0" smtClean="0"/>
              <a:t>Where as </a:t>
            </a:r>
            <a:r>
              <a:rPr lang="en-US" dirty="0" smtClean="0"/>
              <a:t>Traditional </a:t>
            </a:r>
            <a:r>
              <a:rPr lang="en-US" dirty="0" smtClean="0"/>
              <a:t>M</a:t>
            </a:r>
            <a:r>
              <a:rPr lang="en-US" dirty="0" smtClean="0"/>
              <a:t>edia </a:t>
            </a:r>
            <a:r>
              <a:rPr lang="en-US" dirty="0" smtClean="0"/>
              <a:t>provides limited space and time  to the advertisers, </a:t>
            </a:r>
            <a:r>
              <a:rPr lang="en-US" dirty="0" smtClean="0"/>
              <a:t>New </a:t>
            </a:r>
            <a:r>
              <a:rPr lang="en-US" dirty="0" smtClean="0"/>
              <a:t>M</a:t>
            </a:r>
            <a:r>
              <a:rPr lang="en-US" dirty="0" smtClean="0"/>
              <a:t>edia </a:t>
            </a:r>
            <a:r>
              <a:rPr lang="en-US" dirty="0" smtClean="0"/>
              <a:t>has unlimited space and  time.</a:t>
            </a:r>
          </a:p>
          <a:p>
            <a:pPr algn="just"/>
            <a:r>
              <a:rPr lang="en-US" dirty="0" smtClean="0"/>
              <a:t>The </a:t>
            </a:r>
            <a:r>
              <a:rPr lang="en-US" dirty="0" smtClean="0"/>
              <a:t>Traditional </a:t>
            </a:r>
            <a:r>
              <a:rPr lang="en-US" dirty="0" smtClean="0"/>
              <a:t>M</a:t>
            </a:r>
            <a:r>
              <a:rPr lang="en-US" dirty="0" smtClean="0"/>
              <a:t>edia </a:t>
            </a:r>
            <a:r>
              <a:rPr lang="en-US" dirty="0" smtClean="0"/>
              <a:t>has limited accessibility but </a:t>
            </a:r>
            <a:r>
              <a:rPr lang="en-US" dirty="0" smtClean="0"/>
              <a:t>New </a:t>
            </a:r>
            <a:r>
              <a:rPr lang="en-US" dirty="0" smtClean="0"/>
              <a:t>M</a:t>
            </a:r>
            <a:r>
              <a:rPr lang="en-US" dirty="0" smtClean="0"/>
              <a:t>edia </a:t>
            </a:r>
            <a:r>
              <a:rPr lang="en-US" dirty="0" smtClean="0"/>
              <a:t>can be accessed anytime, anywhere.</a:t>
            </a:r>
            <a:endParaRPr lang="en-IN" dirty="0" smtClean="0"/>
          </a:p>
          <a:p>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New Media: New Avenue</a:t>
            </a:r>
            <a:endParaRPr lang="en-IN" sz="4000" dirty="0"/>
          </a:p>
        </p:txBody>
      </p:sp>
      <p:sp>
        <p:nvSpPr>
          <p:cNvPr id="8" name="Text Placeholder 7"/>
          <p:cNvSpPr>
            <a:spLocks noGrp="1"/>
          </p:cNvSpPr>
          <p:nvPr>
            <p:ph type="body" sz="half" idx="2"/>
          </p:nvPr>
        </p:nvSpPr>
        <p:spPr/>
        <p:txBody>
          <a:bodyPr/>
          <a:lstStyle/>
          <a:p>
            <a:pPr algn="just"/>
            <a:r>
              <a:rPr lang="en-US" sz="2400" dirty="0" smtClean="0"/>
              <a:t>New </a:t>
            </a:r>
            <a:r>
              <a:rPr lang="en-US" sz="2400" dirty="0" smtClean="0"/>
              <a:t>Media </a:t>
            </a:r>
            <a:r>
              <a:rPr lang="en-US" sz="2400" dirty="0" smtClean="0"/>
              <a:t>has given new direction and a new platform to the advertisers and brought in huge business opportunities worldwide in 21</a:t>
            </a:r>
            <a:r>
              <a:rPr lang="en-US" sz="2400" baseline="30000" dirty="0" smtClean="0"/>
              <a:t>st</a:t>
            </a:r>
            <a:r>
              <a:rPr lang="en-US" sz="2400" dirty="0" smtClean="0"/>
              <a:t> century.</a:t>
            </a:r>
          </a:p>
          <a:p>
            <a:endParaRPr lang="en-IN" dirty="0"/>
          </a:p>
        </p:txBody>
      </p:sp>
      <p:pic>
        <p:nvPicPr>
          <p:cNvPr id="5" name="Content Placeholder 4" descr="images.jpg"/>
          <p:cNvPicPr>
            <a:picLocks noGrp="1" noChangeAspect="1"/>
          </p:cNvPicPr>
          <p:nvPr>
            <p:ph sz="half" idx="4294967295"/>
          </p:nvPr>
        </p:nvPicPr>
        <p:blipFill>
          <a:blip r:embed="rId2"/>
          <a:stretch>
            <a:fillRect/>
          </a:stretch>
        </p:blipFill>
        <p:spPr>
          <a:xfrm>
            <a:off x="4191000" y="381000"/>
            <a:ext cx="3886200" cy="5791200"/>
          </a:xfrm>
        </p:spPr>
      </p:pic>
      <p:pic>
        <p:nvPicPr>
          <p:cNvPr id="1028" name="Picture 4" descr="D:\New folder\DATA 26-09-2013\Desktop\PPT\images (1).jpg"/>
          <p:cNvPicPr>
            <a:picLocks noGrp="1" noChangeAspect="1" noChangeArrowheads="1"/>
          </p:cNvPicPr>
          <p:nvPr>
            <p:ph idx="1"/>
          </p:nvPr>
        </p:nvPicPr>
        <p:blipFill>
          <a:blip r:embed="rId3"/>
          <a:srcRect/>
          <a:stretch>
            <a:fillRect/>
          </a:stretch>
        </p:blipFill>
        <p:spPr bwMode="auto">
          <a:xfrm>
            <a:off x="381000" y="4419600"/>
            <a:ext cx="3657600" cy="222504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IN" dirty="0"/>
          </a:p>
        </p:txBody>
      </p:sp>
      <p:pic>
        <p:nvPicPr>
          <p:cNvPr id="7" name="Content Placeholder 6" descr="images (9).jpg"/>
          <p:cNvPicPr>
            <a:picLocks noGrp="1" noChangeAspect="1"/>
          </p:cNvPicPr>
          <p:nvPr>
            <p:ph idx="1"/>
          </p:nvPr>
        </p:nvPicPr>
        <p:blipFill>
          <a:blip r:embed="rId2"/>
          <a:stretch>
            <a:fillRect/>
          </a:stretch>
        </p:blipFill>
        <p:spPr>
          <a:xfrm>
            <a:off x="457200" y="304800"/>
            <a:ext cx="8305800" cy="1756569"/>
          </a:xfrm>
        </p:spPr>
      </p:pic>
      <p:sp>
        <p:nvSpPr>
          <p:cNvPr id="13" name="TextBox 12"/>
          <p:cNvSpPr txBox="1"/>
          <p:nvPr/>
        </p:nvSpPr>
        <p:spPr>
          <a:xfrm>
            <a:off x="685800" y="2667000"/>
            <a:ext cx="7848600" cy="3970318"/>
          </a:xfrm>
          <a:prstGeom prst="rect">
            <a:avLst/>
          </a:prstGeom>
          <a:noFill/>
        </p:spPr>
        <p:txBody>
          <a:bodyPr wrap="square" rtlCol="0">
            <a:spAutoFit/>
          </a:bodyPr>
          <a:lstStyle/>
          <a:p>
            <a:pPr algn="just">
              <a:buFont typeface="Arial" pitchFamily="34" charset="0"/>
              <a:buChar char="•"/>
            </a:pPr>
            <a:r>
              <a:rPr lang="en-US" sz="2800" dirty="0" smtClean="0"/>
              <a:t> The most noteworthy development which </a:t>
            </a:r>
            <a:r>
              <a:rPr lang="en-US" sz="2800" dirty="0" err="1" smtClean="0"/>
              <a:t>revolutionised</a:t>
            </a:r>
            <a:r>
              <a:rPr lang="en-US" sz="2800" dirty="0" smtClean="0"/>
              <a:t> the avenue of New Media is Internet.</a:t>
            </a:r>
          </a:p>
          <a:p>
            <a:pPr algn="just">
              <a:buFont typeface="Arial" pitchFamily="34" charset="0"/>
              <a:buChar char="•"/>
            </a:pPr>
            <a:r>
              <a:rPr lang="en-IN" sz="2800" dirty="0" smtClean="0"/>
              <a:t>Almost overnight, the Internet's gone from a technical wonder to a business must.</a:t>
            </a:r>
          </a:p>
          <a:p>
            <a:pPr algn="r"/>
            <a:r>
              <a:rPr lang="en-IN" sz="2800" b="1" dirty="0" smtClean="0"/>
              <a:t>			– Bill Schrader, businessman</a:t>
            </a:r>
            <a:r>
              <a:rPr lang="en-US" sz="2800" dirty="0" smtClean="0"/>
              <a:t> </a:t>
            </a:r>
          </a:p>
          <a:p>
            <a:pPr algn="just">
              <a:buFont typeface="Arial" pitchFamily="34" charset="0"/>
              <a:buChar char="•"/>
            </a:pPr>
            <a:r>
              <a:rPr lang="en-US" sz="2800" dirty="0" smtClean="0"/>
              <a:t> The term ‘Global Village’ coined by Wyndham Lewis in 1948 and </a:t>
            </a:r>
            <a:r>
              <a:rPr lang="en-US" sz="2800" dirty="0" err="1" smtClean="0"/>
              <a:t>popularised</a:t>
            </a:r>
            <a:r>
              <a:rPr lang="en-US" sz="2800" dirty="0" smtClean="0"/>
              <a:t> by Marshall Mc </a:t>
            </a:r>
            <a:r>
              <a:rPr lang="en-US" sz="2800" dirty="0" err="1" smtClean="0"/>
              <a:t>Luhan</a:t>
            </a:r>
            <a:r>
              <a:rPr lang="en-US" sz="2800" dirty="0" smtClean="0"/>
              <a:t> in 1960, has been converted into a reality.</a:t>
            </a:r>
          </a:p>
          <a:p>
            <a:pPr algn="r"/>
            <a:r>
              <a:rPr lang="en-US" sz="2800" b="1" dirty="0" smtClean="0"/>
              <a:t>- J. </a:t>
            </a:r>
            <a:r>
              <a:rPr lang="en-US" sz="2800" b="1" dirty="0" err="1" smtClean="0"/>
              <a:t>Jethwaney</a:t>
            </a:r>
            <a:r>
              <a:rPr lang="en-US" sz="2800" b="1" dirty="0" smtClean="0"/>
              <a:t>, Head, ADPR, IIMC, New Delhi</a:t>
            </a:r>
            <a:endParaRPr lang="en-IN"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39962"/>
          </a:xfrm>
        </p:spPr>
        <p:txBody>
          <a:bodyPr>
            <a:normAutofit/>
          </a:bodyPr>
          <a:lstStyle/>
          <a:p>
            <a:pPr algn="just"/>
            <a:r>
              <a:rPr lang="en-US" sz="2800" b="1" dirty="0" smtClean="0"/>
              <a:t>Convergence</a:t>
            </a:r>
            <a:r>
              <a:rPr lang="en-US" sz="2800" dirty="0" smtClean="0"/>
              <a:t/>
            </a:r>
            <a:br>
              <a:rPr lang="en-US" sz="2800" dirty="0" smtClean="0"/>
            </a:br>
            <a:r>
              <a:rPr lang="en-US" sz="2800" dirty="0" smtClean="0"/>
              <a:t>New Media became so popular due to one more factor – Convergence. </a:t>
            </a:r>
            <a:r>
              <a:rPr lang="en-US" sz="2800" dirty="0" smtClean="0"/>
              <a:t>Here Convergence </a:t>
            </a:r>
            <a:r>
              <a:rPr lang="en-US" sz="2800" dirty="0" smtClean="0"/>
              <a:t>means: convergence of technology, convergence of creation, convergence of communication.</a:t>
            </a:r>
            <a:endParaRPr lang="en-IN" sz="2800" dirty="0"/>
          </a:p>
        </p:txBody>
      </p:sp>
      <p:pic>
        <p:nvPicPr>
          <p:cNvPr id="4" name="Content Placeholder 3" descr="images (3).jpg"/>
          <p:cNvPicPr>
            <a:picLocks noGrp="1" noChangeAspect="1"/>
          </p:cNvPicPr>
          <p:nvPr>
            <p:ph idx="1"/>
          </p:nvPr>
        </p:nvPicPr>
        <p:blipFill>
          <a:blip r:embed="rId2"/>
          <a:stretch>
            <a:fillRect/>
          </a:stretch>
        </p:blipFill>
        <p:spPr>
          <a:xfrm>
            <a:off x="990600" y="2667000"/>
            <a:ext cx="7162800" cy="3352799"/>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IN" dirty="0"/>
          </a:p>
        </p:txBody>
      </p:sp>
      <p:sp>
        <p:nvSpPr>
          <p:cNvPr id="5" name="Content Placeholder 4"/>
          <p:cNvSpPr>
            <a:spLocks noGrp="1"/>
          </p:cNvSpPr>
          <p:nvPr>
            <p:ph sz="half" idx="1"/>
          </p:nvPr>
        </p:nvSpPr>
        <p:spPr>
          <a:xfrm>
            <a:off x="457200" y="2971800"/>
            <a:ext cx="4038600" cy="3154363"/>
          </a:xfrm>
        </p:spPr>
        <p:txBody>
          <a:bodyPr>
            <a:normAutofit fontScale="92500"/>
          </a:bodyPr>
          <a:lstStyle/>
          <a:p>
            <a:pPr algn="just"/>
            <a:r>
              <a:rPr lang="en-US" dirty="0" smtClean="0"/>
              <a:t>These two factors – </a:t>
            </a:r>
            <a:r>
              <a:rPr lang="en-US" dirty="0" smtClean="0"/>
              <a:t>‘Internet’ </a:t>
            </a:r>
            <a:r>
              <a:rPr lang="en-US" dirty="0" smtClean="0"/>
              <a:t>and </a:t>
            </a:r>
            <a:r>
              <a:rPr lang="en-US" dirty="0" smtClean="0"/>
              <a:t>‘Convergence’ </a:t>
            </a:r>
            <a:r>
              <a:rPr lang="en-US" dirty="0" smtClean="0"/>
              <a:t>unleashed a whole new world of opportunities for not only advertisers but for the whole human race.</a:t>
            </a:r>
            <a:endParaRPr lang="en-IN" dirty="0"/>
          </a:p>
        </p:txBody>
      </p:sp>
      <p:pic>
        <p:nvPicPr>
          <p:cNvPr id="7" name="Content Placeholder 6" descr="images (11).jpg"/>
          <p:cNvPicPr>
            <a:picLocks noGrp="1" noChangeAspect="1"/>
          </p:cNvPicPr>
          <p:nvPr>
            <p:ph sz="half" idx="2"/>
          </p:nvPr>
        </p:nvPicPr>
        <p:blipFill>
          <a:blip r:embed="rId2"/>
          <a:stretch>
            <a:fillRect/>
          </a:stretch>
        </p:blipFill>
        <p:spPr>
          <a:xfrm>
            <a:off x="5410200" y="2895600"/>
            <a:ext cx="3276600" cy="2994660"/>
          </a:xfrm>
        </p:spPr>
      </p:pic>
      <p:pic>
        <p:nvPicPr>
          <p:cNvPr id="2050" name="Picture 2" descr="D:\New folder\DATA 26-09-2013\Desktop\PPT\images (7).jpg"/>
          <p:cNvPicPr>
            <a:picLocks noChangeAspect="1" noChangeArrowheads="1"/>
          </p:cNvPicPr>
          <p:nvPr/>
        </p:nvPicPr>
        <p:blipFill>
          <a:blip r:embed="rId3"/>
          <a:srcRect/>
          <a:stretch>
            <a:fillRect/>
          </a:stretch>
        </p:blipFill>
        <p:spPr bwMode="auto">
          <a:xfrm>
            <a:off x="457200" y="228600"/>
            <a:ext cx="8229600" cy="25908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5" name="Content Placeholder 4" descr="images (6).jpg"/>
          <p:cNvPicPr>
            <a:picLocks noGrp="1" noChangeAspect="1"/>
          </p:cNvPicPr>
          <p:nvPr>
            <p:ph sz="half" idx="1"/>
          </p:nvPr>
        </p:nvPicPr>
        <p:blipFill>
          <a:blip r:embed="rId2"/>
          <a:stretch>
            <a:fillRect/>
          </a:stretch>
        </p:blipFill>
        <p:spPr>
          <a:xfrm>
            <a:off x="381000" y="228600"/>
            <a:ext cx="8382000" cy="1676400"/>
          </a:xfrm>
        </p:spPr>
      </p:pic>
      <p:sp>
        <p:nvSpPr>
          <p:cNvPr id="4" name="Content Placeholder 3"/>
          <p:cNvSpPr>
            <a:spLocks noGrp="1"/>
          </p:cNvSpPr>
          <p:nvPr>
            <p:ph sz="half" idx="2"/>
          </p:nvPr>
        </p:nvSpPr>
        <p:spPr>
          <a:xfrm>
            <a:off x="381000" y="1981200"/>
            <a:ext cx="3733800" cy="4144963"/>
          </a:xfrm>
        </p:spPr>
        <p:txBody>
          <a:bodyPr>
            <a:normAutofit lnSpcReduction="10000"/>
          </a:bodyPr>
          <a:lstStyle/>
          <a:p>
            <a:pPr algn="just"/>
            <a:r>
              <a:rPr lang="en-US" dirty="0" smtClean="0"/>
              <a:t>Emergence of Social Media is another feather in the cap for New Media which further enriched it and increased its accessibility for every strata of society with the use of advanced technological devices.</a:t>
            </a:r>
            <a:endParaRPr lang="en-IN" dirty="0"/>
          </a:p>
        </p:txBody>
      </p:sp>
      <p:pic>
        <p:nvPicPr>
          <p:cNvPr id="3074" name="Picture 2" descr="D:\New folder\DATA 26-09-2013\Desktop\PPT\download (1).jpg"/>
          <p:cNvPicPr>
            <a:picLocks noChangeAspect="1" noChangeArrowheads="1"/>
          </p:cNvPicPr>
          <p:nvPr/>
        </p:nvPicPr>
        <p:blipFill>
          <a:blip r:embed="rId3"/>
          <a:srcRect/>
          <a:stretch>
            <a:fillRect/>
          </a:stretch>
        </p:blipFill>
        <p:spPr bwMode="auto">
          <a:xfrm>
            <a:off x="4267200" y="2209800"/>
            <a:ext cx="4343400" cy="35052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images (4).jpg"/>
          <p:cNvPicPr>
            <a:picLocks noGrp="1" noChangeAspect="1"/>
          </p:cNvPicPr>
          <p:nvPr>
            <p:ph sz="half" idx="1"/>
          </p:nvPr>
        </p:nvPicPr>
        <p:blipFill>
          <a:blip r:embed="rId2"/>
          <a:stretch>
            <a:fillRect/>
          </a:stretch>
        </p:blipFill>
        <p:spPr>
          <a:xfrm>
            <a:off x="304800" y="457200"/>
            <a:ext cx="4038600" cy="5791199"/>
          </a:xfrm>
        </p:spPr>
      </p:pic>
      <p:sp>
        <p:nvSpPr>
          <p:cNvPr id="4" name="Content Placeholder 3"/>
          <p:cNvSpPr>
            <a:spLocks noGrp="1"/>
          </p:cNvSpPr>
          <p:nvPr>
            <p:ph sz="half" idx="2"/>
          </p:nvPr>
        </p:nvSpPr>
        <p:spPr>
          <a:xfrm>
            <a:off x="4648200" y="609600"/>
            <a:ext cx="4038600" cy="5791200"/>
          </a:xfrm>
        </p:spPr>
        <p:txBody>
          <a:bodyPr>
            <a:noAutofit/>
          </a:bodyPr>
          <a:lstStyle/>
          <a:p>
            <a:pPr algn="just"/>
            <a:r>
              <a:rPr lang="en-IN" sz="2400" dirty="0" smtClean="0"/>
              <a:t>It's hard to find things that won't sell online. </a:t>
            </a:r>
            <a:r>
              <a:rPr lang="en-IN" sz="2400" b="1" dirty="0" smtClean="0"/>
              <a:t> </a:t>
            </a:r>
          </a:p>
          <a:p>
            <a:pPr algn="just">
              <a:buNone/>
            </a:pPr>
            <a:r>
              <a:rPr lang="en-IN" sz="2400" b="1" dirty="0" smtClean="0"/>
              <a:t>	Jeff </a:t>
            </a:r>
            <a:r>
              <a:rPr lang="en-IN" sz="2400" b="1" dirty="0" err="1" smtClean="0"/>
              <a:t>Bezos</a:t>
            </a:r>
            <a:r>
              <a:rPr lang="en-IN" sz="2400" b="1" dirty="0" smtClean="0"/>
              <a:t>,  </a:t>
            </a:r>
          </a:p>
          <a:p>
            <a:pPr algn="just">
              <a:buNone/>
            </a:pPr>
            <a:r>
              <a:rPr lang="en-IN" sz="2400" b="1" dirty="0" smtClean="0"/>
              <a:t>	founder, Amazon.</a:t>
            </a:r>
            <a:endParaRPr lang="en-US" sz="2400" dirty="0" smtClean="0"/>
          </a:p>
          <a:p>
            <a:pPr algn="just"/>
            <a:r>
              <a:rPr lang="en-US" sz="2400" dirty="0" smtClean="0"/>
              <a:t>A growing number of advertisers are making use of the virtual world by placing online commercials, podcasts and videos on YouTube and various social networking sites.</a:t>
            </a:r>
          </a:p>
          <a:p>
            <a:pPr algn="just">
              <a:buNone/>
            </a:pPr>
            <a:r>
              <a:rPr lang="en-US" sz="2400" dirty="0" smtClean="0"/>
              <a:t>	</a:t>
            </a:r>
            <a:r>
              <a:rPr lang="en-US" sz="2400" b="1" dirty="0" err="1" smtClean="0"/>
              <a:t>J.Jethwaney</a:t>
            </a:r>
            <a:r>
              <a:rPr lang="en-US" sz="2400" b="1" dirty="0" smtClean="0"/>
              <a:t>, Head, ADPR, </a:t>
            </a:r>
          </a:p>
          <a:p>
            <a:pPr algn="just">
              <a:buNone/>
            </a:pPr>
            <a:r>
              <a:rPr lang="en-US" sz="2400" b="1" dirty="0" smtClean="0"/>
              <a:t>	IIMC, New Delhi.</a:t>
            </a:r>
          </a:p>
          <a:p>
            <a:pPr algn="just">
              <a:buNone/>
            </a:pPr>
            <a:endParaRPr lang="en-IN"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a:bodyPr>
          <a:lstStyle/>
          <a:p>
            <a:pPr algn="just"/>
            <a:r>
              <a:rPr lang="en-US" sz="3200" b="1" dirty="0" smtClean="0"/>
              <a:t>Economic Advantages of Online Advertising</a:t>
            </a:r>
            <a:endParaRPr lang="en-IN" sz="3200" dirty="0"/>
          </a:p>
        </p:txBody>
      </p:sp>
      <p:pic>
        <p:nvPicPr>
          <p:cNvPr id="5" name="Content Placeholder 4" descr="download.jpg"/>
          <p:cNvPicPr>
            <a:picLocks noGrp="1" noChangeAspect="1"/>
          </p:cNvPicPr>
          <p:nvPr>
            <p:ph sz="half" idx="1"/>
          </p:nvPr>
        </p:nvPicPr>
        <p:blipFill>
          <a:blip r:embed="rId2"/>
          <a:stretch>
            <a:fillRect/>
          </a:stretch>
        </p:blipFill>
        <p:spPr>
          <a:xfrm>
            <a:off x="457200" y="1371600"/>
            <a:ext cx="3962400" cy="4800600"/>
          </a:xfrm>
        </p:spPr>
      </p:pic>
      <p:sp>
        <p:nvSpPr>
          <p:cNvPr id="4" name="Content Placeholder 3"/>
          <p:cNvSpPr>
            <a:spLocks noGrp="1"/>
          </p:cNvSpPr>
          <p:nvPr>
            <p:ph sz="half" idx="2"/>
          </p:nvPr>
        </p:nvSpPr>
        <p:spPr>
          <a:xfrm>
            <a:off x="4648200" y="1371600"/>
            <a:ext cx="4038600" cy="4754563"/>
          </a:xfrm>
        </p:spPr>
        <p:txBody>
          <a:bodyPr>
            <a:normAutofit fontScale="85000" lnSpcReduction="10000"/>
          </a:bodyPr>
          <a:lstStyle/>
          <a:p>
            <a:pPr algn="just"/>
            <a:r>
              <a:rPr lang="en-US" dirty="0" smtClean="0"/>
              <a:t>The global online advertising industry is forecasted to grow to 17 percent of the total media advertising. </a:t>
            </a:r>
          </a:p>
          <a:p>
            <a:pPr algn="just">
              <a:buNone/>
            </a:pPr>
            <a:r>
              <a:rPr lang="en-US" dirty="0" smtClean="0"/>
              <a:t>			</a:t>
            </a:r>
            <a:r>
              <a:rPr lang="en-US" b="1" dirty="0" smtClean="0"/>
              <a:t>- (Roy, 2011)</a:t>
            </a:r>
          </a:p>
          <a:p>
            <a:pPr algn="just"/>
            <a:r>
              <a:rPr lang="en-US" dirty="0" smtClean="0"/>
              <a:t>A big advantage of online advertising is that it is interactive and can be easily measured constantly in some cases including hits-to-purchase.</a:t>
            </a:r>
          </a:p>
          <a:p>
            <a:pPr algn="just">
              <a:buNone/>
            </a:pPr>
            <a:r>
              <a:rPr lang="en-US" dirty="0" smtClean="0"/>
              <a:t>	</a:t>
            </a:r>
            <a:r>
              <a:rPr lang="en-US" b="1" dirty="0" smtClean="0"/>
              <a:t>- (John and </a:t>
            </a:r>
            <a:r>
              <a:rPr lang="en-US" b="1" dirty="0" err="1" smtClean="0"/>
              <a:t>Anand</a:t>
            </a:r>
            <a:r>
              <a:rPr lang="en-US" b="1" dirty="0" smtClean="0"/>
              <a:t>, 2007)</a:t>
            </a:r>
          </a:p>
          <a:p>
            <a:pPr algn="just">
              <a:buFontTx/>
              <a:buChar char="-"/>
            </a:pPr>
            <a:endParaRPr lang="en-IN"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422</TotalTime>
  <Words>600</Words>
  <Application>Microsoft Office PowerPoint</Application>
  <PresentationFormat>On-screen Show (4:3)</PresentationFormat>
  <Paragraphs>156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New Media: New Avenue</vt:lpstr>
      <vt:lpstr>Slide 4</vt:lpstr>
      <vt:lpstr>Convergence New Media became so popular due to one more factor – Convergence. Here Convergence means: convergence of technology, convergence of creation, convergence of communication.</vt:lpstr>
      <vt:lpstr>Slide 6</vt:lpstr>
      <vt:lpstr>Slide 7</vt:lpstr>
      <vt:lpstr>Slide 8</vt:lpstr>
      <vt:lpstr>Economic Advantages of Online Advertising</vt:lpstr>
      <vt:lpstr>Economic Advantages of Online Advertising</vt:lpstr>
      <vt:lpstr>Indian Scene of Online Advertising</vt:lpstr>
      <vt:lpstr>Slide 12</vt:lpstr>
      <vt:lpstr>Indian Scene of Online Advertising</vt:lpstr>
      <vt:lpstr>Indian Scene of Online Advertising</vt:lpstr>
      <vt:lpstr>Indian Scene of Online Advertising</vt:lpstr>
      <vt:lpstr>Slide 16</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Advertising in the age of New Media</dc:title>
  <dc:creator>Archana</dc:creator>
  <cp:lastModifiedBy>PRANAY KUMAR</cp:lastModifiedBy>
  <cp:revision>48</cp:revision>
  <dcterms:created xsi:type="dcterms:W3CDTF">2006-08-16T00:00:00Z</dcterms:created>
  <dcterms:modified xsi:type="dcterms:W3CDTF">2016-02-15T07:31:45Z</dcterms:modified>
</cp:coreProperties>
</file>