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1" r:id="rId1"/>
  </p:sldMasterIdLst>
  <p:notesMasterIdLst>
    <p:notesMasterId r:id="rId22"/>
  </p:notesMasterIdLst>
  <p:handoutMasterIdLst>
    <p:handoutMasterId r:id="rId23"/>
  </p:handoutMasterIdLst>
  <p:sldIdLst>
    <p:sldId id="295" r:id="rId2"/>
    <p:sldId id="422" r:id="rId3"/>
    <p:sldId id="424" r:id="rId4"/>
    <p:sldId id="421" r:id="rId5"/>
    <p:sldId id="379" r:id="rId6"/>
    <p:sldId id="425" r:id="rId7"/>
    <p:sldId id="426" r:id="rId8"/>
    <p:sldId id="442" r:id="rId9"/>
    <p:sldId id="427" r:id="rId10"/>
    <p:sldId id="443" r:id="rId11"/>
    <p:sldId id="436" r:id="rId12"/>
    <p:sldId id="444" r:id="rId13"/>
    <p:sldId id="437" r:id="rId14"/>
    <p:sldId id="445" r:id="rId15"/>
    <p:sldId id="429" r:id="rId16"/>
    <p:sldId id="441" r:id="rId17"/>
    <p:sldId id="432" r:id="rId18"/>
    <p:sldId id="447" r:id="rId19"/>
    <p:sldId id="446" r:id="rId20"/>
    <p:sldId id="448" r:id="rId21"/>
  </p:sldIdLst>
  <p:sldSz cx="9144000" cy="6858000" type="screen4x3"/>
  <p:notesSz cx="7053263" cy="93091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5BA791"/>
    <a:srgbClr val="DA2102"/>
    <a:srgbClr val="4B915D"/>
    <a:srgbClr val="66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46" autoAdjust="0"/>
    <p:restoredTop sz="90602" autoAdjust="0"/>
  </p:normalViewPr>
  <p:slideViewPr>
    <p:cSldViewPr>
      <p:cViewPr>
        <p:scale>
          <a:sx n="80" d="100"/>
          <a:sy n="80" d="100"/>
        </p:scale>
        <p:origin x="-1722" y="-7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75" d="100"/>
        <a:sy n="75" d="100"/>
      </p:scale>
      <p:origin x="0" y="394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5630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a:defRPr sz="1200" smtClean="0">
                <a:latin typeface="Times New Roman" charset="0"/>
              </a:defRPr>
            </a:lvl1pPr>
          </a:lstStyle>
          <a:p>
            <a:pPr>
              <a:defRPr/>
            </a:pPr>
            <a:endParaRPr lang="en-US"/>
          </a:p>
        </p:txBody>
      </p:sp>
      <p:sp>
        <p:nvSpPr>
          <p:cNvPr id="22531" name="Rectangle 3"/>
          <p:cNvSpPr>
            <a:spLocks noGrp="1" noChangeArrowheads="1"/>
          </p:cNvSpPr>
          <p:nvPr>
            <p:ph type="dt" sz="quarter" idx="1"/>
          </p:nvPr>
        </p:nvSpPr>
        <p:spPr bwMode="auto">
          <a:xfrm>
            <a:off x="3996956" y="0"/>
            <a:ext cx="305630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smtClean="0">
                <a:latin typeface="Times New Roman" charset="0"/>
              </a:defRPr>
            </a:lvl1pPr>
          </a:lstStyle>
          <a:p>
            <a:pPr>
              <a:defRPr/>
            </a:pPr>
            <a:endParaRPr lang="en-US"/>
          </a:p>
        </p:txBody>
      </p:sp>
      <p:sp>
        <p:nvSpPr>
          <p:cNvPr id="22532" name="Rectangle 4"/>
          <p:cNvSpPr>
            <a:spLocks noGrp="1" noChangeArrowheads="1"/>
          </p:cNvSpPr>
          <p:nvPr>
            <p:ph type="ftr" sz="quarter" idx="2"/>
          </p:nvPr>
        </p:nvSpPr>
        <p:spPr bwMode="auto">
          <a:xfrm>
            <a:off x="0" y="8843964"/>
            <a:ext cx="305630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a:defRPr sz="1200" smtClean="0">
                <a:latin typeface="Times New Roman" charset="0"/>
              </a:defRPr>
            </a:lvl1pPr>
          </a:lstStyle>
          <a:p>
            <a:pPr>
              <a:defRPr/>
            </a:pPr>
            <a:endParaRPr lang="en-US"/>
          </a:p>
        </p:txBody>
      </p:sp>
      <p:sp>
        <p:nvSpPr>
          <p:cNvPr id="22533" name="Rectangle 5"/>
          <p:cNvSpPr>
            <a:spLocks noGrp="1" noChangeArrowheads="1"/>
          </p:cNvSpPr>
          <p:nvPr>
            <p:ph type="sldNum" sz="quarter" idx="3"/>
          </p:nvPr>
        </p:nvSpPr>
        <p:spPr bwMode="auto">
          <a:xfrm>
            <a:off x="3996956" y="8843964"/>
            <a:ext cx="305630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smtClean="0">
                <a:latin typeface="Times New Roman" charset="0"/>
              </a:defRPr>
            </a:lvl1pPr>
          </a:lstStyle>
          <a:p>
            <a:pPr>
              <a:defRPr/>
            </a:pPr>
            <a:fld id="{5E017BB8-B11A-405E-82AF-5EC9493C6FE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05630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a:defRPr sz="1200" smtClean="0">
                <a:latin typeface="Comic Sans MS" pitchFamily="66" charset="0"/>
              </a:defRPr>
            </a:lvl1pPr>
          </a:lstStyle>
          <a:p>
            <a:pPr>
              <a:defRPr/>
            </a:pPr>
            <a:endParaRPr lang="en-US"/>
          </a:p>
        </p:txBody>
      </p:sp>
      <p:sp>
        <p:nvSpPr>
          <p:cNvPr id="101379" name="Rectangle 3"/>
          <p:cNvSpPr>
            <a:spLocks noGrp="1" noChangeArrowheads="1"/>
          </p:cNvSpPr>
          <p:nvPr>
            <p:ph type="dt" idx="1"/>
          </p:nvPr>
        </p:nvSpPr>
        <p:spPr bwMode="auto">
          <a:xfrm>
            <a:off x="3996956" y="0"/>
            <a:ext cx="305630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smtClean="0">
                <a:latin typeface="Comic Sans MS" pitchFamily="66" charset="0"/>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98563" y="698500"/>
            <a:ext cx="4656137" cy="3490913"/>
          </a:xfrm>
          <a:prstGeom prst="rect">
            <a:avLst/>
          </a:prstGeom>
          <a:noFill/>
          <a:ln w="9525">
            <a:solidFill>
              <a:srgbClr val="000000"/>
            </a:solidFill>
            <a:miter lim="800000"/>
            <a:headEnd/>
            <a:tailEnd/>
          </a:ln>
        </p:spPr>
      </p:sp>
      <p:sp>
        <p:nvSpPr>
          <p:cNvPr id="101381" name="Rectangle 5"/>
          <p:cNvSpPr>
            <a:spLocks noGrp="1" noChangeArrowheads="1"/>
          </p:cNvSpPr>
          <p:nvPr>
            <p:ph type="body" sz="quarter" idx="3"/>
          </p:nvPr>
        </p:nvSpPr>
        <p:spPr bwMode="auto">
          <a:xfrm>
            <a:off x="940648" y="4421188"/>
            <a:ext cx="5171968" cy="4189412"/>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1382" name="Rectangle 6"/>
          <p:cNvSpPr>
            <a:spLocks noGrp="1" noChangeArrowheads="1"/>
          </p:cNvSpPr>
          <p:nvPr>
            <p:ph type="ftr" sz="quarter" idx="4"/>
          </p:nvPr>
        </p:nvSpPr>
        <p:spPr bwMode="auto">
          <a:xfrm>
            <a:off x="0" y="8843964"/>
            <a:ext cx="305630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a:defRPr sz="1200" smtClean="0">
                <a:latin typeface="Comic Sans MS" pitchFamily="66" charset="0"/>
              </a:defRPr>
            </a:lvl1pPr>
          </a:lstStyle>
          <a:p>
            <a:pPr>
              <a:defRPr/>
            </a:pPr>
            <a:endParaRPr lang="en-US"/>
          </a:p>
        </p:txBody>
      </p:sp>
      <p:sp>
        <p:nvSpPr>
          <p:cNvPr id="101383" name="Rectangle 7"/>
          <p:cNvSpPr>
            <a:spLocks noGrp="1" noChangeArrowheads="1"/>
          </p:cNvSpPr>
          <p:nvPr>
            <p:ph type="sldNum" sz="quarter" idx="5"/>
          </p:nvPr>
        </p:nvSpPr>
        <p:spPr bwMode="auto">
          <a:xfrm>
            <a:off x="3996956" y="8843964"/>
            <a:ext cx="305630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smtClean="0">
                <a:latin typeface="Comic Sans MS" pitchFamily="66" charset="0"/>
              </a:defRPr>
            </a:lvl1pPr>
          </a:lstStyle>
          <a:p>
            <a:pPr>
              <a:defRPr/>
            </a:pPr>
            <a:fld id="{4AC26166-8808-455B-8B19-17FB0BF909E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769824CD-5EDC-4F5C-9A9F-9B2011B54753}" type="slidenum">
              <a:rPr lang="en-US"/>
              <a:pPr/>
              <a:t>1</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CE313F3E-A766-4590-85E8-D8C1597B3162}" type="slidenum">
              <a:rPr lang="en-US"/>
              <a:pPr/>
              <a:t>5</a:t>
            </a:fld>
            <a:endParaRPr lang="en-US"/>
          </a:p>
        </p:txBody>
      </p:sp>
      <p:sp>
        <p:nvSpPr>
          <p:cNvPr id="57347" name="Rectangle 2"/>
          <p:cNvSpPr>
            <a:spLocks noGrp="1" noRot="1" noChangeAspect="1" noChangeArrowheads="1" noTextEdit="1"/>
          </p:cNvSpPr>
          <p:nvPr>
            <p:ph type="sldImg"/>
          </p:nvPr>
        </p:nvSpPr>
        <p:spPr>
          <a:solidFill>
            <a:srgbClr val="FFFFFF"/>
          </a:solidFill>
          <a:ln/>
        </p:spPr>
      </p:sp>
      <p:sp>
        <p:nvSpPr>
          <p:cNvPr id="5734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44A13A4-1AF0-4A1A-82BA-117CE8332B7C}" type="datetime1">
              <a:rPr lang="en-US" smtClean="0"/>
              <a:pPr/>
              <a:t>12-Feb-16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pPr>
              <a:defRPr/>
            </a:pPr>
            <a:fld id="{FD999456-103A-434A-AD52-4E71B43B286E}"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657FA2-1E21-460D-917B-0BC19E5CA1F3}" type="datetime1">
              <a:rPr lang="en-US" smtClean="0"/>
              <a:pPr/>
              <a:t>12-Feb-16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67318D48-140D-41B6-8AD3-4ECC06E73146}" type="slidenum">
              <a:rPr lang="en-US" smtClean="0"/>
              <a:pPr>
                <a:defRPr/>
              </a:pPr>
              <a:t>‹#›</a:t>
            </a:fld>
            <a:endParaRPr lang="en-US"/>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AEA981-77E8-4BFF-A020-BC866DF20399}" type="datetime1">
              <a:rPr lang="en-US" smtClean="0"/>
              <a:pPr/>
              <a:t>12-Feb-16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057EDAD7-D3FA-4CE9-B673-37C6E278A193}" type="slidenum">
              <a:rPr lang="en-US" smtClean="0"/>
              <a:pPr>
                <a:defRPr/>
              </a:pPr>
              <a:t>‹#›</a:t>
            </a:fld>
            <a:endParaRPr lang="en-US"/>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8077B6-23B8-43C7-95A6-30536D626632}" type="datetime1">
              <a:rPr lang="en-US" smtClean="0"/>
              <a:pPr/>
              <a:t>12-Feb-16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74C86619-DC43-47A2-BBF0-A7CC52D2B008}" type="slidenum">
              <a:rPr lang="en-US" smtClean="0"/>
              <a:pPr>
                <a:defRPr/>
              </a:pPr>
              <a:t>‹#›</a:t>
            </a:fld>
            <a:endParaRPr lang="en-US"/>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652839-C329-43DD-912D-D9A3CE5A5F6E}" type="datetime1">
              <a:rPr lang="en-US" smtClean="0"/>
              <a:pPr/>
              <a:t>12-Feb-16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09DB38ED-DA55-457F-89F4-EB2DE0F7B7D9}"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0980B5-9722-4248-9E68-99E00E8E59DA}" type="datetime1">
              <a:rPr lang="en-US" smtClean="0"/>
              <a:pPr/>
              <a:t>12-Feb-16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C773E947-13E1-4974-A503-D8B5472762FD}" type="slidenum">
              <a:rPr lang="en-US" smtClean="0"/>
              <a:pPr>
                <a:defRPr/>
              </a:pPr>
              <a:t>‹#›</a:t>
            </a:fld>
            <a:endParaRPr lang="en-US"/>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580017F-94EF-4155-998C-1E7EF8105EA6}" type="datetime1">
              <a:rPr lang="en-US" smtClean="0"/>
              <a:pPr/>
              <a:t>12-Feb-16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F1D58699-6579-4C2D-99EA-25BA16722A03}" type="slidenum">
              <a:rPr lang="en-US" smtClean="0"/>
              <a:pPr>
                <a:defRPr/>
              </a:pPr>
              <a:t>‹#›</a:t>
            </a:fld>
            <a:endParaRPr lang="en-US"/>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7A657E-8283-424F-8F4C-BD9FA392DF60}" type="datetime1">
              <a:rPr lang="en-US" smtClean="0"/>
              <a:pPr/>
              <a:t>12-Feb-16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3B497092-1A25-4ACE-9E3F-9F446AEE397A}" type="slidenum">
              <a:rPr lang="en-US" smtClean="0"/>
              <a:pPr>
                <a:defRPr/>
              </a:pPr>
              <a:t>‹#›</a:t>
            </a:fld>
            <a:endParaRPr lang="en-US"/>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E180FC-87AB-407E-B592-1B28CB85CAAD}" type="datetime1">
              <a:rPr lang="en-US" smtClean="0"/>
              <a:pPr/>
              <a:t>12-Feb-16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041A22A-7B84-414E-B97F-CD6A84C1D3B5}" type="slidenum">
              <a:rPr lang="en-US" smtClean="0"/>
              <a:pPr>
                <a:defRPr/>
              </a:pPr>
              <a:t>‹#›</a:t>
            </a:fld>
            <a:endParaRPr lang="en-US"/>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BD9A826-D009-4007-BB1F-12A1FFC5E1DB}" type="datetime1">
              <a:rPr lang="en-US" smtClean="0"/>
              <a:pPr/>
              <a:t>12-Feb-16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1F66E05A-BE63-4C8B-9EF2-B80F7BC0077F}" type="slidenum">
              <a:rPr lang="en-US" smtClean="0"/>
              <a:pPr>
                <a:defRPr/>
              </a:pPr>
              <a:t>‹#›</a:t>
            </a:fld>
            <a:endParaRPr lang="en-US"/>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E65E33-0213-4B79-8A6A-245DAAAC516A}" type="datetime1">
              <a:rPr lang="en-US" smtClean="0"/>
              <a:pPr/>
              <a:t>12-Feb-16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8E9E0CE0-B3F0-4238-8727-38626504897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BBC2AAA-664A-4C7F-983C-E9530FDD9708}" type="datetime1">
              <a:rPr lang="en-US" smtClean="0"/>
              <a:pPr/>
              <a:t>12-Feb-16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43F7BBF7-6C35-4C04-88DB-4FE90D887AA2}"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ransition>
    <p:wipe/>
  </p:transition>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kyadav40@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teindia.nic.in/files/reports/ccr/KC/KC_V1.pdf" TargetMode="External"/><Relationship Id="rId2" Type="http://schemas.openxmlformats.org/officeDocument/2006/relationships/hyperlink" Target="http://www.teindia.nic.in/Files/.../Secondary_Education_Commission_Report.p" TargetMode="External"/><Relationship Id="rId1" Type="http://schemas.openxmlformats.org/officeDocument/2006/relationships/slideLayout" Target="../slideLayouts/slideLayout2.xml"/><Relationship Id="rId4" Type="http://schemas.openxmlformats.org/officeDocument/2006/relationships/hyperlink" Target="http://www.mhrd.gov.i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ctrTitle"/>
          </p:nvPr>
        </p:nvSpPr>
        <p:spPr>
          <a:xfrm>
            <a:off x="762000" y="228600"/>
            <a:ext cx="7772400" cy="2286000"/>
          </a:xfrm>
        </p:spPr>
        <p:txBody>
          <a:bodyPr>
            <a:normAutofit fontScale="90000"/>
          </a:bodyPr>
          <a:lstStyle/>
          <a:p>
            <a:pPr algn="ctr"/>
            <a:r>
              <a:rPr lang="en-US" sz="3000" b="1" dirty="0" smtClean="0">
                <a:solidFill>
                  <a:srgbClr val="000066"/>
                </a:solidFill>
                <a:latin typeface="Arial" charset="0"/>
              </a:rPr>
              <a:t/>
            </a:r>
            <a:br>
              <a:rPr lang="en-US" sz="3000" b="1" dirty="0" smtClean="0">
                <a:solidFill>
                  <a:srgbClr val="000066"/>
                </a:solidFill>
                <a:latin typeface="Arial" charset="0"/>
              </a:rPr>
            </a:br>
            <a:r>
              <a:rPr lang="en-US" sz="3000" b="1" dirty="0" smtClean="0">
                <a:solidFill>
                  <a:srgbClr val="000066"/>
                </a:solidFill>
                <a:latin typeface="Arial" charset="0"/>
              </a:rPr>
              <a:t/>
            </a:r>
            <a:br>
              <a:rPr lang="en-US" sz="3000" b="1" dirty="0" smtClean="0">
                <a:solidFill>
                  <a:srgbClr val="000066"/>
                </a:solidFill>
                <a:latin typeface="Arial" charset="0"/>
              </a:rPr>
            </a:br>
            <a:r>
              <a:rPr lang="en-US" sz="3000" b="1" dirty="0" smtClean="0">
                <a:solidFill>
                  <a:srgbClr val="000066"/>
                </a:solidFill>
                <a:latin typeface="Arial" charset="0"/>
              </a:rPr>
              <a:t/>
            </a:r>
            <a:br>
              <a:rPr lang="en-US" sz="3000" b="1" dirty="0" smtClean="0">
                <a:solidFill>
                  <a:srgbClr val="000066"/>
                </a:solidFill>
                <a:latin typeface="Arial" charset="0"/>
              </a:rPr>
            </a:br>
            <a:r>
              <a:rPr lang="en-US" sz="3000" b="1" dirty="0" smtClean="0">
                <a:solidFill>
                  <a:srgbClr val="000066"/>
                </a:solidFill>
                <a:latin typeface="Arial" charset="0"/>
              </a:rPr>
              <a:t/>
            </a:r>
            <a:br>
              <a:rPr lang="en-US" sz="3000" b="1" dirty="0" smtClean="0">
                <a:solidFill>
                  <a:srgbClr val="000066"/>
                </a:solidFill>
                <a:latin typeface="Arial" charset="0"/>
              </a:rPr>
            </a:br>
            <a:r>
              <a:rPr lang="en-US" sz="3000" b="1" dirty="0" smtClean="0">
                <a:solidFill>
                  <a:srgbClr val="000066"/>
                </a:solidFill>
                <a:latin typeface="Arial" charset="0"/>
              </a:rPr>
              <a:t/>
            </a:r>
            <a:br>
              <a:rPr lang="en-US" sz="3000" b="1" dirty="0" smtClean="0">
                <a:solidFill>
                  <a:srgbClr val="000066"/>
                </a:solidFill>
                <a:latin typeface="Arial" charset="0"/>
              </a:rPr>
            </a:br>
            <a:r>
              <a:rPr lang="en-US" sz="3000" b="1" dirty="0" smtClean="0">
                <a:solidFill>
                  <a:srgbClr val="000066"/>
                </a:solidFill>
                <a:latin typeface="Arial" charset="0"/>
              </a:rPr>
              <a:t/>
            </a:r>
            <a:br>
              <a:rPr lang="en-US" sz="3000" b="1" dirty="0" smtClean="0">
                <a:solidFill>
                  <a:srgbClr val="000066"/>
                </a:solidFill>
                <a:latin typeface="Arial" charset="0"/>
              </a:rPr>
            </a:br>
            <a:r>
              <a:rPr lang="en-US" sz="3000" b="1" dirty="0" smtClean="0">
                <a:solidFill>
                  <a:srgbClr val="000066"/>
                </a:solidFill>
                <a:latin typeface="Arial" charset="0"/>
              </a:rPr>
              <a:t/>
            </a:r>
            <a:br>
              <a:rPr lang="en-US" sz="3000" b="1" dirty="0" smtClean="0">
                <a:solidFill>
                  <a:srgbClr val="000066"/>
                </a:solidFill>
                <a:latin typeface="Arial" charset="0"/>
              </a:rPr>
            </a:br>
            <a:r>
              <a:rPr lang="en-US" sz="3000" b="1" dirty="0" smtClean="0">
                <a:solidFill>
                  <a:srgbClr val="000066"/>
                </a:solidFill>
                <a:latin typeface="Arial" charset="0"/>
              </a:rPr>
              <a:t/>
            </a:r>
            <a:br>
              <a:rPr lang="en-US" sz="3000" b="1" dirty="0" smtClean="0">
                <a:solidFill>
                  <a:srgbClr val="000066"/>
                </a:solidFill>
                <a:latin typeface="Arial" charset="0"/>
              </a:rPr>
            </a:br>
            <a:r>
              <a:rPr lang="en-US" sz="3000" b="1" dirty="0" smtClean="0">
                <a:solidFill>
                  <a:srgbClr val="000066"/>
                </a:solidFill>
                <a:latin typeface="Arial" charset="0"/>
              </a:rPr>
              <a:t/>
            </a:r>
            <a:br>
              <a:rPr lang="en-US" sz="3000" b="1" dirty="0" smtClean="0">
                <a:solidFill>
                  <a:srgbClr val="000066"/>
                </a:solidFill>
                <a:latin typeface="Arial" charset="0"/>
              </a:rPr>
            </a:br>
            <a:r>
              <a:rPr lang="en-US" sz="3000" b="1" dirty="0" smtClean="0">
                <a:solidFill>
                  <a:srgbClr val="000066"/>
                </a:solidFill>
                <a:latin typeface="Arial" charset="0"/>
              </a:rPr>
              <a:t/>
            </a:r>
            <a:br>
              <a:rPr lang="en-US" sz="3000" b="1" dirty="0" smtClean="0">
                <a:solidFill>
                  <a:srgbClr val="000066"/>
                </a:solidFill>
                <a:latin typeface="Arial" charset="0"/>
              </a:rPr>
            </a:br>
            <a:r>
              <a:rPr lang="en-US" sz="3000" b="1" dirty="0" smtClean="0">
                <a:solidFill>
                  <a:srgbClr val="000066"/>
                </a:solidFill>
                <a:latin typeface="Arial" charset="0"/>
              </a:rPr>
              <a:t/>
            </a:r>
            <a:br>
              <a:rPr lang="en-US" sz="3000" b="1" dirty="0" smtClean="0">
                <a:solidFill>
                  <a:srgbClr val="000066"/>
                </a:solidFill>
                <a:latin typeface="Arial" charset="0"/>
              </a:rPr>
            </a:br>
            <a:r>
              <a:rPr lang="en-US" sz="3000" b="1" dirty="0" smtClean="0">
                <a:solidFill>
                  <a:srgbClr val="000066"/>
                </a:solidFill>
                <a:latin typeface="Arial" charset="0"/>
              </a:rPr>
              <a:t/>
            </a:r>
            <a:br>
              <a:rPr lang="en-US" sz="3000" b="1" dirty="0" smtClean="0">
                <a:solidFill>
                  <a:srgbClr val="000066"/>
                </a:solidFill>
                <a:latin typeface="Arial" charset="0"/>
              </a:rPr>
            </a:br>
            <a:r>
              <a:rPr lang="en-US" sz="3000" b="1" dirty="0" smtClean="0">
                <a:solidFill>
                  <a:srgbClr val="000066"/>
                </a:solidFill>
                <a:latin typeface="Arial" charset="0"/>
              </a:rPr>
              <a:t/>
            </a:r>
            <a:br>
              <a:rPr lang="en-US" sz="3000" b="1" dirty="0" smtClean="0">
                <a:solidFill>
                  <a:srgbClr val="000066"/>
                </a:solidFill>
                <a:latin typeface="Arial" charset="0"/>
              </a:rPr>
            </a:br>
            <a:r>
              <a:rPr lang="en-US" sz="3000" b="1" dirty="0" smtClean="0">
                <a:solidFill>
                  <a:srgbClr val="000066"/>
                </a:solidFill>
                <a:latin typeface="Arial" charset="0"/>
              </a:rPr>
              <a:t/>
            </a:r>
            <a:br>
              <a:rPr lang="en-US" sz="3000" b="1" dirty="0" smtClean="0">
                <a:solidFill>
                  <a:srgbClr val="000066"/>
                </a:solidFill>
                <a:latin typeface="Arial" charset="0"/>
              </a:rPr>
            </a:br>
            <a:r>
              <a:rPr lang="en-US" sz="3000" b="1" dirty="0" smtClean="0">
                <a:solidFill>
                  <a:srgbClr val="000066"/>
                </a:solidFill>
                <a:latin typeface="Arial" charset="0"/>
              </a:rPr>
              <a:t/>
            </a:r>
            <a:br>
              <a:rPr lang="en-US" sz="3000" b="1" dirty="0" smtClean="0">
                <a:solidFill>
                  <a:srgbClr val="000066"/>
                </a:solidFill>
                <a:latin typeface="Arial" charset="0"/>
              </a:rPr>
            </a:br>
            <a:r>
              <a:rPr lang="en-US" sz="3000" b="1" dirty="0" smtClean="0">
                <a:solidFill>
                  <a:srgbClr val="000066"/>
                </a:solidFill>
                <a:latin typeface="Arial" charset="0"/>
              </a:rPr>
              <a:t/>
            </a:r>
            <a:br>
              <a:rPr lang="en-US" sz="3000" b="1" dirty="0" smtClean="0">
                <a:solidFill>
                  <a:srgbClr val="000066"/>
                </a:solidFill>
                <a:latin typeface="Arial" charset="0"/>
              </a:rPr>
            </a:br>
            <a:r>
              <a:rPr lang="en-US" sz="3000" b="1" dirty="0" smtClean="0">
                <a:solidFill>
                  <a:srgbClr val="000066"/>
                </a:solidFill>
                <a:latin typeface="Arial" charset="0"/>
              </a:rPr>
              <a:t/>
            </a:r>
            <a:br>
              <a:rPr lang="en-US" sz="3000" b="1" dirty="0" smtClean="0">
                <a:solidFill>
                  <a:srgbClr val="000066"/>
                </a:solidFill>
                <a:latin typeface="Arial" charset="0"/>
              </a:rPr>
            </a:br>
            <a:r>
              <a:rPr lang="en-US" sz="3000" b="1" dirty="0" smtClean="0">
                <a:solidFill>
                  <a:srgbClr val="000066"/>
                </a:solidFill>
                <a:latin typeface="Arial" charset="0"/>
              </a:rPr>
              <a:t/>
            </a:r>
            <a:br>
              <a:rPr lang="en-US" sz="3000" b="1" dirty="0" smtClean="0">
                <a:solidFill>
                  <a:srgbClr val="000066"/>
                </a:solidFill>
                <a:latin typeface="Arial" charset="0"/>
              </a:rPr>
            </a:br>
            <a:r>
              <a:rPr lang="en-US" sz="4000" b="1" dirty="0" smtClean="0">
                <a:solidFill>
                  <a:srgbClr val="000066"/>
                </a:solidFill>
              </a:rPr>
              <a:t> </a:t>
            </a:r>
            <a:r>
              <a:rPr lang="en-US" sz="3600" b="1" dirty="0" smtClean="0">
                <a:solidFill>
                  <a:srgbClr val="000066"/>
                </a:solidFill>
                <a:latin typeface="Algerian" pitchFamily="82" charset="0"/>
              </a:rPr>
              <a:t>Development of secondary education in </a:t>
            </a:r>
            <a:r>
              <a:rPr lang="en-US" sz="3600" dirty="0" smtClean="0">
                <a:solidFill>
                  <a:srgbClr val="000066"/>
                </a:solidFill>
                <a:latin typeface="Algerian" pitchFamily="82" charset="0"/>
              </a:rPr>
              <a:t>pre -independence India </a:t>
            </a:r>
            <a:r>
              <a:rPr lang="en-US" sz="3600" b="1" dirty="0" smtClean="0">
                <a:solidFill>
                  <a:srgbClr val="000066"/>
                </a:solidFill>
                <a:latin typeface="Algerian" pitchFamily="82" charset="0"/>
              </a:rPr>
              <a:t/>
            </a:r>
            <a:br>
              <a:rPr lang="en-US" sz="3600" b="1" dirty="0" smtClean="0">
                <a:solidFill>
                  <a:srgbClr val="000066"/>
                </a:solidFill>
                <a:latin typeface="Algerian" pitchFamily="82" charset="0"/>
              </a:rPr>
            </a:br>
            <a:endParaRPr lang="en-US" sz="3600" b="1" dirty="0" smtClean="0">
              <a:solidFill>
                <a:srgbClr val="000066"/>
              </a:solidFill>
              <a:latin typeface="Algerian" pitchFamily="82" charset="0"/>
            </a:endParaRPr>
          </a:p>
        </p:txBody>
      </p:sp>
      <p:sp>
        <p:nvSpPr>
          <p:cNvPr id="15364" name="Rectangle 3"/>
          <p:cNvSpPr>
            <a:spLocks noGrp="1" noChangeArrowheads="1"/>
          </p:cNvSpPr>
          <p:nvPr>
            <p:ph type="subTitle" idx="1"/>
          </p:nvPr>
        </p:nvSpPr>
        <p:spPr>
          <a:xfrm>
            <a:off x="1371600" y="2590800"/>
            <a:ext cx="6400800" cy="3505200"/>
          </a:xfrm>
        </p:spPr>
        <p:txBody>
          <a:bodyPr>
            <a:normAutofit fontScale="92500" lnSpcReduction="10000"/>
          </a:bodyPr>
          <a:lstStyle/>
          <a:p>
            <a:pPr eaLnBrk="1" hangingPunct="1">
              <a:lnSpc>
                <a:spcPct val="80000"/>
              </a:lnSpc>
            </a:pPr>
            <a:endParaRPr lang="en-US" sz="2000" b="1" dirty="0" smtClean="0">
              <a:effectLst>
                <a:outerShdw blurRad="38100" dist="38100" dir="2700000" algn="tl">
                  <a:srgbClr val="C0C0C0"/>
                </a:outerShdw>
              </a:effectLst>
            </a:endParaRPr>
          </a:p>
          <a:p>
            <a:pPr eaLnBrk="1" hangingPunct="1">
              <a:lnSpc>
                <a:spcPct val="80000"/>
              </a:lnSpc>
            </a:pPr>
            <a:endParaRPr lang="en-US" sz="1600" b="1" dirty="0" smtClean="0">
              <a:effectLst>
                <a:outerShdw blurRad="38100" dist="38100" dir="2700000" algn="tl">
                  <a:srgbClr val="C0C0C0"/>
                </a:outerShdw>
              </a:effectLst>
            </a:endParaRPr>
          </a:p>
          <a:p>
            <a:pPr algn="l"/>
            <a:endParaRPr lang="en-US" sz="2400" b="1" dirty="0" smtClean="0"/>
          </a:p>
          <a:p>
            <a:pPr algn="ctr"/>
            <a:r>
              <a:rPr lang="en-US" sz="2200" dirty="0" smtClean="0"/>
              <a:t>A power point presentation on </a:t>
            </a:r>
          </a:p>
          <a:p>
            <a:pPr algn="ctr"/>
            <a:r>
              <a:rPr lang="en-US" sz="2200" dirty="0" smtClean="0"/>
              <a:t>Secondary Education </a:t>
            </a:r>
            <a:r>
              <a:rPr lang="en-IN" sz="2200" dirty="0" smtClean="0"/>
              <a:t>Paper </a:t>
            </a:r>
            <a:r>
              <a:rPr lang="en-IN" sz="2200" b="1" dirty="0" smtClean="0"/>
              <a:t>(PGEDU2E001T)</a:t>
            </a:r>
          </a:p>
          <a:p>
            <a:pPr algn="ctr"/>
            <a:r>
              <a:rPr lang="en-US" sz="2200" dirty="0" smtClean="0"/>
              <a:t>by</a:t>
            </a:r>
            <a:r>
              <a:rPr lang="en-US" sz="2200" b="1" dirty="0" smtClean="0"/>
              <a:t> </a:t>
            </a:r>
          </a:p>
          <a:p>
            <a:pPr algn="ctr"/>
            <a:r>
              <a:rPr lang="en-US" sz="2200" b="1" dirty="0" smtClean="0"/>
              <a:t>Dr. Parmod Kumar</a:t>
            </a:r>
          </a:p>
          <a:p>
            <a:pPr algn="ctr"/>
            <a:r>
              <a:rPr lang="en-IN" sz="2200" dirty="0" smtClean="0"/>
              <a:t>Department of Educational Studies,</a:t>
            </a:r>
          </a:p>
          <a:p>
            <a:pPr algn="ctr"/>
            <a:r>
              <a:rPr lang="en-IN" sz="2200" dirty="0" smtClean="0"/>
              <a:t>Central University of Jammu</a:t>
            </a:r>
          </a:p>
          <a:p>
            <a:pPr algn="ctr"/>
            <a:r>
              <a:rPr lang="en-IN" sz="2200" dirty="0" smtClean="0"/>
              <a:t>Email:  </a:t>
            </a:r>
            <a:r>
              <a:rPr lang="en-IN" sz="2200" dirty="0" smtClean="0">
                <a:hlinkClick r:id="rId3"/>
              </a:rPr>
              <a:t>pkyadav40@gmail.com</a:t>
            </a:r>
            <a:r>
              <a:rPr lang="en-IN" sz="2200" dirty="0" smtClean="0"/>
              <a:t> </a:t>
            </a:r>
          </a:p>
          <a:p>
            <a:endParaRPr lang="en-IN" sz="2400" dirty="0"/>
          </a:p>
        </p:txBody>
      </p:sp>
      <p:sp>
        <p:nvSpPr>
          <p:cNvPr id="15362" name="Rectangle 16"/>
          <p:cNvSpPr>
            <a:spLocks noGrp="1" noChangeArrowheads="1"/>
          </p:cNvSpPr>
          <p:nvPr>
            <p:ph type="sldNum" sz="quarter" idx="12"/>
          </p:nvPr>
        </p:nvSpPr>
        <p:spPr>
          <a:noFill/>
        </p:spPr>
        <p:txBody>
          <a:bodyPr/>
          <a:lstStyle/>
          <a:p>
            <a:r>
              <a:rPr lang="en-US" dirty="0" smtClean="0"/>
              <a:t>1</a:t>
            </a:r>
            <a:endParaRPr lang="en-US" dirty="0"/>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algn="r"/>
            <a:r>
              <a:rPr lang="en-IN" sz="2800" dirty="0" smtClean="0"/>
              <a:t>Cont…</a:t>
            </a:r>
            <a:endParaRPr lang="en-IN" sz="2800" dirty="0"/>
          </a:p>
        </p:txBody>
      </p:sp>
      <p:sp>
        <p:nvSpPr>
          <p:cNvPr id="3" name="Content Placeholder 2"/>
          <p:cNvSpPr>
            <a:spLocks noGrp="1"/>
          </p:cNvSpPr>
          <p:nvPr>
            <p:ph idx="1"/>
          </p:nvPr>
        </p:nvSpPr>
        <p:spPr>
          <a:xfrm>
            <a:off x="457200" y="1447800"/>
            <a:ext cx="8229600" cy="4876800"/>
          </a:xfrm>
        </p:spPr>
        <p:txBody>
          <a:bodyPr>
            <a:normAutofit/>
          </a:bodyPr>
          <a:lstStyle/>
          <a:p>
            <a:pPr algn="just"/>
            <a:r>
              <a:rPr lang="en-IN" dirty="0" smtClean="0"/>
              <a:t>The despatch observed that "Our attention should now be directed to a consideration, if possible still more important and one which has been hitherto, we are bound to admit, too much neglected, namely, how </a:t>
            </a:r>
            <a:r>
              <a:rPr lang="en-IN" b="1" dirty="0" smtClean="0"/>
              <a:t>useful and practical knowledge</a:t>
            </a:r>
            <a:r>
              <a:rPr lang="en-IN" dirty="0" smtClean="0"/>
              <a:t> suited to every station of life, may be best conveyed to the great mass of the people who are utterly incapable of obtaining any education worthy of the name by their unaided efforts; and we desire to see the active measures of Government more especially directed for the future to this object, for the attainment of which we are ready to sanction a considerable increase of expenditure".  </a:t>
            </a:r>
          </a:p>
        </p:txBody>
      </p:sp>
      <p:sp>
        <p:nvSpPr>
          <p:cNvPr id="4" name="Slide Number Placeholder 3"/>
          <p:cNvSpPr>
            <a:spLocks noGrp="1"/>
          </p:cNvSpPr>
          <p:nvPr>
            <p:ph type="sldNum" sz="quarter" idx="12"/>
          </p:nvPr>
        </p:nvSpPr>
        <p:spPr/>
        <p:txBody>
          <a:bodyPr/>
          <a:lstStyle/>
          <a:p>
            <a:pPr>
              <a:defRPr/>
            </a:pPr>
            <a:fld id="{74C86619-DC43-47A2-BBF0-A7CC52D2B008}" type="slidenum">
              <a:rPr lang="en-US" smtClean="0"/>
              <a:pPr>
                <a:defRPr/>
              </a:pPr>
              <a:t>10</a:t>
            </a:fld>
            <a:endParaRPr lang="en-US"/>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601662"/>
          </a:xfrm>
        </p:spPr>
        <p:txBody>
          <a:bodyPr/>
          <a:lstStyle/>
          <a:p>
            <a:r>
              <a:rPr lang="en-IN" sz="1800" dirty="0" smtClean="0"/>
              <a:t>							cont...</a:t>
            </a:r>
            <a:endParaRPr lang="en-IN" sz="1800" dirty="0"/>
          </a:p>
        </p:txBody>
      </p:sp>
      <p:sp>
        <p:nvSpPr>
          <p:cNvPr id="3" name="Content Placeholder 2"/>
          <p:cNvSpPr>
            <a:spLocks noGrp="1"/>
          </p:cNvSpPr>
          <p:nvPr>
            <p:ph idx="1"/>
          </p:nvPr>
        </p:nvSpPr>
        <p:spPr>
          <a:xfrm>
            <a:off x="1182688" y="1219200"/>
            <a:ext cx="7772400" cy="4913313"/>
          </a:xfrm>
        </p:spPr>
        <p:txBody>
          <a:bodyPr>
            <a:normAutofit lnSpcReduction="10000"/>
          </a:bodyPr>
          <a:lstStyle/>
          <a:p>
            <a:pPr algn="just">
              <a:lnSpc>
                <a:spcPct val="90000"/>
              </a:lnSpc>
            </a:pPr>
            <a:endParaRPr lang="en-US" sz="2000" b="1" dirty="0" smtClean="0">
              <a:cs typeface="Times New Roman" charset="0"/>
            </a:endParaRPr>
          </a:p>
          <a:p>
            <a:pPr algn="just"/>
            <a:r>
              <a:rPr lang="en-US" sz="2000" b="1" dirty="0" smtClean="0">
                <a:cs typeface="Times New Roman" charset="0"/>
              </a:rPr>
              <a:t>A department of public instruction should be constituted in each province.</a:t>
            </a:r>
          </a:p>
          <a:p>
            <a:pPr algn="just"/>
            <a:r>
              <a:rPr lang="en-IN" sz="2000" b="1" dirty="0" smtClean="0"/>
              <a:t>Establishment of new Universities</a:t>
            </a:r>
            <a:r>
              <a:rPr lang="en-IN" sz="2000" dirty="0" smtClean="0"/>
              <a:t> </a:t>
            </a:r>
          </a:p>
          <a:p>
            <a:pPr algn="just"/>
            <a:r>
              <a:rPr lang="en-US" sz="2000" b="1" dirty="0" smtClean="0">
                <a:cs typeface="Times New Roman" charset="0"/>
              </a:rPr>
              <a:t>Sanskrit, Arabic and Persian should be included in the curriculum along with English</a:t>
            </a:r>
            <a:r>
              <a:rPr lang="en-US" sz="2000" dirty="0" smtClean="0">
                <a:cs typeface="Times New Roman" charset="0"/>
              </a:rPr>
              <a:t>, Western literature and science. </a:t>
            </a:r>
          </a:p>
          <a:p>
            <a:pPr algn="just"/>
            <a:r>
              <a:rPr lang="en-US" sz="2000" dirty="0" smtClean="0">
                <a:cs typeface="Times New Roman" charset="0"/>
              </a:rPr>
              <a:t>Along with English, </a:t>
            </a:r>
            <a:r>
              <a:rPr lang="en-US" sz="2000" b="1" dirty="0" smtClean="0">
                <a:cs typeface="Times New Roman" charset="0"/>
              </a:rPr>
              <a:t>Indian languages </a:t>
            </a:r>
            <a:r>
              <a:rPr lang="en-US" sz="2000" dirty="0" smtClean="0">
                <a:cs typeface="Times New Roman" charset="0"/>
              </a:rPr>
              <a:t>should also be accepted as the media of instruction.</a:t>
            </a:r>
          </a:p>
          <a:p>
            <a:pPr algn="just">
              <a:lnSpc>
                <a:spcPct val="90000"/>
              </a:lnSpc>
            </a:pPr>
            <a:r>
              <a:rPr lang="en-US" sz="2000" b="1" dirty="0" smtClean="0">
                <a:cs typeface="Times New Roman" charset="0"/>
              </a:rPr>
              <a:t>Expansion of general education</a:t>
            </a:r>
            <a:endParaRPr lang="en-US" sz="2000" b="1" dirty="0" smtClean="0">
              <a:solidFill>
                <a:srgbClr val="CC0000"/>
              </a:solidFill>
              <a:cs typeface="Times New Roman" charset="0"/>
            </a:endParaRPr>
          </a:p>
          <a:p>
            <a:pPr algn="just">
              <a:lnSpc>
                <a:spcPct val="90000"/>
              </a:lnSpc>
            </a:pPr>
            <a:r>
              <a:rPr lang="en-US" sz="2000" b="1" dirty="0" smtClean="0">
                <a:cs typeface="Times New Roman" charset="0"/>
              </a:rPr>
              <a:t>Grant-in-Aid </a:t>
            </a:r>
            <a:r>
              <a:rPr lang="en-US" sz="2000" dirty="0" smtClean="0">
                <a:cs typeface="Times New Roman" charset="0"/>
              </a:rPr>
              <a:t>for all categories of educational institutions, primary or higher.</a:t>
            </a:r>
          </a:p>
          <a:p>
            <a:pPr algn="just">
              <a:lnSpc>
                <a:spcPct val="90000"/>
              </a:lnSpc>
            </a:pPr>
            <a:r>
              <a:rPr lang="en-US" sz="2000" dirty="0" smtClean="0">
                <a:cs typeface="Times New Roman" charset="0"/>
              </a:rPr>
              <a:t>At least </a:t>
            </a:r>
            <a:r>
              <a:rPr lang="en-US" sz="2000" b="1" dirty="0" smtClean="0">
                <a:cs typeface="Times New Roman" charset="0"/>
              </a:rPr>
              <a:t>one training college in each province</a:t>
            </a:r>
            <a:r>
              <a:rPr lang="en-US" sz="2000" dirty="0" smtClean="0">
                <a:cs typeface="Times New Roman" charset="0"/>
              </a:rPr>
              <a:t> for training of teachers.</a:t>
            </a:r>
          </a:p>
          <a:p>
            <a:pPr algn="just">
              <a:lnSpc>
                <a:spcPct val="90000"/>
              </a:lnSpc>
            </a:pPr>
            <a:r>
              <a:rPr lang="en-US" sz="2000" dirty="0" smtClean="0">
                <a:cs typeface="Times New Roman" charset="0"/>
              </a:rPr>
              <a:t>Recognize the </a:t>
            </a:r>
            <a:r>
              <a:rPr lang="en-US" sz="2000" b="1" dirty="0" smtClean="0">
                <a:cs typeface="Times New Roman" charset="0"/>
              </a:rPr>
              <a:t>importance of private enterprises in Education</a:t>
            </a:r>
            <a:endParaRPr lang="en-US" sz="2000" b="1" dirty="0" smtClean="0"/>
          </a:p>
          <a:p>
            <a:pPr algn="just">
              <a:lnSpc>
                <a:spcPct val="90000"/>
              </a:lnSpc>
            </a:pPr>
            <a:r>
              <a:rPr lang="en-US" sz="2000" dirty="0" smtClean="0">
                <a:cs typeface="Times New Roman" charset="0"/>
              </a:rPr>
              <a:t>Provide </a:t>
            </a:r>
            <a:r>
              <a:rPr lang="en-US" sz="2000" b="1" dirty="0" smtClean="0">
                <a:cs typeface="Times New Roman" charset="0"/>
              </a:rPr>
              <a:t>Vocational education </a:t>
            </a:r>
            <a:r>
              <a:rPr lang="en-US" sz="2000" dirty="0" smtClean="0">
                <a:cs typeface="Times New Roman" charset="0"/>
              </a:rPr>
              <a:t>at school and college level.</a:t>
            </a:r>
          </a:p>
          <a:p>
            <a:pPr algn="just">
              <a:lnSpc>
                <a:spcPct val="90000"/>
              </a:lnSpc>
              <a:buNone/>
            </a:pPr>
            <a:endParaRPr lang="en-US" sz="2400" b="1" dirty="0" smtClean="0">
              <a:solidFill>
                <a:srgbClr val="CC0000"/>
              </a:solidFill>
            </a:endParaRPr>
          </a:p>
          <a:p>
            <a:pPr>
              <a:buNone/>
            </a:pPr>
            <a:endParaRPr lang="en-IN" dirty="0"/>
          </a:p>
        </p:txBody>
      </p:sp>
      <p:sp>
        <p:nvSpPr>
          <p:cNvPr id="4" name="Slide Number Placeholder 3"/>
          <p:cNvSpPr>
            <a:spLocks noGrp="1"/>
          </p:cNvSpPr>
          <p:nvPr>
            <p:ph type="sldNum" sz="quarter" idx="12"/>
          </p:nvPr>
        </p:nvSpPr>
        <p:spPr/>
        <p:txBody>
          <a:bodyPr/>
          <a:lstStyle/>
          <a:p>
            <a:pPr>
              <a:defRPr/>
            </a:pPr>
            <a:fld id="{74C86619-DC43-47A2-BBF0-A7CC52D2B008}" type="slidenum">
              <a:rPr lang="en-US" smtClean="0"/>
              <a:pPr>
                <a:defRPr/>
              </a:pPr>
              <a:t>11</a:t>
            </a:fld>
            <a:endParaRPr lang="en-US"/>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IN" sz="2800" dirty="0" smtClean="0"/>
              <a:t> </a:t>
            </a:r>
            <a:r>
              <a:rPr lang="en-IN" sz="2800" b="1" dirty="0" smtClean="0"/>
              <a:t>Some Defects in Secondary Education (during 1854-1882)</a:t>
            </a:r>
            <a:r>
              <a:rPr lang="en-IN" sz="2800" dirty="0" smtClean="0"/>
              <a:t> </a:t>
            </a:r>
            <a:endParaRPr lang="en-IN" sz="3200" dirty="0"/>
          </a:p>
        </p:txBody>
      </p:sp>
      <p:sp>
        <p:nvSpPr>
          <p:cNvPr id="3" name="Content Placeholder 2"/>
          <p:cNvSpPr>
            <a:spLocks noGrp="1"/>
          </p:cNvSpPr>
          <p:nvPr>
            <p:ph idx="1"/>
          </p:nvPr>
        </p:nvSpPr>
        <p:spPr>
          <a:xfrm>
            <a:off x="457200" y="1447800"/>
            <a:ext cx="8229600" cy="4876800"/>
          </a:xfrm>
        </p:spPr>
        <p:txBody>
          <a:bodyPr>
            <a:normAutofit/>
          </a:bodyPr>
          <a:lstStyle/>
          <a:p>
            <a:pPr algn="just"/>
            <a:r>
              <a:rPr lang="en-IN" sz="2400" dirty="0" smtClean="0"/>
              <a:t>The </a:t>
            </a:r>
            <a:r>
              <a:rPr lang="en-IN" sz="2400" b="1" dirty="0" smtClean="0"/>
              <a:t>mother-tongue</a:t>
            </a:r>
            <a:r>
              <a:rPr lang="en-IN" sz="2400" dirty="0" smtClean="0"/>
              <a:t> was completely neglected as a medium of instruction</a:t>
            </a:r>
          </a:p>
          <a:p>
            <a:pPr algn="just"/>
            <a:r>
              <a:rPr lang="en-IN" sz="2400" dirty="0" smtClean="0"/>
              <a:t>The course of study became </a:t>
            </a:r>
            <a:r>
              <a:rPr lang="en-IN" sz="2400" b="1" dirty="0" smtClean="0"/>
              <a:t>too academic and unrelated to life</a:t>
            </a:r>
            <a:r>
              <a:rPr lang="en-IN" sz="2400" dirty="0" smtClean="0"/>
              <a:t> </a:t>
            </a:r>
          </a:p>
          <a:p>
            <a:pPr algn="just"/>
            <a:r>
              <a:rPr lang="en-IN" sz="2400" dirty="0" smtClean="0"/>
              <a:t>Lack of </a:t>
            </a:r>
            <a:r>
              <a:rPr lang="en-IN" sz="2400" b="1" dirty="0" smtClean="0"/>
              <a:t>teacher</a:t>
            </a:r>
            <a:r>
              <a:rPr lang="en-IN" sz="2400" dirty="0" smtClean="0"/>
              <a:t> </a:t>
            </a:r>
            <a:r>
              <a:rPr lang="en-IN" sz="2400" b="1" dirty="0" smtClean="0"/>
              <a:t>training</a:t>
            </a:r>
          </a:p>
          <a:p>
            <a:pPr algn="just"/>
            <a:r>
              <a:rPr lang="en-IN" sz="2400" b="1" dirty="0" smtClean="0"/>
              <a:t>No provision of vocational  and technical courses</a:t>
            </a:r>
          </a:p>
          <a:p>
            <a:pPr algn="just"/>
            <a:r>
              <a:rPr lang="en-IN" sz="2400" b="1" dirty="0" smtClean="0"/>
              <a:t>Dominance of Matriculation Examination</a:t>
            </a:r>
            <a:endParaRPr lang="en-IN" sz="2400" b="1" dirty="0"/>
          </a:p>
        </p:txBody>
      </p:sp>
      <p:sp>
        <p:nvSpPr>
          <p:cNvPr id="4" name="Slide Number Placeholder 3"/>
          <p:cNvSpPr>
            <a:spLocks noGrp="1"/>
          </p:cNvSpPr>
          <p:nvPr>
            <p:ph type="sldNum" sz="quarter" idx="12"/>
          </p:nvPr>
        </p:nvSpPr>
        <p:spPr/>
        <p:txBody>
          <a:bodyPr/>
          <a:lstStyle/>
          <a:p>
            <a:pPr>
              <a:defRPr/>
            </a:pPr>
            <a:fld id="{74C86619-DC43-47A2-BBF0-A7CC52D2B008}" type="slidenum">
              <a:rPr lang="en-US" smtClean="0"/>
              <a:pPr>
                <a:defRPr/>
              </a:pPr>
              <a:t>12</a:t>
            </a:fld>
            <a:endParaRPr lang="en-US"/>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IN" sz="3200" dirty="0" smtClean="0">
                <a:latin typeface="+mn-lt"/>
              </a:rPr>
              <a:t>3. </a:t>
            </a:r>
            <a:r>
              <a:rPr lang="en-IN" sz="3200" b="1" dirty="0" smtClean="0">
                <a:latin typeface="+mn-lt"/>
              </a:rPr>
              <a:t>Hunter Commission (1882)</a:t>
            </a:r>
            <a:endParaRPr lang="en-IN" sz="3200" b="1" dirty="0">
              <a:latin typeface="+mn-lt"/>
            </a:endParaRPr>
          </a:p>
        </p:txBody>
      </p:sp>
      <p:sp>
        <p:nvSpPr>
          <p:cNvPr id="3" name="Content Placeholder 2"/>
          <p:cNvSpPr>
            <a:spLocks noGrp="1"/>
          </p:cNvSpPr>
          <p:nvPr>
            <p:ph idx="1"/>
          </p:nvPr>
        </p:nvSpPr>
        <p:spPr>
          <a:xfrm>
            <a:off x="457200" y="1752600"/>
            <a:ext cx="8229600" cy="4572000"/>
          </a:xfrm>
        </p:spPr>
        <p:txBody>
          <a:bodyPr>
            <a:normAutofit/>
          </a:bodyPr>
          <a:lstStyle/>
          <a:p>
            <a:pPr algn="just"/>
            <a:r>
              <a:rPr lang="en-US" sz="2000" b="1" dirty="0" smtClean="0">
                <a:cs typeface="Times New Roman" charset="0"/>
              </a:rPr>
              <a:t>Lord Ripon</a:t>
            </a:r>
            <a:r>
              <a:rPr lang="en-US" sz="2000" dirty="0" smtClean="0">
                <a:cs typeface="Times New Roman" charset="0"/>
              </a:rPr>
              <a:t> appointed the </a:t>
            </a:r>
            <a:r>
              <a:rPr lang="en-US" sz="2000" b="1" i="1" dirty="0" smtClean="0">
                <a:cs typeface="Times New Roman" charset="0"/>
              </a:rPr>
              <a:t>Indian Education Commission</a:t>
            </a:r>
            <a:r>
              <a:rPr lang="en-US" sz="2000" dirty="0" smtClean="0">
                <a:cs typeface="Times New Roman" charset="0"/>
              </a:rPr>
              <a:t> under the Chairmanship of </a:t>
            </a:r>
            <a:r>
              <a:rPr lang="en-US" sz="2000" b="1" dirty="0" smtClean="0">
                <a:cs typeface="Times New Roman" charset="0"/>
              </a:rPr>
              <a:t>William Hunter.</a:t>
            </a:r>
            <a:endParaRPr lang="en-US" sz="2000" dirty="0" smtClean="0">
              <a:cs typeface="Times New Roman" charset="0"/>
            </a:endParaRPr>
          </a:p>
          <a:p>
            <a:pPr algn="just"/>
            <a:r>
              <a:rPr lang="en-US" sz="2000" dirty="0" smtClean="0">
                <a:cs typeface="Times New Roman" charset="0"/>
              </a:rPr>
              <a:t>It is popularly known as </a:t>
            </a:r>
            <a:r>
              <a:rPr lang="en-US" sz="2000" b="1" dirty="0" smtClean="0">
                <a:cs typeface="Times New Roman" charset="0"/>
              </a:rPr>
              <a:t>Hunter Commission.</a:t>
            </a:r>
          </a:p>
          <a:p>
            <a:pPr algn="just"/>
            <a:r>
              <a:rPr lang="en-IN" sz="2000" dirty="0" smtClean="0"/>
              <a:t>The following instructions regarding Secondary education were given,</a:t>
            </a:r>
            <a:r>
              <a:rPr lang="en-IN" sz="2000" b="1" dirty="0" smtClean="0"/>
              <a:t> "The Commission was directed to enquire into the quality and character of the instructions Imparted in schools of this class. The great majority of those who prosecute beyond the primary stage will never go beyond the curriculum of the middle, or at farthest of the high schools. It is therefore of the utmost importance that the education they received should be as thorough and sound as possible. There are grounds for doubting whether there is 'not, in some provinces at any rate, much room for improvement in this respect."</a:t>
            </a:r>
          </a:p>
          <a:p>
            <a:pPr algn="just"/>
            <a:endParaRPr lang="en-US" sz="2000" b="1" dirty="0" smtClean="0">
              <a:cs typeface="Times New Roman" charset="0"/>
            </a:endParaRPr>
          </a:p>
          <a:p>
            <a:pPr>
              <a:buNone/>
            </a:pPr>
            <a:endParaRPr lang="en-IN" dirty="0"/>
          </a:p>
        </p:txBody>
      </p:sp>
      <p:sp>
        <p:nvSpPr>
          <p:cNvPr id="4" name="Slide Number Placeholder 3"/>
          <p:cNvSpPr>
            <a:spLocks noGrp="1"/>
          </p:cNvSpPr>
          <p:nvPr>
            <p:ph type="sldNum" sz="quarter" idx="12"/>
          </p:nvPr>
        </p:nvSpPr>
        <p:spPr/>
        <p:txBody>
          <a:bodyPr/>
          <a:lstStyle/>
          <a:p>
            <a:pPr>
              <a:defRPr/>
            </a:pPr>
            <a:fld id="{74C86619-DC43-47A2-BBF0-A7CC52D2B008}" type="slidenum">
              <a:rPr lang="en-US" smtClean="0"/>
              <a:pPr>
                <a:defRPr/>
              </a:pPr>
              <a:t>13</a:t>
            </a:fld>
            <a:endParaRPr lang="en-US"/>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IN" sz="3200" b="1" dirty="0" smtClean="0"/>
              <a:t>Main Recommendations</a:t>
            </a:r>
            <a:endParaRPr lang="en-IN" sz="3200" dirty="0"/>
          </a:p>
        </p:txBody>
      </p:sp>
      <p:sp>
        <p:nvSpPr>
          <p:cNvPr id="3" name="Content Placeholder 2"/>
          <p:cNvSpPr>
            <a:spLocks noGrp="1"/>
          </p:cNvSpPr>
          <p:nvPr>
            <p:ph idx="1"/>
          </p:nvPr>
        </p:nvSpPr>
        <p:spPr>
          <a:xfrm>
            <a:off x="457200" y="1524000"/>
            <a:ext cx="8229600" cy="4800600"/>
          </a:xfrm>
        </p:spPr>
        <p:txBody>
          <a:bodyPr>
            <a:normAutofit/>
          </a:bodyPr>
          <a:lstStyle/>
          <a:p>
            <a:pPr marL="514350" indent="-514350" algn="just">
              <a:buAutoNum type="romanLcParenBoth"/>
            </a:pPr>
            <a:r>
              <a:rPr lang="en-IN" sz="2200" b="1" dirty="0" smtClean="0"/>
              <a:t>Secondary Education to be provided on the grant-in-aid basis </a:t>
            </a:r>
          </a:p>
          <a:p>
            <a:pPr marL="514350" indent="-514350" algn="just">
              <a:buAutoNum type="romanLcParenBoth"/>
            </a:pPr>
            <a:r>
              <a:rPr lang="en-IN" sz="2200" b="1" dirty="0" smtClean="0"/>
              <a:t>Diversified courses</a:t>
            </a:r>
            <a:r>
              <a:rPr lang="en-IN" sz="2200" dirty="0" smtClean="0"/>
              <a:t> of instruction in the secondary stage of education</a:t>
            </a:r>
          </a:p>
          <a:p>
            <a:pPr marL="514350" indent="-514350" algn="just">
              <a:buAutoNum type="romanLcParenBoth"/>
            </a:pPr>
            <a:r>
              <a:rPr lang="en-IN" sz="2200" b="1" dirty="0" smtClean="0"/>
              <a:t>Vocational and Technical Education</a:t>
            </a:r>
          </a:p>
          <a:p>
            <a:pPr marL="514350" indent="-514350" algn="just">
              <a:buAutoNum type="romanLcParenBoth"/>
            </a:pPr>
            <a:r>
              <a:rPr lang="en-IN" sz="2200" dirty="0" smtClean="0"/>
              <a:t>Provision of two types of secondary schools i.e. </a:t>
            </a:r>
            <a:r>
              <a:rPr lang="en-IN" sz="2200" b="1" dirty="0" smtClean="0"/>
              <a:t>one leading to the entrance examination of the University</a:t>
            </a:r>
            <a:r>
              <a:rPr lang="en-IN" sz="2200" dirty="0" smtClean="0"/>
              <a:t> and the other of a </a:t>
            </a:r>
            <a:r>
              <a:rPr lang="en-IN" sz="2200" b="1" dirty="0" smtClean="0"/>
              <a:t>more practical character intended to fit the youth for commercial, vocational and non-literary pursuits</a:t>
            </a:r>
            <a:r>
              <a:rPr lang="en-IN" sz="2200" dirty="0" smtClean="0"/>
              <a:t>. </a:t>
            </a:r>
          </a:p>
          <a:p>
            <a:pPr marL="514350" indent="-514350" algn="just">
              <a:buAutoNum type="romanLcParenBoth"/>
            </a:pPr>
            <a:r>
              <a:rPr lang="en-IN" sz="2200" b="1" dirty="0" smtClean="0"/>
              <a:t>Encouragement of Indigenous Education</a:t>
            </a:r>
          </a:p>
          <a:p>
            <a:pPr marL="514350" indent="-514350" algn="just">
              <a:buAutoNum type="romanLcParenBoth"/>
            </a:pPr>
            <a:r>
              <a:rPr lang="en-IN" sz="2200" b="1" dirty="0" smtClean="0"/>
              <a:t>Role of Government and Missionary enterprise</a:t>
            </a:r>
            <a:r>
              <a:rPr lang="en-IN" sz="2200" dirty="0" smtClean="0"/>
              <a:t> in Indian Education</a:t>
            </a:r>
          </a:p>
          <a:p>
            <a:endParaRPr lang="en-IN" dirty="0"/>
          </a:p>
        </p:txBody>
      </p:sp>
      <p:sp>
        <p:nvSpPr>
          <p:cNvPr id="4" name="Slide Number Placeholder 3"/>
          <p:cNvSpPr>
            <a:spLocks noGrp="1"/>
          </p:cNvSpPr>
          <p:nvPr>
            <p:ph type="sldNum" sz="quarter" idx="12"/>
          </p:nvPr>
        </p:nvSpPr>
        <p:spPr/>
        <p:txBody>
          <a:bodyPr/>
          <a:lstStyle/>
          <a:p>
            <a:pPr>
              <a:defRPr/>
            </a:pPr>
            <a:fld id="{74C86619-DC43-47A2-BBF0-A7CC52D2B008}" type="slidenum">
              <a:rPr lang="en-US" smtClean="0"/>
              <a:pPr>
                <a:defRPr/>
              </a:pPr>
              <a:t>14</a:t>
            </a:fld>
            <a:endParaRPr lang="en-US"/>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830262"/>
          </a:xfrm>
        </p:spPr>
        <p:txBody>
          <a:bodyPr>
            <a:normAutofit fontScale="90000"/>
          </a:bodyPr>
          <a:lstStyle/>
          <a:p>
            <a:pPr lvl="1"/>
            <a:r>
              <a:rPr lang="en-IN" sz="2800" dirty="0" smtClean="0"/>
              <a:t/>
            </a:r>
            <a:br>
              <a:rPr lang="en-IN" sz="2800" dirty="0" smtClean="0"/>
            </a:br>
            <a:r>
              <a:rPr lang="en-IN" sz="2800" dirty="0" smtClean="0"/>
              <a:t/>
            </a:r>
            <a:br>
              <a:rPr lang="en-IN" sz="2800" dirty="0" smtClean="0"/>
            </a:br>
            <a:r>
              <a:rPr lang="en-IN" sz="2800" dirty="0" smtClean="0"/>
              <a:t/>
            </a:r>
            <a:br>
              <a:rPr lang="en-IN" sz="2800" dirty="0" smtClean="0"/>
            </a:br>
            <a:r>
              <a:rPr lang="en-IN" sz="2800" dirty="0" smtClean="0"/>
              <a:t/>
            </a:r>
            <a:br>
              <a:rPr lang="en-IN" sz="2800" dirty="0" smtClean="0"/>
            </a:br>
            <a:r>
              <a:rPr lang="en-IN" sz="2800" dirty="0" smtClean="0"/>
              <a:t/>
            </a:r>
            <a:br>
              <a:rPr lang="en-IN" sz="2800" dirty="0" smtClean="0"/>
            </a:br>
            <a:r>
              <a:rPr lang="en-IN" sz="2800" dirty="0" smtClean="0"/>
              <a:t/>
            </a:r>
            <a:br>
              <a:rPr lang="en-IN" sz="2800" dirty="0" smtClean="0"/>
            </a:br>
            <a:r>
              <a:rPr lang="en-IN" sz="3600" b="1" dirty="0" smtClean="0">
                <a:latin typeface="+mj-lt"/>
              </a:rPr>
              <a:t>3.</a:t>
            </a:r>
            <a:r>
              <a:rPr lang="en-IN" sz="3600" b="1" dirty="0" smtClean="0">
                <a:solidFill>
                  <a:schemeClr val="bg2">
                    <a:lumMod val="50000"/>
                  </a:schemeClr>
                </a:solidFill>
                <a:latin typeface="+mj-lt"/>
              </a:rPr>
              <a:t> Calcutta University Commission (1917-19)</a:t>
            </a:r>
            <a:r>
              <a:rPr lang="en-IN" sz="2000" dirty="0" smtClean="0"/>
              <a:t/>
            </a:r>
            <a:br>
              <a:rPr lang="en-IN" sz="2000" dirty="0" smtClean="0"/>
            </a:br>
            <a:endParaRPr lang="en-IN" dirty="0"/>
          </a:p>
        </p:txBody>
      </p:sp>
      <p:sp>
        <p:nvSpPr>
          <p:cNvPr id="3" name="Content Placeholder 2"/>
          <p:cNvSpPr>
            <a:spLocks noGrp="1"/>
          </p:cNvSpPr>
          <p:nvPr>
            <p:ph idx="1"/>
          </p:nvPr>
        </p:nvSpPr>
        <p:spPr>
          <a:xfrm>
            <a:off x="1182688" y="1447800"/>
            <a:ext cx="7772400" cy="4684713"/>
          </a:xfrm>
        </p:spPr>
        <p:txBody>
          <a:bodyPr>
            <a:normAutofit/>
          </a:bodyPr>
          <a:lstStyle/>
          <a:p>
            <a:pPr algn="just"/>
            <a:r>
              <a:rPr lang="en-IN" sz="2000" b="1" dirty="0" smtClean="0">
                <a:cs typeface="Times New Roman" charset="0"/>
              </a:rPr>
              <a:t>Calcutta University Commission was </a:t>
            </a:r>
            <a:r>
              <a:rPr lang="en-IN" sz="2000" dirty="0" smtClean="0">
                <a:cs typeface="Times New Roman" charset="0"/>
              </a:rPr>
              <a:t>appointment </a:t>
            </a:r>
            <a:r>
              <a:rPr lang="en-IN" sz="2000" b="1" dirty="0" smtClean="0">
                <a:cs typeface="Times New Roman" charset="0"/>
              </a:rPr>
              <a:t>in 1917</a:t>
            </a:r>
            <a:r>
              <a:rPr lang="en-IN" sz="2000" dirty="0" smtClean="0">
                <a:cs typeface="Times New Roman" charset="0"/>
              </a:rPr>
              <a:t> under the Chairmanship of the late </a:t>
            </a:r>
            <a:r>
              <a:rPr lang="en-IN" sz="2000" b="1" dirty="0" smtClean="0">
                <a:cs typeface="Times New Roman" charset="0"/>
              </a:rPr>
              <a:t>Sir Michael Sadler.</a:t>
            </a:r>
            <a:r>
              <a:rPr lang="en-IN" sz="2000" dirty="0" smtClean="0">
                <a:cs typeface="Times New Roman" charset="0"/>
              </a:rPr>
              <a:t> </a:t>
            </a:r>
          </a:p>
          <a:p>
            <a:pPr algn="just"/>
            <a:r>
              <a:rPr lang="en-IN" sz="2000" dirty="0" smtClean="0">
                <a:cs typeface="Times New Roman" charset="0"/>
              </a:rPr>
              <a:t>The commission opined that the </a:t>
            </a:r>
            <a:r>
              <a:rPr lang="en-IN" sz="2000" b="1" dirty="0" smtClean="0">
                <a:cs typeface="Times New Roman" charset="0"/>
              </a:rPr>
              <a:t>improvement of secondary education</a:t>
            </a:r>
            <a:r>
              <a:rPr lang="en-IN" sz="2000" dirty="0" smtClean="0">
                <a:cs typeface="Times New Roman" charset="0"/>
              </a:rPr>
              <a:t> was essential for the improvement of University education.</a:t>
            </a:r>
          </a:p>
          <a:p>
            <a:pPr algn="just">
              <a:buNone/>
            </a:pPr>
            <a:endParaRPr lang="en-IN" sz="2000" dirty="0" smtClean="0">
              <a:cs typeface="Times New Roman" charset="0"/>
            </a:endParaRPr>
          </a:p>
          <a:p>
            <a:pPr algn="just"/>
            <a:r>
              <a:rPr lang="en-IN" sz="2000" b="1" dirty="0" smtClean="0">
                <a:cs typeface="Times New Roman" charset="0"/>
              </a:rPr>
              <a:t>Some important recommendations</a:t>
            </a:r>
            <a:r>
              <a:rPr lang="en-IN" sz="2000" dirty="0" smtClean="0">
                <a:cs typeface="Times New Roman" charset="0"/>
              </a:rPr>
              <a:t>:</a:t>
            </a:r>
          </a:p>
          <a:p>
            <a:pPr marL="514350" indent="-514350" algn="just">
              <a:buAutoNum type="romanLcParenBoth"/>
            </a:pPr>
            <a:r>
              <a:rPr lang="en-IN" sz="2000" dirty="0" smtClean="0">
                <a:cs typeface="Times New Roman" charset="0"/>
              </a:rPr>
              <a:t>Proper division </a:t>
            </a:r>
            <a:r>
              <a:rPr lang="en-IN" sz="2000" b="1" dirty="0" smtClean="0">
                <a:cs typeface="Times New Roman" charset="0"/>
              </a:rPr>
              <a:t>between the University and Secondary courses </a:t>
            </a:r>
          </a:p>
          <a:p>
            <a:pPr marL="514350" indent="-514350" algn="just">
              <a:buAutoNum type="romanLcParenBoth"/>
            </a:pPr>
            <a:r>
              <a:rPr lang="en-IN" sz="2000" b="1" dirty="0" smtClean="0">
                <a:cs typeface="Times New Roman" charset="0"/>
              </a:rPr>
              <a:t>Open new type of institutions</a:t>
            </a:r>
            <a:r>
              <a:rPr lang="en-IN" sz="2000" dirty="0" smtClean="0">
                <a:cs typeface="Times New Roman" charset="0"/>
              </a:rPr>
              <a:t> i.e. </a:t>
            </a:r>
            <a:r>
              <a:rPr lang="en-IN" sz="2000" b="1" dirty="0" smtClean="0">
                <a:cs typeface="Times New Roman" charset="0"/>
              </a:rPr>
              <a:t>intermediate colleges</a:t>
            </a:r>
            <a:endParaRPr lang="en-IN" dirty="0"/>
          </a:p>
        </p:txBody>
      </p:sp>
      <p:sp>
        <p:nvSpPr>
          <p:cNvPr id="4" name="Slide Number Placeholder 3"/>
          <p:cNvSpPr>
            <a:spLocks noGrp="1"/>
          </p:cNvSpPr>
          <p:nvPr>
            <p:ph type="sldNum" sz="quarter" idx="12"/>
          </p:nvPr>
        </p:nvSpPr>
        <p:spPr/>
        <p:txBody>
          <a:bodyPr/>
          <a:lstStyle/>
          <a:p>
            <a:pPr>
              <a:defRPr/>
            </a:pPr>
            <a:fld id="{74C86619-DC43-47A2-BBF0-A7CC52D2B008}" type="slidenum">
              <a:rPr lang="en-US" smtClean="0"/>
              <a:pPr>
                <a:defRPr/>
              </a:pPr>
              <a:t>15</a:t>
            </a:fld>
            <a:endParaRPr lang="en-US"/>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525462"/>
          </a:xfrm>
        </p:spPr>
        <p:txBody>
          <a:bodyPr/>
          <a:lstStyle/>
          <a:p>
            <a:r>
              <a:rPr lang="en-IN" sz="2800" dirty="0" smtClean="0"/>
              <a:t>							cont...</a:t>
            </a:r>
            <a:endParaRPr lang="en-IN" sz="2800" dirty="0"/>
          </a:p>
        </p:txBody>
      </p:sp>
      <p:sp>
        <p:nvSpPr>
          <p:cNvPr id="3" name="Content Placeholder 2"/>
          <p:cNvSpPr>
            <a:spLocks noGrp="1"/>
          </p:cNvSpPr>
          <p:nvPr>
            <p:ph idx="1"/>
          </p:nvPr>
        </p:nvSpPr>
        <p:spPr>
          <a:xfrm>
            <a:off x="1182688" y="1600200"/>
            <a:ext cx="7772400" cy="4532313"/>
          </a:xfrm>
        </p:spPr>
        <p:txBody>
          <a:bodyPr>
            <a:noAutofit/>
          </a:bodyPr>
          <a:lstStyle/>
          <a:p>
            <a:pPr marL="514350" indent="-514350" algn="just">
              <a:buNone/>
            </a:pPr>
            <a:r>
              <a:rPr lang="en-IN" sz="2000" dirty="0" smtClean="0">
                <a:cs typeface="Times New Roman" charset="0"/>
              </a:rPr>
              <a:t>(iii) These colleges run as </a:t>
            </a:r>
            <a:r>
              <a:rPr lang="en-IN" sz="2000" b="1" dirty="0" smtClean="0">
                <a:cs typeface="Times New Roman" charset="0"/>
              </a:rPr>
              <a:t>independent institutions</a:t>
            </a:r>
            <a:r>
              <a:rPr lang="en-IN" sz="2000" dirty="0" smtClean="0">
                <a:cs typeface="Times New Roman" charset="0"/>
              </a:rPr>
              <a:t> or might be </a:t>
            </a:r>
            <a:r>
              <a:rPr lang="en-IN" sz="2000" b="1" dirty="0" smtClean="0">
                <a:cs typeface="Times New Roman" charset="0"/>
              </a:rPr>
              <a:t>attached to selected high schools</a:t>
            </a:r>
            <a:r>
              <a:rPr lang="en-IN" sz="2000" dirty="0" smtClean="0">
                <a:cs typeface="Times New Roman" charset="0"/>
              </a:rPr>
              <a:t>.  </a:t>
            </a:r>
          </a:p>
          <a:p>
            <a:pPr marL="514350" indent="-514350" algn="just">
              <a:buNone/>
            </a:pPr>
            <a:r>
              <a:rPr lang="en-IN" sz="2000" dirty="0" smtClean="0">
                <a:cs typeface="Times New Roman" charset="0"/>
              </a:rPr>
              <a:t>(iv) The admission test for Universities should be the passing of the intermediate Examination.  </a:t>
            </a:r>
          </a:p>
          <a:p>
            <a:pPr marL="514350" indent="-514350" algn="just">
              <a:buNone/>
            </a:pPr>
            <a:r>
              <a:rPr lang="en-IN" sz="2000" dirty="0" smtClean="0">
                <a:cs typeface="Times New Roman" charset="0"/>
              </a:rPr>
              <a:t>(v) A </a:t>
            </a:r>
            <a:r>
              <a:rPr lang="en-IN" sz="2000" b="1" dirty="0" smtClean="0">
                <a:cs typeface="Times New Roman" charset="0"/>
              </a:rPr>
              <a:t>Board of Secondary and Intermediate Education</a:t>
            </a:r>
            <a:r>
              <a:rPr lang="en-IN" sz="2000" dirty="0" smtClean="0">
                <a:cs typeface="Times New Roman" charset="0"/>
              </a:rPr>
              <a:t> consisting of the representatives of Government, University, High Schools and Intermediate colleges to be established and entrusted with the administration and control of Secondary Education.</a:t>
            </a:r>
          </a:p>
        </p:txBody>
      </p:sp>
      <p:sp>
        <p:nvSpPr>
          <p:cNvPr id="4" name="Slide Number Placeholder 3"/>
          <p:cNvSpPr>
            <a:spLocks noGrp="1"/>
          </p:cNvSpPr>
          <p:nvPr>
            <p:ph type="sldNum" sz="quarter" idx="12"/>
          </p:nvPr>
        </p:nvSpPr>
        <p:spPr/>
        <p:txBody>
          <a:bodyPr/>
          <a:lstStyle/>
          <a:p>
            <a:pPr>
              <a:defRPr/>
            </a:pPr>
            <a:fld id="{74C86619-DC43-47A2-BBF0-A7CC52D2B008}" type="slidenum">
              <a:rPr lang="en-US" smtClean="0"/>
              <a:pPr>
                <a:defRPr/>
              </a:pPr>
              <a:t>16</a:t>
            </a:fld>
            <a:endParaRPr lang="en-US"/>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normAutofit fontScale="90000"/>
          </a:bodyPr>
          <a:lstStyle/>
          <a:p>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solidFill>
                  <a:schemeClr val="bg2">
                    <a:lumMod val="50000"/>
                  </a:schemeClr>
                </a:solidFill>
              </a:rPr>
              <a:t>5. </a:t>
            </a:r>
            <a:r>
              <a:rPr lang="en-IN" sz="3600" b="1" dirty="0" err="1" smtClean="0">
                <a:solidFill>
                  <a:schemeClr val="bg2">
                    <a:lumMod val="50000"/>
                  </a:schemeClr>
                </a:solidFill>
              </a:rPr>
              <a:t>Sargent</a:t>
            </a:r>
            <a:r>
              <a:rPr lang="en-IN" sz="3600" b="1" dirty="0" smtClean="0">
                <a:solidFill>
                  <a:schemeClr val="bg2">
                    <a:lumMod val="50000"/>
                  </a:schemeClr>
                </a:solidFill>
              </a:rPr>
              <a:t> Report (1944)</a:t>
            </a:r>
            <a:r>
              <a:rPr lang="en-IN" dirty="0" smtClean="0"/>
              <a:t/>
            </a:r>
            <a:br>
              <a:rPr lang="en-IN" dirty="0" smtClean="0"/>
            </a:br>
            <a:endParaRPr lang="en-IN" dirty="0"/>
          </a:p>
        </p:txBody>
      </p:sp>
      <p:sp>
        <p:nvSpPr>
          <p:cNvPr id="3" name="Content Placeholder 2"/>
          <p:cNvSpPr>
            <a:spLocks noGrp="1"/>
          </p:cNvSpPr>
          <p:nvPr>
            <p:ph idx="1"/>
          </p:nvPr>
        </p:nvSpPr>
        <p:spPr>
          <a:xfrm>
            <a:off x="457200" y="1295400"/>
            <a:ext cx="8229600" cy="5029200"/>
          </a:xfrm>
        </p:spPr>
        <p:txBody>
          <a:bodyPr>
            <a:noAutofit/>
          </a:bodyPr>
          <a:lstStyle/>
          <a:p>
            <a:pPr algn="just"/>
            <a:r>
              <a:rPr lang="en-IN" sz="2200" dirty="0" smtClean="0"/>
              <a:t>In 1944, the </a:t>
            </a:r>
            <a:r>
              <a:rPr lang="en-IN" sz="2200" b="1" dirty="0" smtClean="0"/>
              <a:t>Central Advisory Board of Education</a:t>
            </a:r>
            <a:r>
              <a:rPr lang="en-IN" sz="2200" dirty="0" smtClean="0"/>
              <a:t> was set up by the Government of India and submitted </a:t>
            </a:r>
            <a:r>
              <a:rPr lang="en-IN" sz="2200" b="1" dirty="0" smtClean="0"/>
              <a:t>a comprehensive Report on Post-War Educational Development</a:t>
            </a:r>
            <a:r>
              <a:rPr lang="en-IN" sz="2200" dirty="0" smtClean="0"/>
              <a:t>.</a:t>
            </a:r>
          </a:p>
          <a:p>
            <a:pPr algn="just"/>
            <a:r>
              <a:rPr lang="en-IN" sz="2200" dirty="0" smtClean="0"/>
              <a:t>The report is popularly known as the </a:t>
            </a:r>
            <a:r>
              <a:rPr lang="en-IN" sz="2200" b="1" dirty="0" err="1" smtClean="0"/>
              <a:t>Sargent</a:t>
            </a:r>
            <a:r>
              <a:rPr lang="en-IN" sz="2200" b="1" dirty="0" smtClean="0"/>
              <a:t> Report </a:t>
            </a:r>
            <a:r>
              <a:rPr lang="en-IN" sz="2200" dirty="0" smtClean="0"/>
              <a:t>(under the Chairman of</a:t>
            </a:r>
            <a:r>
              <a:rPr lang="en-IN" sz="2200" b="1" dirty="0" smtClean="0"/>
              <a:t> Sir John </a:t>
            </a:r>
            <a:r>
              <a:rPr lang="en-IN" sz="2200" b="1" dirty="0" err="1" smtClean="0"/>
              <a:t>Sargent</a:t>
            </a:r>
            <a:r>
              <a:rPr lang="en-IN" sz="2200" b="1" dirty="0" smtClean="0"/>
              <a:t>).</a:t>
            </a:r>
          </a:p>
          <a:p>
            <a:pPr algn="just"/>
            <a:endParaRPr lang="en-IN" sz="2200" b="1" dirty="0" smtClean="0"/>
          </a:p>
          <a:p>
            <a:pPr algn="just">
              <a:buNone/>
            </a:pPr>
            <a:endParaRPr lang="en-IN" sz="2200" b="1" dirty="0" smtClean="0"/>
          </a:p>
          <a:p>
            <a:pPr algn="just"/>
            <a:r>
              <a:rPr lang="en-IN" sz="2200" dirty="0" smtClean="0"/>
              <a:t>Main recommendations:</a:t>
            </a:r>
          </a:p>
          <a:p>
            <a:pPr marL="571500" indent="-571500" algn="just">
              <a:buAutoNum type="romanLcParenBoth"/>
            </a:pPr>
            <a:r>
              <a:rPr lang="en-IN" sz="2200" b="1" dirty="0" smtClean="0"/>
              <a:t>Visualised a system of universal, compulsory and free education </a:t>
            </a:r>
            <a:r>
              <a:rPr lang="en-IN" sz="2200" dirty="0" smtClean="0"/>
              <a:t>for all boys and girls between the age of 6 to 14 years</a:t>
            </a:r>
          </a:p>
          <a:p>
            <a:pPr marL="571500" indent="-571500" algn="just">
              <a:buAutoNum type="romanLcParenBoth"/>
            </a:pPr>
            <a:r>
              <a:rPr lang="en-IN" sz="2200" b="1" dirty="0" smtClean="0"/>
              <a:t>The Senior Basic or the Middle School</a:t>
            </a:r>
            <a:r>
              <a:rPr lang="en-IN" sz="2200" dirty="0" smtClean="0"/>
              <a:t> should be final stage in the school system</a:t>
            </a:r>
          </a:p>
        </p:txBody>
      </p:sp>
      <p:sp>
        <p:nvSpPr>
          <p:cNvPr id="4" name="Slide Number Placeholder 3"/>
          <p:cNvSpPr>
            <a:spLocks noGrp="1"/>
          </p:cNvSpPr>
          <p:nvPr>
            <p:ph type="sldNum" sz="quarter" idx="12"/>
          </p:nvPr>
        </p:nvSpPr>
        <p:spPr/>
        <p:txBody>
          <a:bodyPr/>
          <a:lstStyle/>
          <a:p>
            <a:pPr>
              <a:defRPr/>
            </a:pPr>
            <a:fld id="{74C86619-DC43-47A2-BBF0-A7CC52D2B008}" type="slidenum">
              <a:rPr lang="en-US" smtClean="0"/>
              <a:pPr>
                <a:defRPr/>
              </a:pPr>
              <a:t>17</a:t>
            </a:fld>
            <a:endParaRPr lang="en-US"/>
          </a:p>
        </p:txBody>
      </p:sp>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r"/>
            <a:r>
              <a:rPr lang="en-IN" sz="3200" dirty="0" smtClean="0"/>
              <a:t>Cont…</a:t>
            </a:r>
            <a:endParaRPr lang="en-IN" sz="3200" dirty="0"/>
          </a:p>
        </p:txBody>
      </p:sp>
      <p:sp>
        <p:nvSpPr>
          <p:cNvPr id="3" name="Content Placeholder 2"/>
          <p:cNvSpPr>
            <a:spLocks noGrp="1"/>
          </p:cNvSpPr>
          <p:nvPr>
            <p:ph idx="1"/>
          </p:nvPr>
        </p:nvSpPr>
        <p:spPr>
          <a:xfrm>
            <a:off x="457200" y="1524000"/>
            <a:ext cx="8229600" cy="4800600"/>
          </a:xfrm>
        </p:spPr>
        <p:txBody>
          <a:bodyPr>
            <a:normAutofit/>
          </a:bodyPr>
          <a:lstStyle/>
          <a:p>
            <a:pPr marL="571500" indent="-571500" algn="just">
              <a:buNone/>
            </a:pPr>
            <a:r>
              <a:rPr lang="en-IN" sz="2400" dirty="0" smtClean="0"/>
              <a:t>(iii) </a:t>
            </a:r>
            <a:r>
              <a:rPr lang="en-IN" sz="2400" b="1" dirty="0" smtClean="0"/>
              <a:t>Provision of</a:t>
            </a:r>
            <a:r>
              <a:rPr lang="en-IN" sz="2400" dirty="0" smtClean="0"/>
              <a:t> </a:t>
            </a:r>
            <a:r>
              <a:rPr lang="en-IN" sz="2400" b="1" dirty="0" smtClean="0"/>
              <a:t>variety of courses a</a:t>
            </a:r>
            <a:r>
              <a:rPr lang="en-IN" sz="2400" dirty="0" smtClean="0"/>
              <a:t>t the Middle School stage</a:t>
            </a:r>
          </a:p>
          <a:p>
            <a:pPr marL="571500" indent="-571500" algn="just">
              <a:buNone/>
            </a:pPr>
            <a:r>
              <a:rPr lang="en-IN" sz="2400" dirty="0" smtClean="0"/>
              <a:t>(iv) Prepare the pupils for </a:t>
            </a:r>
            <a:r>
              <a:rPr lang="en-IN" sz="2400" b="1" dirty="0" smtClean="0"/>
              <a:t>Industrial and Commercial occupations</a:t>
            </a:r>
            <a:r>
              <a:rPr lang="en-IN" sz="2400" dirty="0" smtClean="0"/>
              <a:t> </a:t>
            </a:r>
          </a:p>
          <a:p>
            <a:pPr marL="571500" indent="-571500" algn="just">
              <a:buNone/>
            </a:pPr>
            <a:r>
              <a:rPr lang="en-IN" sz="2400" dirty="0" smtClean="0"/>
              <a:t>(v) </a:t>
            </a:r>
            <a:r>
              <a:rPr lang="en-IN" sz="2400" b="1" dirty="0" smtClean="0"/>
              <a:t>Open two types of High Schools</a:t>
            </a:r>
            <a:r>
              <a:rPr lang="en-IN" sz="2400" dirty="0" smtClean="0"/>
              <a:t> i.e. </a:t>
            </a:r>
            <a:r>
              <a:rPr lang="en-IN" sz="2400" b="1" dirty="0" smtClean="0"/>
              <a:t>Academic and Technical</a:t>
            </a:r>
            <a:r>
              <a:rPr lang="en-IN" sz="2400" dirty="0" smtClean="0"/>
              <a:t>.</a:t>
            </a:r>
          </a:p>
          <a:p>
            <a:pPr marL="571500" indent="-571500" algn="just">
              <a:buNone/>
            </a:pPr>
            <a:r>
              <a:rPr lang="en-IN" sz="2400" dirty="0" smtClean="0"/>
              <a:t>(vi) Provision of </a:t>
            </a:r>
            <a:r>
              <a:rPr lang="en-IN" sz="2400" b="1" dirty="0" smtClean="0"/>
              <a:t>good all-round education</a:t>
            </a:r>
            <a:endParaRPr lang="en-IN" dirty="0" smtClean="0"/>
          </a:p>
          <a:p>
            <a:endParaRPr lang="en-IN" dirty="0"/>
          </a:p>
        </p:txBody>
      </p:sp>
      <p:sp>
        <p:nvSpPr>
          <p:cNvPr id="4" name="Slide Number Placeholder 3"/>
          <p:cNvSpPr>
            <a:spLocks noGrp="1"/>
          </p:cNvSpPr>
          <p:nvPr>
            <p:ph type="sldNum" sz="quarter" idx="12"/>
          </p:nvPr>
        </p:nvSpPr>
        <p:spPr/>
        <p:txBody>
          <a:bodyPr/>
          <a:lstStyle/>
          <a:p>
            <a:pPr>
              <a:defRPr/>
            </a:pPr>
            <a:fld id="{74C86619-DC43-47A2-BBF0-A7CC52D2B008}" type="slidenum">
              <a:rPr lang="en-US" smtClean="0"/>
              <a:pPr>
                <a:defRPr/>
              </a:pPr>
              <a:t>18</a:t>
            </a:fld>
            <a:endParaRPr lang="en-US"/>
          </a:p>
        </p:txBody>
      </p:sp>
    </p:spTree>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200" b="1" dirty="0" smtClean="0"/>
              <a:t>Conclusion </a:t>
            </a:r>
            <a:endParaRPr lang="en-IN" sz="3200" b="1" dirty="0"/>
          </a:p>
        </p:txBody>
      </p:sp>
      <p:sp>
        <p:nvSpPr>
          <p:cNvPr id="3" name="Content Placeholder 2"/>
          <p:cNvSpPr>
            <a:spLocks noGrp="1"/>
          </p:cNvSpPr>
          <p:nvPr>
            <p:ph idx="1"/>
          </p:nvPr>
        </p:nvSpPr>
        <p:spPr/>
        <p:txBody>
          <a:bodyPr>
            <a:noAutofit/>
          </a:bodyPr>
          <a:lstStyle/>
          <a:p>
            <a:pPr algn="just"/>
            <a:r>
              <a:rPr lang="en-IN" sz="2000" dirty="0" smtClean="0"/>
              <a:t>Thus, it may be concluded that a number of commissions/committees had been constituted  before independence for the development of secondary education in India and quite many recommendations were given by these commissions/committees regarding various aspects of secondary education. </a:t>
            </a:r>
          </a:p>
          <a:p>
            <a:pPr algn="just"/>
            <a:r>
              <a:rPr lang="en-IN" sz="2000" dirty="0" smtClean="0"/>
              <a:t>But these recommendations were not implemented with zeal and enthusiasm in the field of secondary education.</a:t>
            </a:r>
          </a:p>
          <a:p>
            <a:pPr algn="just"/>
            <a:r>
              <a:rPr lang="en-IN" sz="2000" dirty="0" smtClean="0"/>
              <a:t>During that period, there were various defects  in secondary education i.e. the  education was too bookish and mechanical, stereotyped and rigid, there was stress on examinations, and did not cater to the need of  the various types of pupils.</a:t>
            </a:r>
          </a:p>
          <a:p>
            <a:pPr algn="just"/>
            <a:r>
              <a:rPr lang="en-IN" sz="2000" dirty="0" smtClean="0"/>
              <a:t>The standards of discipline became deplorable during that period and a special effort needs to be made to improve the standard of secondary education in India.</a:t>
            </a:r>
          </a:p>
        </p:txBody>
      </p:sp>
      <p:sp>
        <p:nvSpPr>
          <p:cNvPr id="4" name="Slide Number Placeholder 3"/>
          <p:cNvSpPr>
            <a:spLocks noGrp="1"/>
          </p:cNvSpPr>
          <p:nvPr>
            <p:ph type="sldNum" sz="quarter" idx="12"/>
          </p:nvPr>
        </p:nvSpPr>
        <p:spPr/>
        <p:txBody>
          <a:bodyPr/>
          <a:lstStyle/>
          <a:p>
            <a:pPr>
              <a:defRPr/>
            </a:pPr>
            <a:fld id="{74C86619-DC43-47A2-BBF0-A7CC52D2B008}" type="slidenum">
              <a:rPr lang="en-US" smtClean="0"/>
              <a:pPr>
                <a:defRPr/>
              </a:pPr>
              <a:t>19</a:t>
            </a:fld>
            <a:endParaRPr lang="en-US"/>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200" b="1" dirty="0" smtClean="0"/>
              <a:t>Outline of the Presentation</a:t>
            </a:r>
            <a:r>
              <a:rPr lang="en-IN" dirty="0" smtClean="0"/>
              <a:t>  </a:t>
            </a:r>
            <a:endParaRPr lang="en-IN" dirty="0"/>
          </a:p>
        </p:txBody>
      </p:sp>
      <p:sp>
        <p:nvSpPr>
          <p:cNvPr id="3" name="Content Placeholder 2"/>
          <p:cNvSpPr>
            <a:spLocks noGrp="1"/>
          </p:cNvSpPr>
          <p:nvPr>
            <p:ph idx="1"/>
          </p:nvPr>
        </p:nvSpPr>
        <p:spPr>
          <a:xfrm>
            <a:off x="1182688" y="2017712"/>
            <a:ext cx="7772400" cy="4687887"/>
          </a:xfrm>
        </p:spPr>
        <p:txBody>
          <a:bodyPr>
            <a:normAutofit/>
          </a:bodyPr>
          <a:lstStyle/>
          <a:p>
            <a:r>
              <a:rPr lang="en-IN" sz="2400" dirty="0" smtClean="0"/>
              <a:t>Introduction </a:t>
            </a:r>
          </a:p>
          <a:p>
            <a:r>
              <a:rPr lang="en-IN" sz="2400" dirty="0" smtClean="0"/>
              <a:t>What is Secondary Education?</a:t>
            </a:r>
          </a:p>
          <a:p>
            <a:r>
              <a:rPr lang="en-IN" sz="2400" dirty="0" smtClean="0"/>
              <a:t>Importance of Secondary Education</a:t>
            </a:r>
          </a:p>
          <a:p>
            <a:r>
              <a:rPr lang="en-IN" sz="2400" dirty="0" smtClean="0"/>
              <a:t>Development of Secondary Education  in Pre-Independence India:</a:t>
            </a:r>
          </a:p>
          <a:p>
            <a:pPr lvl="1"/>
            <a:r>
              <a:rPr lang="en-IN" sz="2000" dirty="0" smtClean="0"/>
              <a:t>Macaulay’s Minute on Education (1935)</a:t>
            </a:r>
          </a:p>
          <a:p>
            <a:pPr lvl="1"/>
            <a:r>
              <a:rPr lang="en-IN" sz="2000" dirty="0" smtClean="0"/>
              <a:t>Wood’s Despatch (1954)</a:t>
            </a:r>
          </a:p>
          <a:p>
            <a:pPr lvl="1"/>
            <a:r>
              <a:rPr lang="en-IN" sz="2000" dirty="0" smtClean="0"/>
              <a:t>Hunter Commission (1882)</a:t>
            </a:r>
          </a:p>
          <a:p>
            <a:pPr lvl="1"/>
            <a:r>
              <a:rPr lang="en-IN" sz="2000" dirty="0" smtClean="0"/>
              <a:t>Calcutta University Commission (1917-19)</a:t>
            </a:r>
          </a:p>
          <a:p>
            <a:pPr lvl="1"/>
            <a:r>
              <a:rPr lang="en-IN" sz="2000" dirty="0" err="1" smtClean="0"/>
              <a:t>Sargent</a:t>
            </a:r>
            <a:r>
              <a:rPr lang="en-IN" sz="2000" dirty="0" smtClean="0"/>
              <a:t> Report (1944)</a:t>
            </a:r>
          </a:p>
          <a:p>
            <a:pPr lvl="1">
              <a:buNone/>
            </a:pPr>
            <a:endParaRPr lang="en-IN" sz="2000" dirty="0" smtClean="0"/>
          </a:p>
          <a:p>
            <a:pPr lvl="1"/>
            <a:endParaRPr lang="en-IN" sz="2000" dirty="0" smtClean="0"/>
          </a:p>
          <a:p>
            <a:pPr lvl="1"/>
            <a:endParaRPr lang="en-IN" dirty="0" smtClean="0"/>
          </a:p>
          <a:p>
            <a:endParaRPr lang="en-IN" dirty="0"/>
          </a:p>
        </p:txBody>
      </p:sp>
      <p:sp>
        <p:nvSpPr>
          <p:cNvPr id="4" name="Slide Number Placeholder 3"/>
          <p:cNvSpPr>
            <a:spLocks noGrp="1"/>
          </p:cNvSpPr>
          <p:nvPr>
            <p:ph type="sldNum" sz="quarter" idx="12"/>
          </p:nvPr>
        </p:nvSpPr>
        <p:spPr/>
        <p:txBody>
          <a:bodyPr/>
          <a:lstStyle/>
          <a:p>
            <a:pPr>
              <a:defRPr/>
            </a:pPr>
            <a:fld id="{74C86619-DC43-47A2-BBF0-A7CC52D2B008}" type="slidenum">
              <a:rPr lang="en-US" smtClean="0"/>
              <a:pPr>
                <a:defRPr/>
              </a:pPr>
              <a:t>2</a:t>
            </a:fld>
            <a:endParaRPr 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r>
              <a:rPr lang="en-IN" sz="3200" b="1" dirty="0" smtClean="0"/>
              <a:t>References</a:t>
            </a:r>
            <a:endParaRPr lang="en-IN" sz="3200" b="1" dirty="0"/>
          </a:p>
        </p:txBody>
      </p:sp>
      <p:sp>
        <p:nvSpPr>
          <p:cNvPr id="3" name="Content Placeholder 2"/>
          <p:cNvSpPr>
            <a:spLocks noGrp="1"/>
          </p:cNvSpPr>
          <p:nvPr>
            <p:ph idx="1"/>
          </p:nvPr>
        </p:nvSpPr>
        <p:spPr/>
        <p:txBody>
          <a:bodyPr>
            <a:normAutofit fontScale="70000" lnSpcReduction="20000"/>
          </a:bodyPr>
          <a:lstStyle/>
          <a:p>
            <a:pPr lvl="0"/>
            <a:r>
              <a:rPr lang="en-IN" b="1" dirty="0" smtClean="0"/>
              <a:t>Dash, B.N. (2011). </a:t>
            </a:r>
            <a:r>
              <a:rPr lang="en-IN" dirty="0" smtClean="0"/>
              <a:t>History of Education in India. New Delhi: Dominant Publishers and distributed Pvt. Ltd. </a:t>
            </a:r>
          </a:p>
          <a:p>
            <a:r>
              <a:rPr lang="en-IN" dirty="0" smtClean="0"/>
              <a:t> </a:t>
            </a:r>
            <a:r>
              <a:rPr lang="en-IN" b="1" dirty="0" smtClean="0"/>
              <a:t>Jena, S.S., Aggarwal, K. &amp; </a:t>
            </a:r>
            <a:r>
              <a:rPr lang="en-IN" b="1" dirty="0" err="1" smtClean="0"/>
              <a:t>Mahapatra</a:t>
            </a:r>
            <a:r>
              <a:rPr lang="en-IN" b="1" dirty="0" smtClean="0"/>
              <a:t>, S.K. (2014).</a:t>
            </a:r>
            <a:r>
              <a:rPr lang="en-IN" dirty="0" smtClean="0"/>
              <a:t> Quality in school education: Issues &amp; Concerns. New Delhi: </a:t>
            </a:r>
            <a:r>
              <a:rPr lang="en-IN" dirty="0" err="1" smtClean="0"/>
              <a:t>Shipra</a:t>
            </a:r>
            <a:r>
              <a:rPr lang="en-IN" dirty="0" smtClean="0"/>
              <a:t> Publications.</a:t>
            </a:r>
          </a:p>
          <a:p>
            <a:pPr lvl="0"/>
            <a:r>
              <a:rPr lang="en-IN" b="1" dirty="0" smtClean="0"/>
              <a:t> Aggarwal, J.C.(2010)</a:t>
            </a:r>
            <a:r>
              <a:rPr lang="en-IN" dirty="0" smtClean="0"/>
              <a:t>. Landmarks in the History of Modern Indian Education.</a:t>
            </a:r>
          </a:p>
          <a:p>
            <a:pPr>
              <a:buNone/>
            </a:pPr>
            <a:r>
              <a:rPr lang="en-IN" dirty="0" smtClean="0"/>
              <a:t>     Delhi: Vikas Publishing House Pvt. Ltd.</a:t>
            </a:r>
          </a:p>
          <a:p>
            <a:pPr>
              <a:buNone/>
            </a:pPr>
            <a:endParaRPr lang="en-IN" b="1" dirty="0" smtClean="0"/>
          </a:p>
          <a:p>
            <a:pPr>
              <a:buNone/>
            </a:pPr>
            <a:r>
              <a:rPr lang="en-IN" b="1" dirty="0" smtClean="0"/>
              <a:t>Web source: </a:t>
            </a:r>
            <a:endParaRPr lang="en-IN" dirty="0" smtClean="0"/>
          </a:p>
          <a:p>
            <a:pPr lvl="0"/>
            <a:r>
              <a:rPr lang="en-IN" b="1" dirty="0" smtClean="0">
                <a:solidFill>
                  <a:schemeClr val="bg2">
                    <a:lumMod val="90000"/>
                  </a:schemeClr>
                </a:solidFill>
                <a:hlinkClick r:id="rId2"/>
              </a:rPr>
              <a:t>www.teindia.nic.in/Files/.../</a:t>
            </a:r>
            <a:r>
              <a:rPr lang="en-IN" b="1" dirty="0" err="1" smtClean="0">
                <a:solidFill>
                  <a:schemeClr val="bg2">
                    <a:lumMod val="90000"/>
                  </a:schemeClr>
                </a:solidFill>
                <a:hlinkClick r:id="rId2"/>
              </a:rPr>
              <a:t>Secondary_Education_Commission_Report.p</a:t>
            </a:r>
            <a:r>
              <a:rPr lang="en-IN" b="1" i="1" dirty="0" smtClean="0">
                <a:solidFill>
                  <a:schemeClr val="bg2">
                    <a:lumMod val="90000"/>
                  </a:schemeClr>
                </a:solidFill>
              </a:rPr>
              <a:t>...</a:t>
            </a:r>
            <a:endParaRPr lang="en-IN" b="1" dirty="0" smtClean="0">
              <a:solidFill>
                <a:schemeClr val="bg2">
                  <a:lumMod val="90000"/>
                </a:schemeClr>
              </a:solidFill>
            </a:endParaRPr>
          </a:p>
          <a:p>
            <a:pPr lvl="0"/>
            <a:r>
              <a:rPr lang="en-IN" b="1" i="1" dirty="0" smtClean="0">
                <a:solidFill>
                  <a:schemeClr val="bg2">
                    <a:lumMod val="90000"/>
                  </a:schemeClr>
                </a:solidFill>
                <a:hlinkClick r:id="rId3"/>
              </a:rPr>
              <a:t>www.teindia.nic.in/files/reports/ccr/KC/KC_V1.pdf</a:t>
            </a:r>
            <a:r>
              <a:rPr lang="en-IN" b="1" i="1" dirty="0" smtClean="0">
                <a:solidFill>
                  <a:schemeClr val="bg2">
                    <a:lumMod val="90000"/>
                  </a:schemeClr>
                </a:solidFill>
              </a:rPr>
              <a:t>.</a:t>
            </a:r>
            <a:endParaRPr lang="en-IN" b="1" dirty="0" smtClean="0">
              <a:solidFill>
                <a:schemeClr val="bg2">
                  <a:lumMod val="90000"/>
                </a:schemeClr>
              </a:solidFill>
            </a:endParaRPr>
          </a:p>
          <a:p>
            <a:pPr lvl="0"/>
            <a:r>
              <a:rPr lang="en-IN" b="1" i="1" dirty="0" smtClean="0">
                <a:solidFill>
                  <a:schemeClr val="bg2">
                    <a:lumMod val="90000"/>
                  </a:schemeClr>
                </a:solidFill>
                <a:hlinkClick r:id="rId4"/>
              </a:rPr>
              <a:t>www.mhrd.gov.in</a:t>
            </a:r>
            <a:r>
              <a:rPr lang="en-IN" b="1" i="1" dirty="0" smtClean="0">
                <a:solidFill>
                  <a:schemeClr val="bg2">
                    <a:lumMod val="90000"/>
                  </a:schemeClr>
                </a:solidFill>
              </a:rPr>
              <a:t> </a:t>
            </a:r>
            <a:endParaRPr lang="en-IN" b="1" dirty="0" smtClean="0">
              <a:solidFill>
                <a:schemeClr val="bg2">
                  <a:lumMod val="90000"/>
                </a:schemeClr>
              </a:solidFill>
            </a:endParaRPr>
          </a:p>
          <a:p>
            <a:pPr>
              <a:buNone/>
            </a:pPr>
            <a:endParaRPr lang="en-IN" b="1" dirty="0" smtClean="0"/>
          </a:p>
          <a:p>
            <a:pPr>
              <a:buNone/>
            </a:pPr>
            <a:r>
              <a:rPr lang="en-IN" b="1" dirty="0" smtClean="0"/>
              <a:t>Documents:</a:t>
            </a:r>
            <a:endParaRPr lang="en-IN" dirty="0" smtClean="0"/>
          </a:p>
          <a:p>
            <a:pPr lvl="0"/>
            <a:r>
              <a:rPr lang="en-IN" b="1" dirty="0" smtClean="0"/>
              <a:t>Mudaliar Commission Report (1953). </a:t>
            </a:r>
            <a:r>
              <a:rPr lang="en-IN" dirty="0" smtClean="0"/>
              <a:t>Report of the Secondary Education Commission. Ministry of Education: Govt. of India.</a:t>
            </a:r>
            <a:r>
              <a:rPr lang="en-IN" b="1" dirty="0" smtClean="0"/>
              <a:t> </a:t>
            </a:r>
            <a:endParaRPr lang="en-IN" dirty="0" smtClean="0"/>
          </a:p>
          <a:p>
            <a:endParaRPr lang="en-IN" dirty="0"/>
          </a:p>
        </p:txBody>
      </p:sp>
      <p:sp>
        <p:nvSpPr>
          <p:cNvPr id="4" name="Slide Number Placeholder 3"/>
          <p:cNvSpPr>
            <a:spLocks noGrp="1"/>
          </p:cNvSpPr>
          <p:nvPr>
            <p:ph type="sldNum" sz="quarter" idx="12"/>
          </p:nvPr>
        </p:nvSpPr>
        <p:spPr/>
        <p:txBody>
          <a:bodyPr/>
          <a:lstStyle/>
          <a:p>
            <a:pPr>
              <a:defRPr/>
            </a:pPr>
            <a:fld id="{74C86619-DC43-47A2-BBF0-A7CC52D2B008}" type="slidenum">
              <a:rPr lang="en-US" smtClean="0"/>
              <a:pPr>
                <a:defRPr/>
              </a:pPr>
              <a:t>20</a:t>
            </a:fld>
            <a:endParaRPr lang="en-US"/>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830262"/>
          </a:xfrm>
        </p:spPr>
        <p:txBody>
          <a:bodyPr/>
          <a:lstStyle/>
          <a:p>
            <a:r>
              <a:rPr lang="en-IN" sz="3200" b="1" dirty="0" smtClean="0">
                <a:latin typeface="+mn-lt"/>
              </a:rPr>
              <a:t>Introduction</a:t>
            </a:r>
            <a:r>
              <a:rPr lang="en-IN" dirty="0" smtClean="0"/>
              <a:t> </a:t>
            </a:r>
            <a:endParaRPr lang="en-IN" dirty="0"/>
          </a:p>
        </p:txBody>
      </p:sp>
      <p:sp>
        <p:nvSpPr>
          <p:cNvPr id="3" name="Content Placeholder 2"/>
          <p:cNvSpPr>
            <a:spLocks noGrp="1"/>
          </p:cNvSpPr>
          <p:nvPr>
            <p:ph idx="1"/>
          </p:nvPr>
        </p:nvSpPr>
        <p:spPr>
          <a:xfrm>
            <a:off x="1182688" y="1371600"/>
            <a:ext cx="7772400" cy="4760913"/>
          </a:xfrm>
        </p:spPr>
        <p:txBody>
          <a:bodyPr/>
          <a:lstStyle/>
          <a:p>
            <a:pPr marL="87313" indent="-87313" algn="just">
              <a:buNone/>
            </a:pPr>
            <a:endParaRPr lang="en-US" sz="1800" dirty="0" smtClean="0"/>
          </a:p>
          <a:p>
            <a:pPr marL="87313" indent="-87313" algn="just">
              <a:buNone/>
            </a:pPr>
            <a:r>
              <a:rPr lang="en-US" sz="2000" dirty="0" smtClean="0"/>
              <a:t>While primary education is a basic enabling factor for participation, freedom, for leading life with dignity and overcoming basic deprivation, secondary education is the gateway for prosperity, for transforming the economy and establishing social justice in any country. It opens the world of work to the youth of the country and contributes to socio economic development of the community. Secondary Education is a crucial stage in the educational hierarchy as it prepares the students for higher education and also the world of work- </a:t>
            </a:r>
            <a:r>
              <a:rPr lang="en-US" sz="2000" b="1" dirty="0" smtClean="0"/>
              <a:t>               Ministry of Human Resource Development</a:t>
            </a:r>
            <a:endParaRPr lang="en-IN" sz="2000" dirty="0" smtClean="0"/>
          </a:p>
          <a:p>
            <a:pPr>
              <a:buNone/>
            </a:pPr>
            <a:endParaRPr lang="en-IN" sz="1600" dirty="0"/>
          </a:p>
        </p:txBody>
      </p:sp>
      <p:sp>
        <p:nvSpPr>
          <p:cNvPr id="4" name="Slide Number Placeholder 3"/>
          <p:cNvSpPr>
            <a:spLocks noGrp="1"/>
          </p:cNvSpPr>
          <p:nvPr>
            <p:ph type="sldNum" sz="quarter" idx="12"/>
          </p:nvPr>
        </p:nvSpPr>
        <p:spPr/>
        <p:txBody>
          <a:bodyPr/>
          <a:lstStyle/>
          <a:p>
            <a:pPr>
              <a:defRPr/>
            </a:pPr>
            <a:fld id="{74C86619-DC43-47A2-BBF0-A7CC52D2B008}" type="slidenum">
              <a:rPr lang="en-US" smtClean="0"/>
              <a:pPr>
                <a:defRPr/>
              </a:pPr>
              <a:t>3</a:t>
            </a:fld>
            <a:endParaRPr 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304800"/>
            <a:ext cx="7793037" cy="838200"/>
          </a:xfrm>
        </p:spPr>
        <p:txBody>
          <a:bodyPr>
            <a:normAutofit/>
          </a:bodyPr>
          <a:lstStyle/>
          <a:p>
            <a:r>
              <a:rPr lang="en-IN" sz="3200" b="1" dirty="0" smtClean="0">
                <a:latin typeface="+mn-lt"/>
              </a:rPr>
              <a:t>What is Secondary Education?</a:t>
            </a:r>
            <a:endParaRPr lang="en-IN" sz="3200" b="1" dirty="0">
              <a:latin typeface="+mn-lt"/>
            </a:endParaRPr>
          </a:p>
        </p:txBody>
      </p:sp>
      <p:sp>
        <p:nvSpPr>
          <p:cNvPr id="3" name="Content Placeholder 2"/>
          <p:cNvSpPr>
            <a:spLocks noGrp="1"/>
          </p:cNvSpPr>
          <p:nvPr>
            <p:ph idx="1"/>
          </p:nvPr>
        </p:nvSpPr>
        <p:spPr>
          <a:xfrm>
            <a:off x="838200" y="1524000"/>
            <a:ext cx="8116888" cy="4608513"/>
          </a:xfrm>
        </p:spPr>
        <p:txBody>
          <a:bodyPr>
            <a:normAutofit/>
          </a:bodyPr>
          <a:lstStyle/>
          <a:p>
            <a:pPr algn="just">
              <a:buNone/>
            </a:pPr>
            <a:endParaRPr lang="en-US" sz="2400" dirty="0" smtClean="0"/>
          </a:p>
          <a:p>
            <a:pPr algn="just"/>
            <a:r>
              <a:rPr lang="en-US" sz="2000" b="1" dirty="0" smtClean="0"/>
              <a:t>According to UNICEF</a:t>
            </a:r>
            <a:r>
              <a:rPr lang="en-US" sz="2000" dirty="0" smtClean="0"/>
              <a:t>, ‘Secondary education is essential for individual children to achieve their full potential, and for nations to advance social and economic development. Secondary education aims to develop the intellectual, social, and moral qualities essential for democratic citizenship, and to prepare young people for entry into the world of work. </a:t>
            </a:r>
          </a:p>
          <a:p>
            <a:pPr algn="just">
              <a:buNone/>
            </a:pPr>
            <a:endParaRPr lang="en-US" sz="2000" dirty="0" smtClean="0"/>
          </a:p>
          <a:p>
            <a:pPr algn="just"/>
            <a:r>
              <a:rPr lang="en-US" sz="2000" b="1" dirty="0" smtClean="0"/>
              <a:t>According to RMSA Framework, 2009,</a:t>
            </a:r>
            <a:r>
              <a:rPr lang="en-US" sz="2000" dirty="0" smtClean="0"/>
              <a:t> ‘Secondary Education is a crucial stage in the educational hierarchy as it prepares the students for higher education and also for the world of work. Classes IX and X constitute the secondary stage, whereas classes XI and XII are designated as the higher secondary stage.’</a:t>
            </a:r>
            <a:endParaRPr lang="en-IN" sz="2000" dirty="0" smtClean="0"/>
          </a:p>
          <a:p>
            <a:endParaRPr lang="en-IN" dirty="0"/>
          </a:p>
        </p:txBody>
      </p:sp>
      <p:sp>
        <p:nvSpPr>
          <p:cNvPr id="4" name="Slide Number Placeholder 3"/>
          <p:cNvSpPr>
            <a:spLocks noGrp="1"/>
          </p:cNvSpPr>
          <p:nvPr>
            <p:ph type="sldNum" sz="quarter" idx="12"/>
          </p:nvPr>
        </p:nvSpPr>
        <p:spPr/>
        <p:txBody>
          <a:bodyPr/>
          <a:lstStyle/>
          <a:p>
            <a:pPr>
              <a:defRPr/>
            </a:pPr>
            <a:fld id="{74C86619-DC43-47A2-BBF0-A7CC52D2B008}" type="slidenum">
              <a:rPr lang="en-US" smtClean="0"/>
              <a:pPr>
                <a:defRPr/>
              </a:pPr>
              <a:t>4</a:t>
            </a:fld>
            <a:endParaRPr 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1373188" y="457200"/>
            <a:ext cx="7466012" cy="990600"/>
          </a:xfrm>
        </p:spPr>
        <p:txBody>
          <a:bodyPr/>
          <a:lstStyle/>
          <a:p>
            <a:pPr eaLnBrk="1" hangingPunct="1"/>
            <a:r>
              <a:rPr lang="en-US" sz="3000" b="1" dirty="0" smtClean="0">
                <a:latin typeface="+mn-lt"/>
              </a:rPr>
              <a:t>Importance of Secondary Education</a:t>
            </a:r>
            <a:endParaRPr lang="en-US" sz="3000" b="1" dirty="0" smtClean="0">
              <a:solidFill>
                <a:schemeClr val="hlink"/>
              </a:solidFill>
              <a:latin typeface="+mn-lt"/>
            </a:endParaRPr>
          </a:p>
        </p:txBody>
      </p:sp>
      <p:sp>
        <p:nvSpPr>
          <p:cNvPr id="16388" name="Rectangle 3"/>
          <p:cNvSpPr>
            <a:spLocks noGrp="1" noChangeArrowheads="1"/>
          </p:cNvSpPr>
          <p:nvPr>
            <p:ph idx="1"/>
          </p:nvPr>
        </p:nvSpPr>
        <p:spPr>
          <a:xfrm>
            <a:off x="1066800" y="1905000"/>
            <a:ext cx="7239000" cy="4495800"/>
          </a:xfrm>
        </p:spPr>
        <p:txBody>
          <a:bodyPr/>
          <a:lstStyle/>
          <a:p>
            <a:pPr marL="363538" indent="-363538" algn="just" eaLnBrk="1" hangingPunct="1">
              <a:lnSpc>
                <a:spcPct val="90000"/>
              </a:lnSpc>
              <a:buFont typeface="Wingdings" pitchFamily="2" charset="2"/>
              <a:buChar char="v"/>
            </a:pPr>
            <a:r>
              <a:rPr lang="en-US" sz="2000" dirty="0" smtClean="0">
                <a:latin typeface="+mj-lt"/>
                <a:cs typeface="Arial" pitchFamily="34" charset="0"/>
              </a:rPr>
              <a:t>Secondary education develops faculties of critical thinking, abstraction, insight, skills and competence at a higher level </a:t>
            </a:r>
          </a:p>
          <a:p>
            <a:pPr marL="363538" indent="-363538" algn="just" eaLnBrk="1" hangingPunct="1">
              <a:lnSpc>
                <a:spcPct val="90000"/>
              </a:lnSpc>
              <a:buFont typeface="Wingdings" pitchFamily="2" charset="2"/>
              <a:buChar char="v"/>
            </a:pPr>
            <a:r>
              <a:rPr lang="en-US" sz="2000" dirty="0" smtClean="0">
                <a:latin typeface="+mj-lt"/>
                <a:cs typeface="Arial" pitchFamily="34" charset="0"/>
              </a:rPr>
              <a:t>Foundation for higher education</a:t>
            </a:r>
          </a:p>
          <a:p>
            <a:pPr marL="363538" indent="-363538" algn="just" eaLnBrk="1" hangingPunct="1">
              <a:lnSpc>
                <a:spcPct val="90000"/>
              </a:lnSpc>
              <a:buFont typeface="Wingdings" pitchFamily="2" charset="2"/>
              <a:buChar char="v"/>
            </a:pPr>
            <a:r>
              <a:rPr lang="en-US" sz="2000" dirty="0" smtClean="0">
                <a:latin typeface="+mj-lt"/>
                <a:cs typeface="Arial" pitchFamily="34" charset="0"/>
              </a:rPr>
              <a:t>Development of Democratic Citizenship</a:t>
            </a:r>
          </a:p>
          <a:p>
            <a:pPr marL="363538" indent="-363538" algn="just" eaLnBrk="1" hangingPunct="1">
              <a:lnSpc>
                <a:spcPct val="90000"/>
              </a:lnSpc>
              <a:buFont typeface="Wingdings" pitchFamily="2" charset="2"/>
              <a:buChar char="v"/>
            </a:pPr>
            <a:r>
              <a:rPr lang="en-US" sz="2000" dirty="0" smtClean="0">
                <a:latin typeface="+mj-lt"/>
                <a:cs typeface="Arial" pitchFamily="34" charset="0"/>
              </a:rPr>
              <a:t>Development of Capacities to Face new Challenges in life </a:t>
            </a:r>
          </a:p>
          <a:p>
            <a:pPr marL="363538" indent="-363538" algn="just" eaLnBrk="1" hangingPunct="1">
              <a:lnSpc>
                <a:spcPct val="90000"/>
              </a:lnSpc>
              <a:buFont typeface="Wingdings" pitchFamily="2" charset="2"/>
              <a:buChar char="v"/>
            </a:pPr>
            <a:r>
              <a:rPr lang="en-US" sz="2000" dirty="0" smtClean="0">
                <a:latin typeface="+mj-lt"/>
                <a:cs typeface="Arial" pitchFamily="34" charset="0"/>
              </a:rPr>
              <a:t>Development of the Self and Personality</a:t>
            </a:r>
          </a:p>
          <a:p>
            <a:pPr marL="363538" indent="-363538" algn="just" eaLnBrk="1" hangingPunct="1">
              <a:lnSpc>
                <a:spcPct val="90000"/>
              </a:lnSpc>
              <a:buFont typeface="Wingdings" pitchFamily="2" charset="2"/>
              <a:buChar char="v"/>
            </a:pPr>
            <a:r>
              <a:rPr lang="en-US" sz="2000" dirty="0" smtClean="0">
                <a:latin typeface="+mj-lt"/>
                <a:cs typeface="Arial" pitchFamily="34" charset="0"/>
              </a:rPr>
              <a:t>Education for Modernization</a:t>
            </a:r>
          </a:p>
          <a:p>
            <a:pPr marL="363538" indent="-363538" algn="just" eaLnBrk="1" hangingPunct="1">
              <a:lnSpc>
                <a:spcPct val="90000"/>
              </a:lnSpc>
              <a:buFont typeface="Wingdings" pitchFamily="2" charset="2"/>
              <a:buChar char="v"/>
            </a:pPr>
            <a:r>
              <a:rPr lang="en-US" sz="2000" dirty="0" smtClean="0">
                <a:latin typeface="+mj-lt"/>
                <a:cs typeface="Arial" pitchFamily="34" charset="0"/>
              </a:rPr>
              <a:t>Development of Social, Moral and Spiritual Values</a:t>
            </a:r>
          </a:p>
          <a:p>
            <a:pPr marL="363538" indent="-363538" algn="just" eaLnBrk="1" hangingPunct="1">
              <a:lnSpc>
                <a:spcPct val="90000"/>
              </a:lnSpc>
              <a:buFont typeface="Wingdings" pitchFamily="2" charset="2"/>
              <a:buChar char="v"/>
            </a:pPr>
            <a:r>
              <a:rPr lang="en-US" sz="2000" dirty="0" smtClean="0">
                <a:latin typeface="+mj-lt"/>
                <a:cs typeface="Arial" pitchFamily="34" charset="0"/>
              </a:rPr>
              <a:t>Development of International Understanding and competitiveness</a:t>
            </a:r>
          </a:p>
          <a:p>
            <a:pPr marL="363538" indent="-363538" algn="just" eaLnBrk="1" hangingPunct="1">
              <a:lnSpc>
                <a:spcPct val="90000"/>
              </a:lnSpc>
              <a:buFont typeface="Wingdings" pitchFamily="2" charset="2"/>
              <a:buChar char="v"/>
            </a:pPr>
            <a:r>
              <a:rPr lang="en-US" sz="2000" dirty="0" smtClean="0">
                <a:latin typeface="+mj-lt"/>
                <a:cs typeface="Arial" pitchFamily="34" charset="0"/>
              </a:rPr>
              <a:t>Requirement for employment and labour market quality</a:t>
            </a:r>
          </a:p>
          <a:p>
            <a:pPr marL="363538" indent="-363538" algn="just" eaLnBrk="1" hangingPunct="1">
              <a:lnSpc>
                <a:spcPct val="90000"/>
              </a:lnSpc>
              <a:buFont typeface="Wingdings" pitchFamily="2" charset="2"/>
              <a:buChar char="v"/>
            </a:pPr>
            <a:r>
              <a:rPr lang="en-US" sz="2000" dirty="0" smtClean="0">
                <a:latin typeface="+mj-lt"/>
                <a:cs typeface="Arial" pitchFamily="34" charset="0"/>
              </a:rPr>
              <a:t>Critical to social and economic development </a:t>
            </a:r>
          </a:p>
        </p:txBody>
      </p:sp>
      <p:sp>
        <p:nvSpPr>
          <p:cNvPr id="5" name="Rectangle 13"/>
          <p:cNvSpPr>
            <a:spLocks noGrp="1" noChangeArrowheads="1"/>
          </p:cNvSpPr>
          <p:nvPr>
            <p:ph type="sldNum" sz="quarter" idx="12"/>
          </p:nvPr>
        </p:nvSpPr>
        <p:spPr>
          <a:ln/>
        </p:spPr>
        <p:txBody>
          <a:bodyPr/>
          <a:lstStyle/>
          <a:p>
            <a:pPr>
              <a:defRPr/>
            </a:pPr>
            <a:fld id="{1EA3F514-7449-4E23-AC89-3FC53AD04D90}" type="slidenum">
              <a:rPr lang="en-US"/>
              <a:pPr>
                <a:defRPr/>
              </a:pPr>
              <a:t>5</a:t>
            </a:fld>
            <a:endParaRPr lang="en-US"/>
          </a:p>
        </p:txBody>
      </p:sp>
      <p:sp>
        <p:nvSpPr>
          <p:cNvPr id="16386"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fld id="{5F8BAF5C-562A-420B-8E0F-0DDDB74D3E99}" type="slidenum">
              <a:rPr lang="en-US" sz="1400"/>
              <a:pPr algn="r"/>
              <a:t>5</a:t>
            </a:fld>
            <a:endParaRPr lang="en-US" sz="140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830262"/>
          </a:xfrm>
        </p:spPr>
        <p:txBody>
          <a:bodyPr>
            <a:normAutofit fontScale="90000"/>
          </a:bodyPr>
          <a:lstStyle/>
          <a:p>
            <a:pPr algn="ctr"/>
            <a:r>
              <a:rPr lang="en-IN" sz="3200" b="1" dirty="0" smtClean="0">
                <a:latin typeface="+mn-lt"/>
              </a:rPr>
              <a:t>Development of Secondary Education Pre- Independence India</a:t>
            </a:r>
            <a:endParaRPr lang="en-IN" sz="3200" b="1" dirty="0">
              <a:latin typeface="+mn-lt"/>
            </a:endParaRPr>
          </a:p>
        </p:txBody>
      </p:sp>
      <p:sp>
        <p:nvSpPr>
          <p:cNvPr id="3" name="Content Placeholder 2"/>
          <p:cNvSpPr>
            <a:spLocks noGrp="1"/>
          </p:cNvSpPr>
          <p:nvPr>
            <p:ph idx="1"/>
          </p:nvPr>
        </p:nvSpPr>
        <p:spPr>
          <a:xfrm>
            <a:off x="1182688" y="1600200"/>
            <a:ext cx="7772400" cy="4532313"/>
          </a:xfrm>
        </p:spPr>
        <p:txBody>
          <a:bodyPr>
            <a:normAutofit/>
          </a:bodyPr>
          <a:lstStyle/>
          <a:p>
            <a:pPr marL="174625" indent="-174625" algn="just">
              <a:buFont typeface="Wingdings" pitchFamily="2" charset="2"/>
              <a:buChar char="Ø"/>
            </a:pPr>
            <a:r>
              <a:rPr lang="en-US" sz="2000" dirty="0" smtClean="0">
                <a:latin typeface="Times New Roman" pitchFamily="18" charset="0"/>
                <a:cs typeface="Times New Roman" pitchFamily="18" charset="0"/>
              </a:rPr>
              <a:t>According to the</a:t>
            </a:r>
            <a:r>
              <a:rPr lang="en-US" sz="2000" b="1" dirty="0" smtClean="0">
                <a:latin typeface="Times New Roman" pitchFamily="18" charset="0"/>
                <a:cs typeface="Times New Roman" pitchFamily="18" charset="0"/>
              </a:rPr>
              <a:t> Charter of 1813</a:t>
            </a:r>
            <a:r>
              <a:rPr lang="en-US" sz="2000" dirty="0" smtClean="0">
                <a:latin typeface="Times New Roman" pitchFamily="18" charset="0"/>
                <a:cs typeface="Times New Roman" pitchFamily="18" charset="0"/>
              </a:rPr>
              <a:t>, the British Parliament made the company responsible for education of the Indian people.</a:t>
            </a:r>
          </a:p>
          <a:p>
            <a:pPr marL="0" lvl="1" indent="0" algn="just">
              <a:buFont typeface="Wingdings" pitchFamily="2" charset="2"/>
              <a:buChar char="Ø"/>
            </a:pPr>
            <a:r>
              <a:rPr lang="en-IN" sz="2000" b="1" dirty="0" smtClean="0">
                <a:latin typeface="Times New Roman" pitchFamily="18" charset="0"/>
                <a:cs typeface="Times New Roman" pitchFamily="18" charset="0"/>
              </a:rPr>
              <a:t>Clause 43 of the Charter Act of 1813</a:t>
            </a:r>
            <a:r>
              <a:rPr lang="en-IN" sz="2000" dirty="0" smtClean="0">
                <a:latin typeface="Times New Roman" pitchFamily="18" charset="0"/>
                <a:cs typeface="Times New Roman" pitchFamily="18" charset="0"/>
              </a:rPr>
              <a:t> stated, “It shall be lawful for the Governor General-in-Council to direct that out of any surplus which may remain of the rents, revenues and profits arising from the said territorial acquisitions, after defraying the expenses of the military, civil and commercial establishment and paying the interest of the debt, in manner hereinafter provided, a sum of not less than one lack of rupees in each year shall be set apart and applied to the revival and improvement of literature and encouragement of the learned natives of India and for the introduction and promotion of a knowledge of the sciences among the inhabitants of the British territories in India”. </a:t>
            </a:r>
          </a:p>
          <a:p>
            <a:pPr marL="0" lvl="1" indent="0" algn="just">
              <a:buFont typeface="Wingdings" pitchFamily="2" charset="2"/>
              <a:buChar char="Ø"/>
            </a:pPr>
            <a:r>
              <a:rPr lang="en-IN" sz="2000" dirty="0" smtClean="0">
                <a:latin typeface="Times New Roman" pitchFamily="18" charset="0"/>
                <a:cs typeface="Times New Roman" pitchFamily="18" charset="0"/>
              </a:rPr>
              <a:t>The development of secondary education in pre-independence India is given  in the next slides: </a:t>
            </a:r>
            <a:endParaRPr lang="en-IN" sz="2000" dirty="0" smtClean="0"/>
          </a:p>
          <a:p>
            <a:pPr lvl="1" indent="-742950">
              <a:buNone/>
            </a:pPr>
            <a:endParaRPr lang="en-IN" sz="2000" dirty="0" smtClean="0"/>
          </a:p>
          <a:p>
            <a:pPr lvl="1" indent="-742950">
              <a:buNone/>
            </a:pPr>
            <a:endParaRPr lang="en-IN" sz="2000" dirty="0" smtClean="0"/>
          </a:p>
          <a:p>
            <a:pPr lvl="1" indent="-742950">
              <a:buNone/>
            </a:pPr>
            <a:endParaRPr lang="en-IN" sz="2000" dirty="0" smtClean="0"/>
          </a:p>
          <a:p>
            <a:pPr>
              <a:buNone/>
            </a:pPr>
            <a:endParaRPr lang="en-IN" dirty="0"/>
          </a:p>
        </p:txBody>
      </p:sp>
      <p:sp>
        <p:nvSpPr>
          <p:cNvPr id="4" name="Slide Number Placeholder 3"/>
          <p:cNvSpPr>
            <a:spLocks noGrp="1"/>
          </p:cNvSpPr>
          <p:nvPr>
            <p:ph type="sldNum" sz="quarter" idx="12"/>
          </p:nvPr>
        </p:nvSpPr>
        <p:spPr>
          <a:xfrm>
            <a:off x="9906000" y="3886200"/>
            <a:ext cx="1905000" cy="457200"/>
          </a:xfrm>
        </p:spPr>
        <p:txBody>
          <a:bodyPr/>
          <a:lstStyle/>
          <a:p>
            <a:pPr>
              <a:defRPr/>
            </a:pPr>
            <a:fld id="{74C86619-DC43-47A2-BBF0-A7CC52D2B008}" type="slidenum">
              <a:rPr lang="en-US" smtClean="0"/>
              <a:pPr>
                <a:defRPr/>
              </a:pPr>
              <a:t>6</a:t>
            </a:fld>
            <a:endParaRPr lang="en-US" dirty="0"/>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pPr lvl="1"/>
            <a:r>
              <a:rPr lang="en-IN" sz="3200" dirty="0" smtClean="0"/>
              <a:t>1. </a:t>
            </a:r>
            <a:r>
              <a:rPr lang="en-IN" sz="3200" b="1" dirty="0" smtClean="0">
                <a:solidFill>
                  <a:schemeClr val="bg2">
                    <a:lumMod val="50000"/>
                  </a:schemeClr>
                </a:solidFill>
                <a:latin typeface="+mn-lt"/>
              </a:rPr>
              <a:t>Macaulay’s Minute on Education (1835)</a:t>
            </a:r>
            <a:r>
              <a:rPr lang="en-IN" sz="2000" dirty="0" smtClean="0"/>
              <a:t/>
            </a:r>
            <a:br>
              <a:rPr lang="en-IN" sz="2000" dirty="0" smtClean="0"/>
            </a:br>
            <a:endParaRPr lang="en-IN" dirty="0"/>
          </a:p>
        </p:txBody>
      </p:sp>
      <p:pic>
        <p:nvPicPr>
          <p:cNvPr id="5" name="Content Placeholder 4" descr="https://qph.is.quoracdn.net/main-qimg-3dba2fd9fefdfdf6474ec25559a3e5e7?convert_to_webp=true"/>
          <p:cNvPicPr>
            <a:picLocks noGrp="1"/>
          </p:cNvPicPr>
          <p:nvPr>
            <p:ph idx="1"/>
          </p:nvPr>
        </p:nvPicPr>
        <p:blipFill>
          <a:blip r:embed="rId2" cstate="print"/>
          <a:srcRect/>
          <a:stretch>
            <a:fillRect/>
          </a:stretch>
        </p:blipFill>
        <p:spPr bwMode="auto">
          <a:xfrm>
            <a:off x="914400" y="1295400"/>
            <a:ext cx="7772400" cy="55626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a:defRPr/>
            </a:pPr>
            <a:fld id="{74C86619-DC43-47A2-BBF0-A7CC52D2B008}" type="slidenum">
              <a:rPr lang="en-US" smtClean="0"/>
              <a:pPr>
                <a:defRPr/>
              </a:pPr>
              <a:t>7</a:t>
            </a:fld>
            <a:endParaRPr lang="en-US"/>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IN" sz="3200" b="1" dirty="0" smtClean="0"/>
              <a:t>Main Recommendations </a:t>
            </a:r>
            <a:endParaRPr lang="en-IN" sz="3200" b="1" dirty="0"/>
          </a:p>
        </p:txBody>
      </p:sp>
      <p:sp>
        <p:nvSpPr>
          <p:cNvPr id="3" name="Content Placeholder 2"/>
          <p:cNvSpPr>
            <a:spLocks noGrp="1"/>
          </p:cNvSpPr>
          <p:nvPr>
            <p:ph idx="1"/>
          </p:nvPr>
        </p:nvSpPr>
        <p:spPr>
          <a:xfrm>
            <a:off x="457200" y="1752600"/>
            <a:ext cx="8229600" cy="4572000"/>
          </a:xfrm>
        </p:spPr>
        <p:txBody>
          <a:bodyPr>
            <a:noAutofit/>
          </a:bodyPr>
          <a:lstStyle/>
          <a:p>
            <a:pPr lvl="0" algn="just">
              <a:buFont typeface="Wingdings" pitchFamily="2" charset="2"/>
              <a:buChar char="Ø"/>
            </a:pPr>
            <a:r>
              <a:rPr lang="en-US" sz="2400" b="1" dirty="0" smtClean="0"/>
              <a:t>Resolve the controversy between </a:t>
            </a:r>
            <a:r>
              <a:rPr lang="en-US" sz="2400" b="1" dirty="0" err="1" smtClean="0"/>
              <a:t>Anglicists</a:t>
            </a:r>
            <a:r>
              <a:rPr lang="en-US" sz="2400" b="1" dirty="0" smtClean="0"/>
              <a:t>  and </a:t>
            </a:r>
            <a:r>
              <a:rPr lang="en-US" sz="2400" b="1" dirty="0" err="1" smtClean="0"/>
              <a:t>Orientalists</a:t>
            </a:r>
            <a:endParaRPr lang="en-US" sz="2400" b="1" dirty="0" smtClean="0"/>
          </a:p>
          <a:p>
            <a:pPr lvl="0" algn="just">
              <a:buFont typeface="Wingdings" pitchFamily="2" charset="2"/>
              <a:buChar char="Ø"/>
            </a:pPr>
            <a:r>
              <a:rPr lang="en-IN" sz="2400" b="1" dirty="0" smtClean="0"/>
              <a:t>Promote the European Literature and Science among the natives of India</a:t>
            </a:r>
          </a:p>
          <a:p>
            <a:pPr lvl="0" algn="just">
              <a:buFont typeface="Wingdings" pitchFamily="2" charset="2"/>
              <a:buChar char="Ø"/>
            </a:pPr>
            <a:r>
              <a:rPr lang="en-IN" sz="2400" b="1" dirty="0" smtClean="0"/>
              <a:t>Promote English Education </a:t>
            </a:r>
            <a:r>
              <a:rPr lang="en-IN" sz="2400" dirty="0" smtClean="0"/>
              <a:t> </a:t>
            </a:r>
          </a:p>
          <a:p>
            <a:pPr algn="just">
              <a:buFont typeface="Wingdings" pitchFamily="2" charset="2"/>
              <a:buChar char="Ø"/>
            </a:pPr>
            <a:r>
              <a:rPr lang="en-IN" sz="2400" b="1" dirty="0" smtClean="0"/>
              <a:t>Encourage Indigenous learning</a:t>
            </a:r>
          </a:p>
          <a:p>
            <a:pPr algn="just">
              <a:buNone/>
            </a:pPr>
            <a:endParaRPr lang="en-IN" sz="2400" b="1" dirty="0"/>
          </a:p>
        </p:txBody>
      </p:sp>
      <p:sp>
        <p:nvSpPr>
          <p:cNvPr id="4" name="Slide Number Placeholder 3"/>
          <p:cNvSpPr>
            <a:spLocks noGrp="1"/>
          </p:cNvSpPr>
          <p:nvPr>
            <p:ph type="sldNum" sz="quarter" idx="12"/>
          </p:nvPr>
        </p:nvSpPr>
        <p:spPr/>
        <p:txBody>
          <a:bodyPr/>
          <a:lstStyle/>
          <a:p>
            <a:pPr>
              <a:defRPr/>
            </a:pPr>
            <a:fld id="{74C86619-DC43-47A2-BBF0-A7CC52D2B008}" type="slidenum">
              <a:rPr lang="en-US" smtClean="0"/>
              <a:pPr>
                <a:defRPr/>
              </a:pPr>
              <a:t>8</a:t>
            </a:fld>
            <a:endParaRPr lang="en-US"/>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lvl="1"/>
            <a:r>
              <a:rPr lang="en-IN" sz="3200" dirty="0" smtClean="0"/>
              <a:t>2. </a:t>
            </a:r>
            <a:r>
              <a:rPr lang="en-IN" sz="3200" b="1" dirty="0" smtClean="0">
                <a:solidFill>
                  <a:schemeClr val="bg2">
                    <a:lumMod val="50000"/>
                  </a:schemeClr>
                </a:solidFill>
                <a:latin typeface="+mj-lt"/>
              </a:rPr>
              <a:t>Wood’s Despatch (1854)</a:t>
            </a:r>
            <a:r>
              <a:rPr lang="en-IN" sz="2000" dirty="0" smtClean="0"/>
              <a:t/>
            </a:r>
            <a:br>
              <a:rPr lang="en-IN" sz="2000" dirty="0" smtClean="0"/>
            </a:br>
            <a:endParaRPr lang="en-IN" dirty="0"/>
          </a:p>
        </p:txBody>
      </p:sp>
      <p:pic>
        <p:nvPicPr>
          <p:cNvPr id="5" name="Content Placeholder 4" descr="http://image.slidesharecdn.com/educationandbritishrule-131020072439-phpapp01/95/education-and-british-rule-19-638.jpg?cb=1447339947"/>
          <p:cNvPicPr>
            <a:picLocks noGrp="1"/>
          </p:cNvPicPr>
          <p:nvPr>
            <p:ph idx="1"/>
          </p:nvPr>
        </p:nvPicPr>
        <p:blipFill>
          <a:blip r:embed="rId2" cstate="print"/>
          <a:srcRect/>
          <a:stretch>
            <a:fillRect/>
          </a:stretch>
        </p:blipFill>
        <p:spPr bwMode="auto">
          <a:xfrm>
            <a:off x="762000" y="1143000"/>
            <a:ext cx="7619999" cy="52578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a:defRPr/>
            </a:pPr>
            <a:fld id="{74C86619-DC43-47A2-BBF0-A7CC52D2B008}" type="slidenum">
              <a:rPr lang="en-US" smtClean="0"/>
              <a:pPr>
                <a:defRPr/>
              </a:pPr>
              <a:t>9</a:t>
            </a:fld>
            <a:endParaRPr lang="en-US"/>
          </a:p>
        </p:txBody>
      </p:sp>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8176</TotalTime>
  <Words>1493</Words>
  <Application>Microsoft Office PowerPoint</Application>
  <PresentationFormat>On-screen Show (4:3)</PresentationFormat>
  <Paragraphs>150</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                   Development of secondary education in pre -independence India  </vt:lpstr>
      <vt:lpstr>Outline of the Presentation  </vt:lpstr>
      <vt:lpstr>Introduction </vt:lpstr>
      <vt:lpstr>What is Secondary Education?</vt:lpstr>
      <vt:lpstr>Importance of Secondary Education</vt:lpstr>
      <vt:lpstr>Development of Secondary Education Pre- Independence India</vt:lpstr>
      <vt:lpstr>1. Macaulay’s Minute on Education (1835) </vt:lpstr>
      <vt:lpstr>Main Recommendations </vt:lpstr>
      <vt:lpstr>2. Wood’s Despatch (1854) </vt:lpstr>
      <vt:lpstr>Cont…</vt:lpstr>
      <vt:lpstr>       cont...</vt:lpstr>
      <vt:lpstr> Some Defects in Secondary Education (during 1854-1882) </vt:lpstr>
      <vt:lpstr>3. Hunter Commission (1882)</vt:lpstr>
      <vt:lpstr>Main Recommendations</vt:lpstr>
      <vt:lpstr>      3. Calcutta University Commission (1917-19) </vt:lpstr>
      <vt:lpstr>       cont...</vt:lpstr>
      <vt:lpstr>                   5. Sargent Report (1944) </vt:lpstr>
      <vt:lpstr>Cont…</vt:lpstr>
      <vt:lpstr>Conclusion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UNIVERSALISATION OF SECONDARY EDUCATION</dc:title>
  <dc:creator>compaq</dc:creator>
  <cp:lastModifiedBy>hp</cp:lastModifiedBy>
  <cp:revision>1249</cp:revision>
  <dcterms:created xsi:type="dcterms:W3CDTF">2005-09-20T10:38:52Z</dcterms:created>
  <dcterms:modified xsi:type="dcterms:W3CDTF">2016-02-12T07:48:16Z</dcterms:modified>
</cp:coreProperties>
</file>