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0" r:id="rId3"/>
    <p:sldId id="271" r:id="rId4"/>
    <p:sldId id="285" r:id="rId5"/>
    <p:sldId id="284" r:id="rId6"/>
    <p:sldId id="278" r:id="rId7"/>
    <p:sldId id="257" r:id="rId8"/>
    <p:sldId id="260" r:id="rId9"/>
    <p:sldId id="275" r:id="rId10"/>
    <p:sldId id="276" r:id="rId11"/>
    <p:sldId id="286" r:id="rId12"/>
    <p:sldId id="288" r:id="rId13"/>
    <p:sldId id="289" r:id="rId14"/>
    <p:sldId id="290" r:id="rId15"/>
    <p:sldId id="291" r:id="rId16"/>
    <p:sldId id="292" r:id="rId17"/>
    <p:sldId id="293" r:id="rId18"/>
    <p:sldId id="295" r:id="rId19"/>
    <p:sldId id="296" r:id="rId20"/>
    <p:sldId id="297" r:id="rId21"/>
    <p:sldId id="298" r:id="rId22"/>
    <p:sldId id="299" r:id="rId23"/>
    <p:sldId id="301" r:id="rId24"/>
    <p:sldId id="300" r:id="rId25"/>
    <p:sldId id="303" r:id="rId26"/>
    <p:sldId id="304" r:id="rId27"/>
    <p:sldId id="305" r:id="rId28"/>
    <p:sldId id="306" r:id="rId29"/>
    <p:sldId id="307" r:id="rId30"/>
    <p:sldId id="308" r:id="rId31"/>
    <p:sldId id="30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127" autoAdjust="0"/>
    <p:restoredTop sz="94624" autoAdjust="0"/>
  </p:normalViewPr>
  <p:slideViewPr>
    <p:cSldViewPr>
      <p:cViewPr varScale="1">
        <p:scale>
          <a:sx n="69" d="100"/>
          <a:sy n="69" d="100"/>
        </p:scale>
        <p:origin x="-1506" y="-102"/>
      </p:cViewPr>
      <p:guideLst>
        <p:guide orient="horz" pos="2160"/>
        <p:guide pos="2880"/>
      </p:guideLst>
    </p:cSldViewPr>
  </p:slideViewPr>
  <p:outlineViewPr>
    <p:cViewPr>
      <p:scale>
        <a:sx n="33" d="100"/>
        <a:sy n="33" d="100"/>
      </p:scale>
      <p:origin x="54" y="8858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endParaRPr lang="en-IN" dirty="0" smtClean="0"/>
          </a:p>
          <a:p>
            <a:endParaRPr lang="en-IN" dirty="0" smtClean="0"/>
          </a:p>
          <a:p>
            <a:endParaRPr lang="en-IN" dirty="0" smtClean="0"/>
          </a:p>
          <a:p>
            <a:endParaRPr lang="en-IN" sz="3600" b="1" dirty="0" smtClean="0">
              <a:solidFill>
                <a:srgbClr val="FF0000"/>
              </a:solidFill>
              <a:latin typeface="Times New Roman" pitchFamily="18" charset="0"/>
              <a:cs typeface="Times New Roman" pitchFamily="18" charset="0"/>
            </a:endParaRPr>
          </a:p>
          <a:p>
            <a:pPr algn="ctr">
              <a:spcBef>
                <a:spcPts val="0"/>
              </a:spcBef>
            </a:pPr>
            <a:r>
              <a:rPr lang="en-IN" sz="4800" b="1" dirty="0" smtClean="0">
                <a:solidFill>
                  <a:srgbClr val="FF0000"/>
                </a:solidFill>
                <a:latin typeface="Times New Roman" pitchFamily="18" charset="0"/>
                <a:cs typeface="Times New Roman" pitchFamily="18" charset="0"/>
              </a:rPr>
              <a:t>Intelligence Studies</a:t>
            </a:r>
          </a:p>
          <a:p>
            <a:pPr algn="ctr">
              <a:spcBef>
                <a:spcPts val="0"/>
              </a:spcBef>
            </a:pPr>
            <a:r>
              <a:rPr lang="en-IN" sz="4800" b="1" dirty="0" smtClean="0">
                <a:solidFill>
                  <a:srgbClr val="FF0000"/>
                </a:solidFill>
                <a:latin typeface="Times New Roman" pitchFamily="18" charset="0"/>
                <a:cs typeface="Times New Roman" pitchFamily="18" charset="0"/>
              </a:rPr>
              <a:t>&amp; </a:t>
            </a:r>
          </a:p>
          <a:p>
            <a:pPr algn="ctr">
              <a:spcBef>
                <a:spcPts val="0"/>
              </a:spcBef>
            </a:pPr>
            <a:r>
              <a:rPr lang="en-IN" sz="4800" b="1" dirty="0" smtClean="0">
                <a:solidFill>
                  <a:srgbClr val="FF0000"/>
                </a:solidFill>
                <a:latin typeface="Times New Roman" pitchFamily="18" charset="0"/>
                <a:cs typeface="Times New Roman" pitchFamily="18" charset="0"/>
              </a:rPr>
              <a:t>National </a:t>
            </a:r>
            <a:r>
              <a:rPr lang="en-IN" sz="4800" b="1" dirty="0" smtClean="0">
                <a:solidFill>
                  <a:srgbClr val="FF0000"/>
                </a:solidFill>
                <a:latin typeface="Times New Roman" pitchFamily="18" charset="0"/>
                <a:cs typeface="Times New Roman" pitchFamily="18" charset="0"/>
              </a:rPr>
              <a:t>Security</a:t>
            </a:r>
          </a:p>
          <a:p>
            <a:pPr algn="ctr">
              <a:spcBef>
                <a:spcPts val="0"/>
              </a:spcBef>
            </a:pPr>
            <a:endParaRPr lang="en-IN" sz="4800" b="1" dirty="0" smtClean="0">
              <a:solidFill>
                <a:srgbClr val="FF0000"/>
              </a:solidFill>
              <a:latin typeface="Times New Roman" pitchFamily="18" charset="0"/>
              <a:cs typeface="Times New Roman" pitchFamily="18" charset="0"/>
            </a:endParaRPr>
          </a:p>
          <a:p>
            <a:pPr algn="ctr">
              <a:spcBef>
                <a:spcPts val="0"/>
              </a:spcBef>
            </a:pPr>
            <a:r>
              <a:rPr lang="en-IN" sz="4800" b="1" dirty="0" smtClean="0">
                <a:solidFill>
                  <a:srgbClr val="FF0000"/>
                </a:solidFill>
                <a:latin typeface="Times New Roman" pitchFamily="18" charset="0"/>
                <a:cs typeface="Times New Roman" pitchFamily="18" charset="0"/>
              </a:rPr>
              <a:t>(UNIT-I)</a:t>
            </a:r>
            <a:endParaRPr lang="en-IN" sz="4800" b="1" dirty="0" smtClean="0">
              <a:solidFill>
                <a:srgbClr val="FF0000"/>
              </a:solidFill>
              <a:latin typeface="Times New Roman" pitchFamily="18" charset="0"/>
              <a:cs typeface="Times New Roman" pitchFamily="18" charset="0"/>
            </a:endParaRPr>
          </a:p>
          <a:p>
            <a:pPr algn="ctr">
              <a:spcBef>
                <a:spcPts val="0"/>
              </a:spcBef>
            </a:pPr>
            <a:endParaRPr lang="en-IN" sz="4800" b="1" dirty="0" smtClean="0">
              <a:solidFill>
                <a:srgbClr val="FF0000"/>
              </a:solidFill>
              <a:latin typeface="Times New Roman" pitchFamily="18" charset="0"/>
              <a:cs typeface="Times New Roman" pitchFamily="18" charset="0"/>
            </a:endParaRPr>
          </a:p>
          <a:p>
            <a:pPr algn="ctr">
              <a:spcBef>
                <a:spcPts val="0"/>
              </a:spcBef>
            </a:pPr>
            <a:endParaRPr lang="en-IN" sz="4000" b="1" dirty="0" smtClean="0">
              <a:solidFill>
                <a:srgbClr val="FF0000"/>
              </a:solidFill>
              <a:latin typeface="Times New Roman" pitchFamily="18" charset="0"/>
              <a:cs typeface="Times New Roman" pitchFamily="18" charset="0"/>
            </a:endParaRPr>
          </a:p>
          <a:p>
            <a:pPr algn="ctr">
              <a:spcBef>
                <a:spcPts val="0"/>
              </a:spcBef>
            </a:pPr>
            <a:endParaRPr lang="en-IN" sz="4000" b="1" dirty="0" smtClean="0">
              <a:solidFill>
                <a:srgbClr val="FF0000"/>
              </a:solidFill>
              <a:latin typeface="Times New Roman" pitchFamily="18" charset="0"/>
              <a:cs typeface="Times New Roman" pitchFamily="18" charset="0"/>
            </a:endParaRPr>
          </a:p>
          <a:p>
            <a:pPr algn="ctr"/>
            <a:r>
              <a:rPr lang="en-IN" sz="3200" b="1" dirty="0" smtClean="0">
                <a:solidFill>
                  <a:srgbClr val="FFFF00"/>
                </a:solidFill>
                <a:latin typeface="Times New Roman" pitchFamily="18" charset="0"/>
                <a:cs typeface="Times New Roman" pitchFamily="18" charset="0"/>
              </a:rPr>
              <a:t>(Master 20015-16)</a:t>
            </a:r>
            <a:endParaRPr lang="en-IN" sz="4000" b="1" dirty="0">
              <a:solidFill>
                <a:srgbClr val="FFFF00"/>
              </a:solidFill>
              <a:latin typeface="Times New Roman" pitchFamily="18" charset="0"/>
              <a:cs typeface="Times New Roman" pitchFamily="18" charset="0"/>
            </a:endParaRPr>
          </a:p>
        </p:txBody>
      </p:sp>
      <p:sp>
        <p:nvSpPr>
          <p:cNvPr id="4" name="Rectangle 3"/>
          <p:cNvSpPr/>
          <p:nvPr/>
        </p:nvSpPr>
        <p:spPr>
          <a:xfrm>
            <a:off x="3045973" y="3244334"/>
            <a:ext cx="184731" cy="369332"/>
          </a:xfrm>
          <a:prstGeom prst="rect">
            <a:avLst/>
          </a:prstGeom>
        </p:spPr>
        <p:txBody>
          <a:bodyPr wrap="none">
            <a:spAutoFit/>
          </a:bodyPr>
          <a:lstStyle/>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IN" sz="4800" b="1" dirty="0" smtClean="0">
                <a:solidFill>
                  <a:srgbClr val="FF0000"/>
                </a:solidFill>
                <a:latin typeface="Times New Roman" pitchFamily="18" charset="0"/>
                <a:cs typeface="Times New Roman" pitchFamily="18" charset="0"/>
              </a:rPr>
              <a:t>Concept of Intel Studies</a:t>
            </a:r>
            <a:endParaRPr lang="en-IN"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0" y="762000"/>
            <a:ext cx="9144000" cy="60960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buNone/>
            </a:pPr>
            <a:r>
              <a:rPr lang="en-IN" b="1" dirty="0" smtClean="0">
                <a:solidFill>
                  <a:srgbClr val="FF0000"/>
                </a:solidFill>
              </a:rPr>
              <a:t>Teaching intelligence studies </a:t>
            </a:r>
          </a:p>
          <a:p>
            <a:r>
              <a:rPr lang="en-IN" dirty="0" smtClean="0"/>
              <a:t>Qualified faculty remains an imposing constraint on the development of intelligence studies programmes almost everywhere</a:t>
            </a:r>
          </a:p>
          <a:p>
            <a:r>
              <a:rPr lang="en-IN" dirty="0" smtClean="0"/>
              <a:t>Non availability of doctoral candidates on the subject and less funding </a:t>
            </a:r>
          </a:p>
          <a:p>
            <a:r>
              <a:rPr lang="en-IN" dirty="0" smtClean="0"/>
              <a:t>Early-retired practitioners /officials and faculty from cognate fields induced to move to this growth area</a:t>
            </a:r>
          </a:p>
          <a:p>
            <a:r>
              <a:rPr lang="en-IN" dirty="0" smtClean="0"/>
              <a:t>Absence of a critical mass of dedicated intelligence studies</a:t>
            </a:r>
          </a:p>
          <a:p>
            <a:r>
              <a:rPr lang="en-IN" dirty="0" smtClean="0"/>
              <a:t>Delaying </a:t>
            </a:r>
            <a:r>
              <a:rPr lang="en-IN" dirty="0" smtClean="0"/>
              <a:t>professorial retirements in order to retain faculty strength may be feasible but can be only a short-term solution</a:t>
            </a:r>
          </a:p>
          <a:p>
            <a:r>
              <a:rPr lang="en-IN" dirty="0" smtClean="0"/>
              <a:t>Faculty expansion and staffing, libraries and related resources, in order to achieve the warranted critical mass for (post)graduate education</a:t>
            </a:r>
          </a:p>
          <a:p>
            <a:r>
              <a:rPr lang="en-IN" dirty="0" smtClean="0"/>
              <a:t>Scholarly conferences, and publications would promote </a:t>
            </a:r>
          </a:p>
          <a:p>
            <a:r>
              <a:rPr lang="en-IN" dirty="0" smtClean="0"/>
              <a:t>Role of MHRD, UGC, Defence, MHA, Sc </a:t>
            </a:r>
            <a:r>
              <a:rPr lang="en-IN" dirty="0" smtClean="0"/>
              <a:t>Tech</a:t>
            </a:r>
          </a:p>
          <a:p>
            <a:r>
              <a:rPr lang="en-IN" dirty="0" smtClean="0"/>
              <a:t>Scholarship </a:t>
            </a:r>
            <a:r>
              <a:rPr lang="en-IN" dirty="0" smtClean="0"/>
              <a:t>in Intel Studies (UGC/NET)</a:t>
            </a:r>
          </a:p>
          <a:p>
            <a:endParaRPr lang="en-IN" dirty="0" smtClean="0"/>
          </a:p>
          <a:p>
            <a:endParaRPr lang="en-IN" dirty="0" smtClean="0"/>
          </a:p>
          <a:p>
            <a:endParaRPr lang="en-IN"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IN" sz="4800" b="1" dirty="0" smtClean="0">
                <a:solidFill>
                  <a:srgbClr val="FF0000"/>
                </a:solidFill>
                <a:latin typeface="Times New Roman" pitchFamily="18" charset="0"/>
                <a:cs typeface="Times New Roman" pitchFamily="18" charset="0"/>
              </a:rPr>
              <a:t>History of Intel</a:t>
            </a:r>
            <a:endParaRPr lang="en-IN"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0" y="762000"/>
            <a:ext cx="9144000" cy="6096000"/>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IN" dirty="0" smtClean="0"/>
              <a:t> </a:t>
            </a:r>
            <a:r>
              <a:rPr lang="en-IN" b="1" dirty="0" err="1" smtClean="0">
                <a:solidFill>
                  <a:srgbClr val="FF0000"/>
                </a:solidFill>
              </a:rPr>
              <a:t>Chanakya</a:t>
            </a:r>
            <a:r>
              <a:rPr lang="en-IN" b="1" dirty="0" smtClean="0">
                <a:solidFill>
                  <a:srgbClr val="FF0000"/>
                </a:solidFill>
              </a:rPr>
              <a:t> (350–283 ) </a:t>
            </a:r>
            <a:r>
              <a:rPr lang="en-IN" b="1" dirty="0" err="1" smtClean="0">
                <a:solidFill>
                  <a:srgbClr val="FF0000"/>
                </a:solidFill>
              </a:rPr>
              <a:t>Arthashastra</a:t>
            </a:r>
            <a:r>
              <a:rPr lang="en-IN" b="1" dirty="0" smtClean="0">
                <a:solidFill>
                  <a:srgbClr val="FF0000"/>
                </a:solidFill>
              </a:rPr>
              <a:t> and Intelligence</a:t>
            </a:r>
          </a:p>
          <a:p>
            <a:r>
              <a:rPr lang="en-IN" dirty="0" smtClean="0"/>
              <a:t>Focus more on espionage, operational actives, covert action, collection, organisation however missing analyses, assessment and estimates for strategic planning</a:t>
            </a:r>
          </a:p>
          <a:p>
            <a:r>
              <a:rPr lang="en-IN" dirty="0" smtClean="0"/>
              <a:t>But provides methodological and theoretical ideas and concepts for intelligence analysis, assessment, estimates and strategic planning </a:t>
            </a:r>
          </a:p>
          <a:p>
            <a:r>
              <a:rPr lang="en-IN" dirty="0" smtClean="0"/>
              <a:t>The secret service or intelligence service is a central and indispensable component of state</a:t>
            </a:r>
          </a:p>
          <a:p>
            <a:r>
              <a:rPr lang="en-IN" dirty="0" smtClean="0"/>
              <a:t>Dense network of stationary and mobile secret agents and informants collecting information about treasonous activities, corruption, serious crime and the popular mood</a:t>
            </a:r>
          </a:p>
          <a:p>
            <a:r>
              <a:rPr lang="en-IN" dirty="0" smtClean="0"/>
              <a:t> The secret service acts as a ‘secret police’ with executive powers and engages in various forms of ‘active measures’</a:t>
            </a:r>
          </a:p>
          <a:p>
            <a:endParaRPr lang="en-IN"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IN" sz="4800" b="1" dirty="0" smtClean="0">
                <a:solidFill>
                  <a:srgbClr val="FF0000"/>
                </a:solidFill>
                <a:latin typeface="Times New Roman" pitchFamily="18" charset="0"/>
                <a:cs typeface="Times New Roman" pitchFamily="18" charset="0"/>
              </a:rPr>
              <a:t>History of Intel</a:t>
            </a:r>
            <a:endParaRPr lang="en-IN"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0" y="762000"/>
            <a:ext cx="9144000" cy="6096000"/>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IN" dirty="0" smtClean="0"/>
              <a:t> </a:t>
            </a:r>
            <a:r>
              <a:rPr lang="en-IN" b="1" dirty="0" smtClean="0">
                <a:solidFill>
                  <a:srgbClr val="FF0000"/>
                </a:solidFill>
              </a:rPr>
              <a:t>Five Intel Activities</a:t>
            </a:r>
          </a:p>
          <a:p>
            <a:r>
              <a:rPr lang="en-IN" dirty="0" smtClean="0"/>
              <a:t>Tracking down suspected treasonable individuals and groups, infiltrating and manipulating them</a:t>
            </a:r>
          </a:p>
          <a:p>
            <a:r>
              <a:rPr lang="en-IN" dirty="0" smtClean="0"/>
              <a:t> Tracing corruption, embezzlement and abuse of office in the state apparatus, including ‘sting operations’</a:t>
            </a:r>
          </a:p>
          <a:p>
            <a:r>
              <a:rPr lang="en-IN" dirty="0" smtClean="0"/>
              <a:t>Silent liquidation of enemies of the state, whose extra-judicial killing is disguised as accident, normal crime or natural death</a:t>
            </a:r>
          </a:p>
          <a:p>
            <a:r>
              <a:rPr lang="en-IN" dirty="0" smtClean="0"/>
              <a:t>Staging political public relations (PR) operations to influence</a:t>
            </a:r>
          </a:p>
          <a:p>
            <a:pPr>
              <a:buNone/>
            </a:pPr>
            <a:r>
              <a:rPr lang="en-IN" dirty="0" smtClean="0"/>
              <a:t>public opinion</a:t>
            </a:r>
          </a:p>
          <a:p>
            <a:r>
              <a:rPr lang="en-IN" dirty="0" smtClean="0"/>
              <a:t>Counter-espionage, including the use of double agents, and</a:t>
            </a:r>
          </a:p>
          <a:p>
            <a:pPr>
              <a:buNone/>
            </a:pPr>
            <a:r>
              <a:rPr lang="en-IN" dirty="0" smtClean="0"/>
              <a:t>operations against foreign subversion and sabotage.</a:t>
            </a:r>
          </a:p>
          <a:p>
            <a:endParaRPr lang="en-IN"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IN" sz="4800" b="1" dirty="0" smtClean="0">
                <a:solidFill>
                  <a:srgbClr val="FF0000"/>
                </a:solidFill>
                <a:latin typeface="Times New Roman" pitchFamily="18" charset="0"/>
                <a:cs typeface="Times New Roman" pitchFamily="18" charset="0"/>
              </a:rPr>
              <a:t>History of Intel</a:t>
            </a:r>
            <a:endParaRPr lang="en-IN"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0" y="762000"/>
            <a:ext cx="9144000" cy="60960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buNone/>
            </a:pPr>
            <a:r>
              <a:rPr lang="en-IN" b="1" dirty="0" smtClean="0">
                <a:solidFill>
                  <a:srgbClr val="FF0000"/>
                </a:solidFill>
              </a:rPr>
              <a:t>Foreign</a:t>
            </a:r>
            <a:r>
              <a:rPr lang="en-IN" dirty="0" smtClean="0"/>
              <a:t> </a:t>
            </a:r>
            <a:r>
              <a:rPr lang="en-IN" b="1" dirty="0" smtClean="0">
                <a:solidFill>
                  <a:srgbClr val="FF0000"/>
                </a:solidFill>
              </a:rPr>
              <a:t>Intel Activities</a:t>
            </a:r>
          </a:p>
          <a:p>
            <a:r>
              <a:rPr lang="en-IN" dirty="0" smtClean="0">
                <a:solidFill>
                  <a:schemeClr val="tx1"/>
                </a:solidFill>
              </a:rPr>
              <a:t>Information gathering on the political, military and economic situation in order to identify strengths and weaknesses</a:t>
            </a:r>
          </a:p>
          <a:p>
            <a:r>
              <a:rPr lang="en-IN" dirty="0" smtClean="0">
                <a:solidFill>
                  <a:schemeClr val="tx1"/>
                </a:solidFill>
              </a:rPr>
              <a:t>Diplomatic personnel in foreign countries must collect</a:t>
            </a:r>
          </a:p>
          <a:p>
            <a:pPr>
              <a:buNone/>
            </a:pPr>
            <a:r>
              <a:rPr lang="en-IN" dirty="0" smtClean="0">
                <a:solidFill>
                  <a:schemeClr val="tx1"/>
                </a:solidFill>
              </a:rPr>
              <a:t>	information, recruit agents of influence and participate in subversive operation </a:t>
            </a:r>
          </a:p>
          <a:p>
            <a:r>
              <a:rPr lang="en-IN" dirty="0" smtClean="0">
                <a:solidFill>
                  <a:schemeClr val="tx1"/>
                </a:solidFill>
              </a:rPr>
              <a:t>Whenever political tensions and instability are ascertained, the secret service should </a:t>
            </a:r>
            <a:r>
              <a:rPr lang="en-IN" dirty="0" smtClean="0">
                <a:solidFill>
                  <a:srgbClr val="FF0000"/>
                </a:solidFill>
              </a:rPr>
              <a:t>use local agents </a:t>
            </a:r>
            <a:r>
              <a:rPr lang="en-IN" dirty="0" smtClean="0">
                <a:solidFill>
                  <a:schemeClr val="tx1"/>
                </a:solidFill>
              </a:rPr>
              <a:t>of influence to exacerbate tensions and </a:t>
            </a:r>
            <a:r>
              <a:rPr lang="en-IN" dirty="0" smtClean="0">
                <a:solidFill>
                  <a:srgbClr val="FF0000"/>
                </a:solidFill>
              </a:rPr>
              <a:t>give covert support to treasonous persons </a:t>
            </a:r>
            <a:r>
              <a:rPr lang="en-IN" dirty="0" smtClean="0">
                <a:solidFill>
                  <a:schemeClr val="tx1"/>
                </a:solidFill>
              </a:rPr>
              <a:t>and groups as to further weaken and discredit the established governance</a:t>
            </a:r>
          </a:p>
          <a:p>
            <a:r>
              <a:rPr lang="en-IN" dirty="0" smtClean="0">
                <a:solidFill>
                  <a:schemeClr val="tx1"/>
                </a:solidFill>
              </a:rPr>
              <a:t>If an armed conflict looms, the secret service </a:t>
            </a:r>
            <a:r>
              <a:rPr lang="en-IN" dirty="0" smtClean="0">
                <a:solidFill>
                  <a:srgbClr val="FF0000"/>
                </a:solidFill>
              </a:rPr>
              <a:t>should weaken</a:t>
            </a:r>
          </a:p>
          <a:p>
            <a:pPr>
              <a:buNone/>
            </a:pPr>
            <a:r>
              <a:rPr lang="en-IN" dirty="0" smtClean="0">
                <a:solidFill>
                  <a:srgbClr val="FF0000"/>
                </a:solidFill>
              </a:rPr>
              <a:t>	the will to fight </a:t>
            </a:r>
            <a:r>
              <a:rPr lang="en-IN" dirty="0" smtClean="0">
                <a:solidFill>
                  <a:schemeClr val="tx1"/>
                </a:solidFill>
              </a:rPr>
              <a:t>of the leadership and people as well as the</a:t>
            </a:r>
          </a:p>
          <a:p>
            <a:pPr>
              <a:buNone/>
            </a:pPr>
            <a:r>
              <a:rPr lang="en-IN" dirty="0" smtClean="0">
                <a:solidFill>
                  <a:schemeClr val="tx1"/>
                </a:solidFill>
              </a:rPr>
              <a:t>	combat power of the armed forces through sabotage operations,</a:t>
            </a:r>
          </a:p>
          <a:p>
            <a:pPr>
              <a:buNone/>
            </a:pPr>
            <a:r>
              <a:rPr lang="en-IN" dirty="0" smtClean="0">
                <a:solidFill>
                  <a:schemeClr val="tx1"/>
                </a:solidFill>
              </a:rPr>
              <a:t>	‘</a:t>
            </a:r>
            <a:r>
              <a:rPr lang="en-IN" dirty="0" smtClean="0">
                <a:solidFill>
                  <a:srgbClr val="FF0000"/>
                </a:solidFill>
              </a:rPr>
              <a:t>psychological warfare’ and covert assassinations of key political</a:t>
            </a:r>
          </a:p>
          <a:p>
            <a:pPr>
              <a:buNone/>
            </a:pPr>
            <a:r>
              <a:rPr lang="en-IN" dirty="0" smtClean="0">
                <a:solidFill>
                  <a:srgbClr val="FF0000"/>
                </a:solidFill>
              </a:rPr>
              <a:t>	and/or military leaders</a:t>
            </a:r>
            <a:r>
              <a:rPr lang="en-IN" dirty="0" smtClean="0">
                <a:solidFill>
                  <a:schemeClr val="tx1"/>
                </a:solidFill>
              </a:rPr>
              <a:t>.</a:t>
            </a:r>
            <a:endParaRPr lang="en-IN"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IN" sz="4800" b="1" dirty="0" smtClean="0">
                <a:solidFill>
                  <a:srgbClr val="FF0000"/>
                </a:solidFill>
                <a:latin typeface="Times New Roman" pitchFamily="18" charset="0"/>
                <a:cs typeface="Times New Roman" pitchFamily="18" charset="0"/>
              </a:rPr>
              <a:t>History of Intel</a:t>
            </a:r>
            <a:endParaRPr lang="en-IN"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0" y="762000"/>
            <a:ext cx="9144000" cy="60960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en-IN" b="1" dirty="0" smtClean="0">
                <a:solidFill>
                  <a:srgbClr val="FF0000"/>
                </a:solidFill>
              </a:rPr>
              <a:t>Intelligence Issues Addressed by </a:t>
            </a:r>
            <a:r>
              <a:rPr lang="en-IN" b="1" dirty="0" err="1" smtClean="0">
                <a:solidFill>
                  <a:srgbClr val="FF0000"/>
                </a:solidFill>
              </a:rPr>
              <a:t>Kautilya</a:t>
            </a:r>
            <a:r>
              <a:rPr lang="en-IN" b="1" dirty="0" smtClean="0">
                <a:solidFill>
                  <a:srgbClr val="FF0000"/>
                </a:solidFill>
              </a:rPr>
              <a:t> (</a:t>
            </a:r>
            <a:r>
              <a:rPr lang="en-IN" b="1" dirty="0" err="1" smtClean="0">
                <a:solidFill>
                  <a:srgbClr val="FF0000"/>
                </a:solidFill>
              </a:rPr>
              <a:t>Chanakya</a:t>
            </a:r>
            <a:r>
              <a:rPr lang="en-IN" b="1" dirty="0" smtClean="0">
                <a:solidFill>
                  <a:srgbClr val="FF0000"/>
                </a:solidFill>
              </a:rPr>
              <a:t>)</a:t>
            </a:r>
          </a:p>
          <a:p>
            <a:pPr>
              <a:buNone/>
            </a:pPr>
            <a:r>
              <a:rPr lang="en-IN" i="1" dirty="0" smtClean="0">
                <a:solidFill>
                  <a:schemeClr val="tx1"/>
                </a:solidFill>
              </a:rPr>
              <a:t>	</a:t>
            </a:r>
          </a:p>
          <a:p>
            <a:r>
              <a:rPr lang="en-IN" dirty="0" smtClean="0">
                <a:solidFill>
                  <a:schemeClr val="tx1"/>
                </a:solidFill>
              </a:rPr>
              <a:t>what are the professional requirements for different categories of</a:t>
            </a:r>
          </a:p>
          <a:p>
            <a:pPr>
              <a:buNone/>
            </a:pPr>
            <a:r>
              <a:rPr lang="en-IN" dirty="0" smtClean="0">
                <a:solidFill>
                  <a:schemeClr val="tx1"/>
                </a:solidFill>
              </a:rPr>
              <a:t>	secret service agents </a:t>
            </a:r>
          </a:p>
          <a:p>
            <a:pPr>
              <a:buNone/>
            </a:pPr>
            <a:endParaRPr lang="en-IN" dirty="0" smtClean="0">
              <a:solidFill>
                <a:schemeClr val="tx1"/>
              </a:solidFill>
            </a:endParaRPr>
          </a:p>
          <a:p>
            <a:r>
              <a:rPr lang="en-IN" dirty="0" smtClean="0">
                <a:solidFill>
                  <a:schemeClr val="tx1"/>
                </a:solidFill>
              </a:rPr>
              <a:t>Which elements/personalities are suitable for secret agents</a:t>
            </a:r>
          </a:p>
          <a:p>
            <a:pPr>
              <a:buNone/>
            </a:pPr>
            <a:endParaRPr lang="en-IN" dirty="0" smtClean="0">
              <a:solidFill>
                <a:schemeClr val="tx1"/>
              </a:solidFill>
            </a:endParaRPr>
          </a:p>
          <a:p>
            <a:r>
              <a:rPr lang="en-IN" dirty="0" smtClean="0">
                <a:solidFill>
                  <a:schemeClr val="tx1"/>
                </a:solidFill>
              </a:rPr>
              <a:t>what are the psychological, social and political dispositions</a:t>
            </a:r>
          </a:p>
          <a:p>
            <a:pPr>
              <a:buNone/>
            </a:pPr>
            <a:r>
              <a:rPr lang="en-IN" dirty="0" smtClean="0">
                <a:solidFill>
                  <a:schemeClr val="tx1"/>
                </a:solidFill>
              </a:rPr>
              <a:t>	to be exploited for the recruitment of informers and agents of</a:t>
            </a:r>
          </a:p>
          <a:p>
            <a:pPr>
              <a:buNone/>
            </a:pPr>
            <a:r>
              <a:rPr lang="en-IN" dirty="0" smtClean="0">
                <a:solidFill>
                  <a:schemeClr val="tx1"/>
                </a:solidFill>
              </a:rPr>
              <a:t>	influence</a:t>
            </a:r>
          </a:p>
          <a:p>
            <a:pPr>
              <a:buNone/>
            </a:pPr>
            <a:endParaRPr lang="en-IN" dirty="0" smtClean="0">
              <a:solidFill>
                <a:schemeClr val="tx1"/>
              </a:solidFill>
            </a:endParaRPr>
          </a:p>
          <a:p>
            <a:r>
              <a:rPr lang="en-IN" dirty="0" smtClean="0">
                <a:solidFill>
                  <a:schemeClr val="tx1"/>
                </a:solidFill>
              </a:rPr>
              <a:t> how can the secret service be controlled by organizational</a:t>
            </a:r>
          </a:p>
          <a:p>
            <a:pPr>
              <a:buNone/>
            </a:pPr>
            <a:r>
              <a:rPr lang="en-IN" dirty="0" smtClean="0">
                <a:solidFill>
                  <a:schemeClr val="tx1"/>
                </a:solidFill>
              </a:rPr>
              <a:t>	segmentation and mutual surveillance within the service</a:t>
            </a:r>
          </a:p>
          <a:p>
            <a:pPr>
              <a:buNone/>
            </a:pPr>
            <a:endParaRPr lang="en-IN" dirty="0" smtClean="0">
              <a:solidFill>
                <a:schemeClr val="tx1"/>
              </a:solidFill>
            </a:endParaRPr>
          </a:p>
          <a:p>
            <a:r>
              <a:rPr lang="en-IN" dirty="0" smtClean="0">
                <a:solidFill>
                  <a:schemeClr val="tx1"/>
                </a:solidFill>
              </a:rPr>
              <a:t>how are secret agents rewarded for special achievements and</a:t>
            </a:r>
          </a:p>
          <a:p>
            <a:pPr>
              <a:buNone/>
            </a:pPr>
            <a:r>
              <a:rPr lang="en-IN" dirty="0" smtClean="0">
                <a:solidFill>
                  <a:schemeClr val="tx1"/>
                </a:solidFill>
              </a:rPr>
              <a:t>	punished for misconduct</a:t>
            </a:r>
          </a:p>
          <a:p>
            <a:pPr>
              <a:buNone/>
            </a:pPr>
            <a:endParaRPr lang="en-IN" dirty="0" smtClean="0">
              <a:solidFill>
                <a:schemeClr val="tx1"/>
              </a:solidFill>
            </a:endParaRPr>
          </a:p>
          <a:p>
            <a:r>
              <a:rPr lang="en-IN" dirty="0" smtClean="0">
                <a:solidFill>
                  <a:schemeClr val="tx1"/>
                </a:solidFill>
              </a:rPr>
              <a:t>what forms of subversion and covert actions are most suitable for</a:t>
            </a:r>
          </a:p>
          <a:p>
            <a:pPr>
              <a:buNone/>
            </a:pPr>
            <a:r>
              <a:rPr lang="en-IN" dirty="0" smtClean="0">
                <a:solidFill>
                  <a:schemeClr val="tx1"/>
                </a:solidFill>
              </a:rPr>
              <a:t>	achieving foreign policy objectives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IN" sz="4800" b="1" dirty="0" smtClean="0">
                <a:solidFill>
                  <a:srgbClr val="FF0000"/>
                </a:solidFill>
                <a:latin typeface="Times New Roman" pitchFamily="18" charset="0"/>
                <a:cs typeface="Times New Roman" pitchFamily="18" charset="0"/>
              </a:rPr>
              <a:t>History of Intel</a:t>
            </a:r>
            <a:endParaRPr lang="en-IN"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0" y="762000"/>
            <a:ext cx="9144000" cy="60960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en-IN" b="1" dirty="0" smtClean="0">
                <a:solidFill>
                  <a:srgbClr val="FF0000"/>
                </a:solidFill>
              </a:rPr>
              <a:t>Intel British India </a:t>
            </a:r>
          </a:p>
          <a:p>
            <a:r>
              <a:rPr lang="en-IN" dirty="0" smtClean="0">
                <a:solidFill>
                  <a:schemeClr val="tx1"/>
                </a:solidFill>
              </a:rPr>
              <a:t>In 23 </a:t>
            </a:r>
            <a:r>
              <a:rPr lang="en-IN" dirty="0" smtClean="0"/>
              <a:t>December 1887, the Government created </a:t>
            </a:r>
            <a:r>
              <a:rPr lang="en-IN" dirty="0" smtClean="0">
                <a:solidFill>
                  <a:srgbClr val="FF0000"/>
                </a:solidFill>
              </a:rPr>
              <a:t>IB</a:t>
            </a:r>
            <a:r>
              <a:rPr lang="en-IN" dirty="0" smtClean="0"/>
              <a:t> in the name of a </a:t>
            </a:r>
            <a:r>
              <a:rPr lang="en-IN" dirty="0" smtClean="0">
                <a:solidFill>
                  <a:srgbClr val="FF0000"/>
                </a:solidFill>
              </a:rPr>
              <a:t>Central Special Branch</a:t>
            </a:r>
            <a:r>
              <a:rPr lang="en-IN" dirty="0" smtClean="0"/>
              <a:t>, which acted as an embryonic political Police force to coordinate the activities of numerous provincial Special Branches, which handled the vast bulk of data collection</a:t>
            </a:r>
          </a:p>
          <a:p>
            <a:endParaRPr lang="en-IN" dirty="0" smtClean="0"/>
          </a:p>
          <a:p>
            <a:r>
              <a:rPr lang="en-IN" dirty="0" smtClean="0"/>
              <a:t>Monitored political organizations and their publications, religious sects and their doctrines, the movements of criminals, the state of public opinion, illegal trade in firearms, the availability of food and water, and inter-regional migration patterns</a:t>
            </a:r>
          </a:p>
          <a:p>
            <a:endParaRPr lang="en-IN" dirty="0" smtClean="0"/>
          </a:p>
          <a:p>
            <a:r>
              <a:rPr lang="en-IN" dirty="0" smtClean="0"/>
              <a:t>In 1903, the Central Special Branch was strengthened and renamed as the </a:t>
            </a:r>
            <a:r>
              <a:rPr lang="en-IN" dirty="0" smtClean="0">
                <a:solidFill>
                  <a:srgbClr val="FF0000"/>
                </a:solidFill>
              </a:rPr>
              <a:t>Department of Criminal Intelligence (DCI);</a:t>
            </a:r>
            <a:r>
              <a:rPr lang="en-IN" dirty="0" smtClean="0"/>
              <a:t>political and criminal surveillance; Secretary of State refused to sanction posts for Hindu or Muslim analysts in the DCI; British officer to headed the Department</a:t>
            </a:r>
          </a:p>
          <a:p>
            <a:endParaRPr lang="en-IN" dirty="0" smtClean="0"/>
          </a:p>
          <a:p>
            <a:r>
              <a:rPr lang="en-IN" dirty="0" smtClean="0"/>
              <a:t>Two-tiered </a:t>
            </a:r>
            <a:r>
              <a:rPr lang="en-IN" dirty="0" err="1" smtClean="0"/>
              <a:t>intel</a:t>
            </a:r>
            <a:r>
              <a:rPr lang="en-IN" dirty="0" smtClean="0"/>
              <a:t> system, with Indians producing information and Britons evaluating it </a:t>
            </a:r>
          </a:p>
          <a:p>
            <a:endParaRPr lang="en-IN" dirty="0" smtClean="0">
              <a:solidFill>
                <a:schemeClr val="tx1"/>
              </a:solidFill>
            </a:endParaRPr>
          </a:p>
          <a:p>
            <a:r>
              <a:rPr lang="en-IN" dirty="0" smtClean="0"/>
              <a:t>Political intelligence on the Congress, and security intelligence on terrorist groups</a:t>
            </a:r>
            <a:endParaRPr lang="en-IN"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IN" sz="4800" b="1" dirty="0" smtClean="0">
                <a:solidFill>
                  <a:srgbClr val="FF0000"/>
                </a:solidFill>
                <a:latin typeface="Times New Roman" pitchFamily="18" charset="0"/>
                <a:cs typeface="Times New Roman" pitchFamily="18" charset="0"/>
              </a:rPr>
              <a:t>History of Intel</a:t>
            </a:r>
            <a:endParaRPr lang="en-IN"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0" y="762000"/>
            <a:ext cx="9144000" cy="6096000"/>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en-US" dirty="0" smtClean="0"/>
              <a:t>The failure of Intelligence Bureau (IB), the internal intelligence agency of India, to protect 1962 Sino-India and 1965 Indo-Pakistan wars led to the establishment of the Research and Analyses Wing (R&amp;AW), external intelligence agency in 1968</a:t>
            </a:r>
          </a:p>
          <a:p>
            <a:pPr>
              <a:buNone/>
            </a:pPr>
            <a:r>
              <a:rPr lang="en-US" b="1" dirty="0" smtClean="0">
                <a:solidFill>
                  <a:srgbClr val="FF0000"/>
                </a:solidFill>
              </a:rPr>
              <a:t>After 1999 </a:t>
            </a:r>
            <a:r>
              <a:rPr lang="en-US" b="1" dirty="0" err="1" smtClean="0">
                <a:solidFill>
                  <a:srgbClr val="FF0000"/>
                </a:solidFill>
              </a:rPr>
              <a:t>Kargil</a:t>
            </a:r>
            <a:r>
              <a:rPr lang="en-US" b="1" dirty="0" smtClean="0">
                <a:solidFill>
                  <a:srgbClr val="FF0000"/>
                </a:solidFill>
              </a:rPr>
              <a:t> War</a:t>
            </a:r>
          </a:p>
          <a:p>
            <a:r>
              <a:rPr lang="en-US" dirty="0" smtClean="0"/>
              <a:t>Failure of R&amp;AW lead to establish National Technical Facilities </a:t>
            </a:r>
            <a:r>
              <a:rPr lang="en-US" dirty="0" err="1" smtClean="0"/>
              <a:t>Organisation</a:t>
            </a:r>
            <a:r>
              <a:rPr lang="en-US" dirty="0" smtClean="0"/>
              <a:t> (NTFO), now known as the National Technical Research </a:t>
            </a:r>
            <a:r>
              <a:rPr lang="en-US" dirty="0" err="1" smtClean="0"/>
              <a:t>Organisation</a:t>
            </a:r>
            <a:r>
              <a:rPr lang="en-US" dirty="0" smtClean="0"/>
              <a:t> (NTRO) in 2004 </a:t>
            </a:r>
          </a:p>
          <a:p>
            <a:endParaRPr lang="en-US" dirty="0" smtClean="0"/>
          </a:p>
          <a:p>
            <a:r>
              <a:rPr lang="en-US" dirty="0" smtClean="0"/>
              <a:t>and limited technical skill of the Directorate General of Military Intelligence (DGMI) lead to create </a:t>
            </a:r>
            <a:r>
              <a:rPr lang="en-US" dirty="0" err="1" smtClean="0"/>
              <a:t>Defence</a:t>
            </a:r>
            <a:r>
              <a:rPr lang="en-US" dirty="0" smtClean="0"/>
              <a:t> Intelligence Agency (DIA) in 2002</a:t>
            </a:r>
          </a:p>
          <a:p>
            <a:pPr>
              <a:buNone/>
            </a:pPr>
            <a:r>
              <a:rPr lang="en-US" b="1" dirty="0" smtClean="0">
                <a:solidFill>
                  <a:srgbClr val="FF0000"/>
                </a:solidFill>
              </a:rPr>
              <a:t>Post 9/11</a:t>
            </a:r>
            <a:endParaRPr lang="en-IN" b="1" dirty="0" smtClean="0">
              <a:solidFill>
                <a:srgbClr val="FF0000"/>
              </a:solidFill>
            </a:endParaRPr>
          </a:p>
          <a:p>
            <a:r>
              <a:rPr lang="en-US" dirty="0" smtClean="0"/>
              <a:t>Multi Agency Centre (MAC), though it already existed since 2000s was activated only after 26/11</a:t>
            </a:r>
            <a:endParaRPr lang="en-IN" b="1" dirty="0" smtClean="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pPr algn="ctr"/>
            <a:r>
              <a:rPr lang="en-IN" sz="3600" b="1" dirty="0" smtClean="0">
                <a:solidFill>
                  <a:srgbClr val="FF0000"/>
                </a:solidFill>
                <a:latin typeface="Times New Roman" pitchFamily="18" charset="0"/>
                <a:cs typeface="Times New Roman" pitchFamily="18" charset="0"/>
              </a:rPr>
              <a:t/>
            </a:r>
            <a:br>
              <a:rPr lang="en-IN" sz="3600" b="1" dirty="0" smtClean="0">
                <a:solidFill>
                  <a:srgbClr val="FF0000"/>
                </a:solidFill>
                <a:latin typeface="Times New Roman" pitchFamily="18" charset="0"/>
                <a:cs typeface="Times New Roman" pitchFamily="18" charset="0"/>
              </a:rPr>
            </a:br>
            <a:r>
              <a:rPr lang="en-IN" sz="3600" b="1" dirty="0" smtClean="0">
                <a:solidFill>
                  <a:srgbClr val="FF0000"/>
                </a:solidFill>
                <a:latin typeface="Times New Roman" pitchFamily="18" charset="0"/>
                <a:cs typeface="Times New Roman" pitchFamily="18" charset="0"/>
              </a:rPr>
              <a:t/>
            </a:r>
            <a:br>
              <a:rPr lang="en-IN" sz="3600" b="1" dirty="0" smtClean="0">
                <a:solidFill>
                  <a:srgbClr val="FF0000"/>
                </a:solidFill>
                <a:latin typeface="Times New Roman" pitchFamily="18" charset="0"/>
                <a:cs typeface="Times New Roman" pitchFamily="18" charset="0"/>
              </a:rPr>
            </a:br>
            <a:r>
              <a:rPr lang="en-IN" sz="3600" b="1" dirty="0" smtClean="0">
                <a:solidFill>
                  <a:srgbClr val="FF0000"/>
                </a:solidFill>
                <a:latin typeface="Times New Roman" pitchFamily="18" charset="0"/>
                <a:cs typeface="Times New Roman" pitchFamily="18" charset="0"/>
              </a:rPr>
              <a:t/>
            </a:r>
            <a:br>
              <a:rPr lang="en-IN" sz="3600" b="1" dirty="0" smtClean="0">
                <a:solidFill>
                  <a:srgbClr val="FF0000"/>
                </a:solidFill>
                <a:latin typeface="Times New Roman" pitchFamily="18" charset="0"/>
                <a:cs typeface="Times New Roman" pitchFamily="18" charset="0"/>
              </a:rPr>
            </a:br>
            <a:r>
              <a:rPr lang="en-IN" sz="3600" b="1" dirty="0" smtClean="0">
                <a:solidFill>
                  <a:srgbClr val="FF0000"/>
                </a:solidFill>
                <a:latin typeface="Times New Roman" pitchFamily="18" charset="0"/>
                <a:cs typeface="Times New Roman" pitchFamily="18" charset="0"/>
              </a:rPr>
              <a:t/>
            </a:r>
            <a:br>
              <a:rPr lang="en-IN" sz="3600" b="1" dirty="0" smtClean="0">
                <a:solidFill>
                  <a:srgbClr val="FF0000"/>
                </a:solidFill>
                <a:latin typeface="Times New Roman" pitchFamily="18" charset="0"/>
                <a:cs typeface="Times New Roman" pitchFamily="18" charset="0"/>
              </a:rPr>
            </a:br>
            <a:r>
              <a:rPr lang="en-IN" sz="3600" b="1" dirty="0" smtClean="0">
                <a:solidFill>
                  <a:srgbClr val="FF0000"/>
                </a:solidFill>
                <a:latin typeface="Times New Roman" pitchFamily="18" charset="0"/>
                <a:cs typeface="Times New Roman" pitchFamily="18" charset="0"/>
              </a:rPr>
              <a:t/>
            </a:r>
            <a:br>
              <a:rPr lang="en-IN" sz="3600" b="1" dirty="0" smtClean="0">
                <a:solidFill>
                  <a:srgbClr val="FF0000"/>
                </a:solidFill>
                <a:latin typeface="Times New Roman" pitchFamily="18" charset="0"/>
                <a:cs typeface="Times New Roman" pitchFamily="18" charset="0"/>
              </a:rPr>
            </a:br>
            <a:r>
              <a:rPr lang="en-IN" sz="3600" b="1" dirty="0" smtClean="0">
                <a:solidFill>
                  <a:srgbClr val="FF0000"/>
                </a:solidFill>
                <a:latin typeface="Times New Roman" pitchFamily="18" charset="0"/>
                <a:cs typeface="Times New Roman" pitchFamily="18" charset="0"/>
              </a:rPr>
              <a:t>Success </a:t>
            </a:r>
            <a:r>
              <a:rPr lang="en-IN" sz="3600" b="1" dirty="0" smtClean="0">
                <a:solidFill>
                  <a:srgbClr val="FF0000"/>
                </a:solidFill>
                <a:latin typeface="Times New Roman" pitchFamily="18" charset="0"/>
                <a:cs typeface="Times New Roman" pitchFamily="18" charset="0"/>
              </a:rPr>
              <a:t>and Failure of </a:t>
            </a:r>
            <a:r>
              <a:rPr lang="en-IN" sz="3600" b="1" dirty="0" err="1" smtClean="0">
                <a:solidFill>
                  <a:srgbClr val="FF0000"/>
                </a:solidFill>
                <a:latin typeface="Times New Roman" pitchFamily="18" charset="0"/>
                <a:cs typeface="Times New Roman" pitchFamily="18" charset="0"/>
              </a:rPr>
              <a:t>Inte</a:t>
            </a:r>
            <a:endParaRPr lang="en-IN" sz="3200" dirty="0"/>
          </a:p>
        </p:txBody>
      </p:sp>
      <p:sp>
        <p:nvSpPr>
          <p:cNvPr id="3" name="Content Placeholder 2"/>
          <p:cNvSpPr>
            <a:spLocks noGrp="1"/>
          </p:cNvSpPr>
          <p:nvPr>
            <p:ph idx="1"/>
          </p:nvPr>
        </p:nvSpPr>
        <p:spPr>
          <a:xfrm>
            <a:off x="0" y="990600"/>
            <a:ext cx="9144000" cy="5867400"/>
          </a:xfrm>
        </p:spPr>
        <p:txBody>
          <a:bodyPr/>
          <a:lstStyle/>
          <a:p>
            <a:pPr>
              <a:buNone/>
            </a:pPr>
            <a:r>
              <a:rPr lang="en-IN" sz="2800" b="1" dirty="0" smtClean="0">
                <a:solidFill>
                  <a:srgbClr val="FF0000"/>
                </a:solidFill>
                <a:latin typeface="Times New Roman" pitchFamily="18" charset="0"/>
                <a:cs typeface="Times New Roman" pitchFamily="18" charset="0"/>
              </a:rPr>
              <a:t>Famous Global Incidents in </a:t>
            </a:r>
            <a:r>
              <a:rPr lang="en-IN" sz="2800" b="1" dirty="0" smtClean="0">
                <a:solidFill>
                  <a:srgbClr val="FF0000"/>
                </a:solidFill>
                <a:latin typeface="Times New Roman" pitchFamily="18" charset="0"/>
                <a:cs typeface="Times New Roman" pitchFamily="18" charset="0"/>
              </a:rPr>
              <a:t>Past</a:t>
            </a:r>
          </a:p>
          <a:p>
            <a:pPr>
              <a:buNone/>
            </a:pPr>
            <a:endParaRPr lang="en-IN" sz="2800" b="1" dirty="0" smtClean="0">
              <a:solidFill>
                <a:srgbClr val="FF0000"/>
              </a:solidFill>
              <a:latin typeface="Times New Roman" pitchFamily="18" charset="0"/>
              <a:cs typeface="Times New Roman" pitchFamily="18" charset="0"/>
            </a:endParaRPr>
          </a:p>
          <a:p>
            <a:r>
              <a:rPr lang="en-US" dirty="0" smtClean="0"/>
              <a:t>United </a:t>
            </a:r>
            <a:r>
              <a:rPr lang="en-US" dirty="0" smtClean="0"/>
              <a:t>Kingdom (UK) in the 20</a:t>
            </a:r>
            <a:r>
              <a:rPr lang="en-US" baseline="30000" dirty="0" smtClean="0"/>
              <a:t>th</a:t>
            </a:r>
            <a:r>
              <a:rPr lang="en-US" dirty="0" smtClean="0"/>
              <a:t> century won counterinsurgency war against Malaya, Kenya and Northern Ireland, but lost on Cyprus due to poor intelligence</a:t>
            </a:r>
          </a:p>
          <a:p>
            <a:endParaRPr lang="en-US" dirty="0" smtClean="0"/>
          </a:p>
          <a:p>
            <a:r>
              <a:rPr lang="en-US" dirty="0" smtClean="0"/>
              <a:t>With effective intelligence of United States led to win CI war over Philippines, but not on Vietnam</a:t>
            </a:r>
          </a:p>
          <a:p>
            <a:endParaRPr lang="en-US" dirty="0" smtClean="0"/>
          </a:p>
          <a:p>
            <a:r>
              <a:rPr lang="en-US" dirty="0" smtClean="0"/>
              <a:t> Due to lack of intelligence service, France and Portugal lost CI operations in Algeria and Africa (Angola, Mozambique, Guinea-Bissau, Cape Verde etc) respectively</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4000" b="1" dirty="0" smtClean="0">
                <a:solidFill>
                  <a:srgbClr val="FF0000"/>
                </a:solidFill>
                <a:latin typeface="Baskerville Old Face" pitchFamily="18" charset="0"/>
                <a:ea typeface="Batang" pitchFamily="18" charset="-127"/>
              </a:rPr>
              <a:t>Official Secrets Act</a:t>
            </a:r>
            <a:endParaRPr lang="en-IN" sz="4000" b="1" dirty="0">
              <a:solidFill>
                <a:srgbClr val="FF0000"/>
              </a:solidFill>
              <a:latin typeface="Baskerville Old Face" pitchFamily="18" charset="0"/>
              <a:ea typeface="Batang" pitchFamily="18" charset="-127"/>
            </a:endParaRPr>
          </a:p>
        </p:txBody>
      </p:sp>
      <p:sp>
        <p:nvSpPr>
          <p:cNvPr id="3" name="Content Placeholder 2"/>
          <p:cNvSpPr>
            <a:spLocks noGrp="1"/>
          </p:cNvSpPr>
          <p:nvPr>
            <p:ph idx="1"/>
          </p:nvPr>
        </p:nvSpPr>
        <p:spPr>
          <a:xfrm>
            <a:off x="0" y="762000"/>
            <a:ext cx="9144000" cy="6096000"/>
          </a:xfrm>
        </p:spPr>
        <p:txBody>
          <a:bodyPr>
            <a:normAutofit fontScale="55000" lnSpcReduction="20000"/>
          </a:bodyPr>
          <a:lstStyle/>
          <a:p>
            <a:pPr>
              <a:buNone/>
            </a:pPr>
            <a:r>
              <a:rPr lang="en-IN" sz="3300" b="1" dirty="0" smtClean="0">
                <a:solidFill>
                  <a:srgbClr val="FF0000"/>
                </a:solidFill>
                <a:latin typeface="Arial Unicode MS" pitchFamily="34" charset="-128"/>
                <a:ea typeface="Arial Unicode MS" pitchFamily="34" charset="-128"/>
                <a:cs typeface="Arial Unicode MS" pitchFamily="34" charset="-128"/>
              </a:rPr>
              <a:t>Definition:</a:t>
            </a:r>
          </a:p>
          <a:p>
            <a:r>
              <a:rPr lang="en-IN" sz="3300" dirty="0" smtClean="0">
                <a:latin typeface="Arial Unicode MS" pitchFamily="34" charset="-128"/>
                <a:ea typeface="Arial Unicode MS" pitchFamily="34" charset="-128"/>
                <a:cs typeface="Arial Unicode MS" pitchFamily="34" charset="-128"/>
              </a:rPr>
              <a:t>An Act to prevent spying and wrongful communication by military/government officials</a:t>
            </a:r>
          </a:p>
          <a:p>
            <a:pPr>
              <a:buNone/>
            </a:pPr>
            <a:endParaRPr lang="en-IN" sz="3300" b="1" dirty="0" smtClean="0">
              <a:solidFill>
                <a:srgbClr val="FF0000"/>
              </a:solidFill>
              <a:latin typeface="Arial Unicode MS" pitchFamily="34" charset="-128"/>
              <a:ea typeface="Arial Unicode MS" pitchFamily="34" charset="-128"/>
              <a:cs typeface="Arial Unicode MS" pitchFamily="34" charset="-128"/>
            </a:endParaRPr>
          </a:p>
          <a:p>
            <a:pPr>
              <a:buNone/>
            </a:pPr>
            <a:r>
              <a:rPr lang="en-IN" sz="3300" b="1" dirty="0" smtClean="0">
                <a:solidFill>
                  <a:srgbClr val="FF0000"/>
                </a:solidFill>
                <a:latin typeface="Arial Unicode MS" pitchFamily="34" charset="-128"/>
                <a:ea typeface="Arial Unicode MS" pitchFamily="34" charset="-128"/>
                <a:cs typeface="Arial Unicode MS" pitchFamily="34" charset="-128"/>
              </a:rPr>
              <a:t>Official Secret Act 1889</a:t>
            </a:r>
          </a:p>
          <a:p>
            <a:r>
              <a:rPr lang="en-IN" sz="3300" dirty="0" smtClean="0">
                <a:latin typeface="Arial Unicode MS" pitchFamily="34" charset="-128"/>
                <a:ea typeface="Arial Unicode MS" pitchFamily="34" charset="-128"/>
                <a:cs typeface="Arial Unicode MS" pitchFamily="34" charset="-128"/>
              </a:rPr>
              <a:t>30 August 1843-Foreign Dept of </a:t>
            </a:r>
            <a:r>
              <a:rPr lang="en-IN" sz="3300" dirty="0" err="1" smtClean="0">
                <a:latin typeface="Arial Unicode MS" pitchFamily="34" charset="-128"/>
                <a:ea typeface="Arial Unicode MS" pitchFamily="34" charset="-128"/>
                <a:cs typeface="Arial Unicode MS" pitchFamily="34" charset="-128"/>
              </a:rPr>
              <a:t>GoI</a:t>
            </a:r>
            <a:r>
              <a:rPr lang="en-IN" sz="3300" dirty="0" smtClean="0">
                <a:latin typeface="Arial Unicode MS" pitchFamily="34" charset="-128"/>
                <a:ea typeface="Arial Unicode MS" pitchFamily="34" charset="-128"/>
                <a:cs typeface="Arial Unicode MS" pitchFamily="34" charset="-128"/>
              </a:rPr>
              <a:t> stated officials document not to make public (BEIC rule after Battle of </a:t>
            </a:r>
            <a:r>
              <a:rPr lang="en-IN" sz="3300" dirty="0" err="1" smtClean="0">
                <a:latin typeface="Arial Unicode MS" pitchFamily="34" charset="-128"/>
                <a:ea typeface="Arial Unicode MS" pitchFamily="34" charset="-128"/>
                <a:cs typeface="Arial Unicode MS" pitchFamily="34" charset="-128"/>
              </a:rPr>
              <a:t>Plasseay</a:t>
            </a:r>
            <a:r>
              <a:rPr lang="en-IN" sz="3300" dirty="0" smtClean="0">
                <a:latin typeface="Arial Unicode MS" pitchFamily="34" charset="-128"/>
                <a:ea typeface="Arial Unicode MS" pitchFamily="34" charset="-128"/>
                <a:cs typeface="Arial Unicode MS" pitchFamily="34" charset="-128"/>
              </a:rPr>
              <a:t> from 1757-1858; </a:t>
            </a:r>
            <a:r>
              <a:rPr lang="en-IN" sz="3300" dirty="0" err="1" smtClean="0">
                <a:latin typeface="Arial Unicode MS" pitchFamily="34" charset="-128"/>
                <a:ea typeface="Arial Unicode MS" pitchFamily="34" charset="-128"/>
                <a:cs typeface="Arial Unicode MS" pitchFamily="34" charset="-128"/>
              </a:rPr>
              <a:t>GoI</a:t>
            </a:r>
            <a:r>
              <a:rPr lang="en-IN" sz="3300" dirty="0" smtClean="0">
                <a:latin typeface="Arial Unicode MS" pitchFamily="34" charset="-128"/>
                <a:ea typeface="Arial Unicode MS" pitchFamily="34" charset="-128"/>
                <a:cs typeface="Arial Unicode MS" pitchFamily="34" charset="-128"/>
              </a:rPr>
              <a:t> Act 1858 formed and direct control of India by British Crown begins)</a:t>
            </a:r>
          </a:p>
          <a:p>
            <a:endParaRPr lang="en-IN" sz="3300" dirty="0" smtClean="0">
              <a:latin typeface="Arial Unicode MS" pitchFamily="34" charset="-128"/>
              <a:ea typeface="Arial Unicode MS" pitchFamily="34" charset="-128"/>
              <a:cs typeface="Arial Unicode MS" pitchFamily="34" charset="-128"/>
            </a:endParaRPr>
          </a:p>
          <a:p>
            <a:r>
              <a:rPr lang="en-GB" sz="3300" dirty="0" smtClean="0">
                <a:latin typeface="Arial Unicode MS" pitchFamily="34" charset="-128"/>
                <a:ea typeface="Arial Unicode MS" pitchFamily="34" charset="-128"/>
                <a:cs typeface="Arial Unicode MS" pitchFamily="34" charset="-128"/>
              </a:rPr>
              <a:t>8 July 1875 the Home Department issued a Resolution that an official could become a correspondent for a newspaper only after obtaining permission from his office</a:t>
            </a:r>
          </a:p>
          <a:p>
            <a:endParaRPr lang="en-GB" sz="3300" dirty="0" smtClean="0">
              <a:latin typeface="Arial Unicode MS" pitchFamily="34" charset="-128"/>
              <a:ea typeface="Arial Unicode MS" pitchFamily="34" charset="-128"/>
              <a:cs typeface="Arial Unicode MS" pitchFamily="34" charset="-128"/>
            </a:endParaRPr>
          </a:p>
          <a:p>
            <a:r>
              <a:rPr lang="en-GB" sz="3300" dirty="0" smtClean="0">
                <a:latin typeface="Arial Unicode MS" pitchFamily="34" charset="-128"/>
                <a:ea typeface="Arial Unicode MS" pitchFamily="34" charset="-128"/>
                <a:cs typeface="Arial Unicode MS" pitchFamily="34" charset="-128"/>
              </a:rPr>
              <a:t>3 June 1885 the Home Department issued another Resolution- stated that the Viceroy had noticed that information of a confidential nature frequently appeared in newspapers</a:t>
            </a:r>
          </a:p>
          <a:p>
            <a:endParaRPr lang="en-GB" sz="3300" dirty="0" smtClean="0">
              <a:latin typeface="Arial Unicode MS" pitchFamily="34" charset="-128"/>
              <a:ea typeface="Arial Unicode MS" pitchFamily="34" charset="-128"/>
              <a:cs typeface="Arial Unicode MS" pitchFamily="34" charset="-128"/>
            </a:endParaRPr>
          </a:p>
          <a:p>
            <a:r>
              <a:rPr lang="en-GB" sz="3300" dirty="0" smtClean="0">
                <a:latin typeface="Arial Unicode MS" pitchFamily="34" charset="-128"/>
                <a:ea typeface="Arial Unicode MS" pitchFamily="34" charset="-128"/>
                <a:cs typeface="Arial Unicode MS" pitchFamily="34" charset="-128"/>
              </a:rPr>
              <a:t>Indian Fortifications Act, 1888-to prevent unauthorised entry and making of sketches of Military and Naval stations</a:t>
            </a:r>
          </a:p>
          <a:p>
            <a:endParaRPr lang="en-GB" sz="3300" dirty="0" smtClean="0">
              <a:latin typeface="Arial Unicode MS" pitchFamily="34" charset="-128"/>
              <a:ea typeface="Arial Unicode MS" pitchFamily="34" charset="-128"/>
              <a:cs typeface="Arial Unicode MS" pitchFamily="34" charset="-128"/>
            </a:endParaRPr>
          </a:p>
          <a:p>
            <a:r>
              <a:rPr lang="en-GB" sz="3300" dirty="0" smtClean="0">
                <a:latin typeface="Arial Unicode MS" pitchFamily="34" charset="-128"/>
                <a:ea typeface="Arial Unicode MS" pitchFamily="34" charset="-128"/>
                <a:cs typeface="Arial Unicode MS" pitchFamily="34" charset="-128"/>
              </a:rPr>
              <a:t>In September 1889 the </a:t>
            </a:r>
            <a:r>
              <a:rPr lang="en-GB" sz="3300" dirty="0" smtClean="0">
                <a:solidFill>
                  <a:srgbClr val="FF0000"/>
                </a:solidFill>
                <a:latin typeface="Arial Unicode MS" pitchFamily="34" charset="-128"/>
                <a:ea typeface="Arial Unicode MS" pitchFamily="34" charset="-128"/>
                <a:cs typeface="Arial Unicode MS" pitchFamily="34" charset="-128"/>
              </a:rPr>
              <a:t>Official Secrets Act </a:t>
            </a:r>
            <a:r>
              <a:rPr lang="en-GB" sz="3300" dirty="0" smtClean="0">
                <a:latin typeface="Arial Unicode MS" pitchFamily="34" charset="-128"/>
                <a:ea typeface="Arial Unicode MS" pitchFamily="34" charset="-128"/>
                <a:cs typeface="Arial Unicode MS" pitchFamily="34" charset="-128"/>
              </a:rPr>
              <a:t>was passed in Britain</a:t>
            </a:r>
          </a:p>
          <a:p>
            <a:endParaRPr lang="en-GB" sz="3300" dirty="0" smtClean="0">
              <a:latin typeface="Arial Unicode MS" pitchFamily="34" charset="-128"/>
              <a:ea typeface="Arial Unicode MS" pitchFamily="34" charset="-128"/>
              <a:cs typeface="Arial Unicode MS" pitchFamily="34" charset="-128"/>
            </a:endParaRPr>
          </a:p>
          <a:p>
            <a:r>
              <a:rPr lang="en-GB" sz="3300" dirty="0" smtClean="0">
                <a:latin typeface="Arial Unicode MS" pitchFamily="34" charset="-128"/>
                <a:ea typeface="Arial Unicode MS" pitchFamily="34" charset="-128"/>
                <a:cs typeface="Arial Unicode MS" pitchFamily="34" charset="-128"/>
              </a:rPr>
              <a:t>As it was unsuitable to the Indian legal system, the </a:t>
            </a:r>
            <a:r>
              <a:rPr lang="en-GB" sz="3300" dirty="0" smtClean="0">
                <a:solidFill>
                  <a:srgbClr val="FF0000"/>
                </a:solidFill>
                <a:latin typeface="Arial Unicode MS" pitchFamily="34" charset="-128"/>
                <a:ea typeface="Arial Unicode MS" pitchFamily="34" charset="-128"/>
                <a:cs typeface="Arial Unicode MS" pitchFamily="34" charset="-128"/>
              </a:rPr>
              <a:t>Indian Official Secrets Act (Act XIV) of 1889 </a:t>
            </a:r>
            <a:r>
              <a:rPr lang="en-GB" sz="3300" dirty="0" smtClean="0">
                <a:latin typeface="Arial Unicode MS" pitchFamily="34" charset="-128"/>
                <a:ea typeface="Arial Unicode MS" pitchFamily="34" charset="-128"/>
                <a:cs typeface="Arial Unicode MS" pitchFamily="34" charset="-128"/>
              </a:rPr>
              <a:t>was passed by the Viceroy’s Executive Council on 17 October 1889</a:t>
            </a:r>
          </a:p>
          <a:p>
            <a:endParaRPr lang="en-IN" dirty="0" smtClean="0"/>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IN" sz="3200" b="1" dirty="0" smtClean="0">
                <a:solidFill>
                  <a:srgbClr val="FF0000"/>
                </a:solidFill>
                <a:latin typeface="Baskerville Old Face" pitchFamily="18" charset="0"/>
                <a:ea typeface="Batang" pitchFamily="18" charset="-127"/>
              </a:rPr>
              <a:t>Official Secrets Act (</a:t>
            </a:r>
            <a:r>
              <a:rPr lang="en-IN" sz="3200" b="1" dirty="0" err="1" smtClean="0">
                <a:solidFill>
                  <a:srgbClr val="FF0000"/>
                </a:solidFill>
                <a:latin typeface="Baskerville Old Face" pitchFamily="18" charset="0"/>
                <a:ea typeface="Batang" pitchFamily="18" charset="-127"/>
              </a:rPr>
              <a:t>contd</a:t>
            </a:r>
            <a:r>
              <a:rPr lang="en-IN" sz="3200" b="1" dirty="0" smtClean="0">
                <a:solidFill>
                  <a:srgbClr val="FF0000"/>
                </a:solidFill>
                <a:latin typeface="Baskerville Old Face" pitchFamily="18" charset="0"/>
                <a:ea typeface="Batang" pitchFamily="18" charset="-127"/>
              </a:rPr>
              <a:t>)</a:t>
            </a:r>
            <a:endParaRPr lang="en-IN" sz="3200" dirty="0"/>
          </a:p>
        </p:txBody>
      </p:sp>
      <p:sp>
        <p:nvSpPr>
          <p:cNvPr id="3" name="Content Placeholder 2"/>
          <p:cNvSpPr>
            <a:spLocks noGrp="1"/>
          </p:cNvSpPr>
          <p:nvPr>
            <p:ph idx="1"/>
          </p:nvPr>
        </p:nvSpPr>
        <p:spPr>
          <a:xfrm>
            <a:off x="0" y="762000"/>
            <a:ext cx="9144000" cy="6096000"/>
          </a:xfrm>
        </p:spPr>
        <p:txBody>
          <a:bodyPr>
            <a:normAutofit fontScale="92500" lnSpcReduction="10000"/>
          </a:bodyPr>
          <a:lstStyle/>
          <a:p>
            <a:pPr>
              <a:buNone/>
            </a:pPr>
            <a:r>
              <a:rPr lang="en-GB" dirty="0" smtClean="0">
                <a:solidFill>
                  <a:srgbClr val="FF0000"/>
                </a:solidFill>
              </a:rPr>
              <a:t>The Indian Official Secrets (Amendment) Act, 1904</a:t>
            </a:r>
          </a:p>
          <a:p>
            <a:pPr>
              <a:buNone/>
            </a:pPr>
            <a:endParaRPr lang="en-GB" dirty="0" smtClean="0">
              <a:solidFill>
                <a:srgbClr val="FF0000"/>
              </a:solidFill>
            </a:endParaRPr>
          </a:p>
          <a:p>
            <a:r>
              <a:rPr lang="en-GB" dirty="0" smtClean="0"/>
              <a:t>1896 arrest of photographer  in Bombay Harbour and as 1889 Act was not applicable Army  ask for more stringent law but rejected by Lord Curzon</a:t>
            </a:r>
          </a:p>
          <a:p>
            <a:endParaRPr lang="en-GB" dirty="0" smtClean="0"/>
          </a:p>
          <a:p>
            <a:r>
              <a:rPr lang="en-GB" dirty="0" smtClean="0"/>
              <a:t>1901, Parsee photographer  and </a:t>
            </a:r>
            <a:r>
              <a:rPr lang="en-GB" dirty="0" err="1" smtClean="0"/>
              <a:t>Colaba</a:t>
            </a:r>
            <a:r>
              <a:rPr lang="en-GB" dirty="0" smtClean="0"/>
              <a:t> Fort picture; Curzon reluctantly  approved the amending bill in March 1902 as Army persuade; but the Secretary of State in London rejected</a:t>
            </a:r>
          </a:p>
          <a:p>
            <a:endParaRPr lang="en-GB" dirty="0" smtClean="0"/>
          </a:p>
          <a:p>
            <a:r>
              <a:rPr lang="en-GB" dirty="0" smtClean="0"/>
              <a:t>January 1904 the Bill was sent to a Select Committee, several members, including GK </a:t>
            </a:r>
            <a:r>
              <a:rPr lang="en-GB" dirty="0" err="1" smtClean="0"/>
              <a:t>Gokhale</a:t>
            </a:r>
            <a:r>
              <a:rPr lang="en-GB" dirty="0" smtClean="0"/>
              <a:t>; </a:t>
            </a:r>
            <a:r>
              <a:rPr lang="en-GB" dirty="0" err="1" smtClean="0"/>
              <a:t>Pandit</a:t>
            </a:r>
            <a:r>
              <a:rPr lang="en-GB" dirty="0" smtClean="0"/>
              <a:t> </a:t>
            </a:r>
            <a:r>
              <a:rPr lang="en-GB" dirty="0" err="1" smtClean="0"/>
              <a:t>Madan</a:t>
            </a:r>
            <a:r>
              <a:rPr lang="en-GB" dirty="0" smtClean="0"/>
              <a:t> Mohan </a:t>
            </a:r>
            <a:r>
              <a:rPr lang="en-GB" dirty="0" err="1" smtClean="0"/>
              <a:t>Malaviya</a:t>
            </a:r>
            <a:r>
              <a:rPr lang="en-GB" dirty="0" smtClean="0"/>
              <a:t> wrote a strong letter of protest against the Bill</a:t>
            </a:r>
          </a:p>
          <a:p>
            <a:endParaRPr lang="en-GB" dirty="0" smtClean="0"/>
          </a:p>
          <a:p>
            <a:r>
              <a:rPr lang="en-GB" dirty="0" smtClean="0"/>
              <a:t>1 March 1904, bill was passed incorporating some amendments suggested by </a:t>
            </a:r>
            <a:r>
              <a:rPr lang="en-GB" dirty="0" err="1" smtClean="0"/>
              <a:t>Gokhale</a:t>
            </a:r>
            <a:r>
              <a:rPr lang="en-GB" dirty="0" smtClean="0"/>
              <a:t> and Dr </a:t>
            </a:r>
            <a:r>
              <a:rPr lang="en-GB" dirty="0" err="1" smtClean="0"/>
              <a:t>Ashutosh</a:t>
            </a:r>
            <a:r>
              <a:rPr lang="en-GB" dirty="0" smtClean="0"/>
              <a:t> </a:t>
            </a:r>
            <a:r>
              <a:rPr lang="en-GB" dirty="0" err="1" smtClean="0"/>
              <a:t>Mukherjee</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a:r>
              <a:rPr lang="en-IN" sz="3600" b="1" dirty="0" smtClean="0">
                <a:solidFill>
                  <a:srgbClr val="FF0000"/>
                </a:solidFill>
                <a:latin typeface="Times New Roman" pitchFamily="18" charset="0"/>
                <a:cs typeface="Times New Roman" pitchFamily="18" charset="0"/>
              </a:rPr>
              <a:t>Contents</a:t>
            </a:r>
            <a:endParaRPr lang="en-IN"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9144000" cy="62484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lvl="0"/>
            <a:endParaRPr lang="en-IN" sz="3600" dirty="0" smtClean="0"/>
          </a:p>
          <a:p>
            <a:pPr lvl="0"/>
            <a:endParaRPr lang="en-IN" sz="3600" dirty="0" smtClean="0"/>
          </a:p>
          <a:p>
            <a:pPr lvl="0"/>
            <a:r>
              <a:rPr lang="en-IN" sz="3600" dirty="0" smtClean="0"/>
              <a:t>Understating </a:t>
            </a:r>
            <a:r>
              <a:rPr lang="en-IN" sz="3600" dirty="0" smtClean="0"/>
              <a:t>the concept of intelligence and security studies </a:t>
            </a:r>
            <a:endParaRPr lang="en-IN" sz="3600" dirty="0" smtClean="0"/>
          </a:p>
          <a:p>
            <a:pPr lvl="0"/>
            <a:endParaRPr lang="en-US" sz="3600" dirty="0" smtClean="0"/>
          </a:p>
          <a:p>
            <a:pPr lvl="0"/>
            <a:r>
              <a:rPr lang="en-IN" sz="3600" dirty="0" smtClean="0"/>
              <a:t>History of Indian </a:t>
            </a:r>
            <a:r>
              <a:rPr lang="en-IN" sz="3600" dirty="0" smtClean="0"/>
              <a:t>Intelligence</a:t>
            </a:r>
          </a:p>
          <a:p>
            <a:pPr lvl="0"/>
            <a:endParaRPr lang="en-US" sz="3600" dirty="0" smtClean="0"/>
          </a:p>
          <a:p>
            <a:pPr lvl="0"/>
            <a:r>
              <a:rPr lang="en-IN" sz="3600" dirty="0" smtClean="0"/>
              <a:t>National Security Laws (Secret Act</a:t>
            </a:r>
            <a:r>
              <a:rPr lang="en-IN" sz="3600" dirty="0" smtClean="0"/>
              <a:t>)</a:t>
            </a:r>
          </a:p>
          <a:p>
            <a:pPr lvl="0"/>
            <a:endParaRPr lang="en-US" sz="3600" dirty="0" smtClean="0"/>
          </a:p>
          <a:p>
            <a:pPr lvl="0"/>
            <a:r>
              <a:rPr lang="en-IN" sz="3600" dirty="0" smtClean="0"/>
              <a:t>Basic role of Intelligence Organisation in securing India</a:t>
            </a:r>
            <a:endParaRPr lang="en-US" sz="3600" dirty="0" smtClean="0"/>
          </a:p>
          <a:p>
            <a:endParaRPr lang="en-IN" sz="3400" dirty="0" smtClean="0">
              <a:latin typeface="Times New Roman" pitchFamily="18" charset="0"/>
              <a:cs typeface="Times New Roman" pitchFamily="18" charset="0"/>
            </a:endParaRPr>
          </a:p>
          <a:p>
            <a:endParaRPr lang="en-IN" sz="8000"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pPr>
              <a:buNone/>
            </a:pPr>
            <a:endParaRPr lang="en-IN" dirty="0" smtClean="0">
              <a:latin typeface="Times New Roman" pitchFamily="18" charset="0"/>
              <a:cs typeface="Times New Roman" pitchFamily="18" charset="0"/>
            </a:endParaRPr>
          </a:p>
          <a:p>
            <a:pPr>
              <a:buNone/>
            </a:pP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IN" sz="3200" b="1" dirty="0" smtClean="0">
                <a:solidFill>
                  <a:srgbClr val="FF0000"/>
                </a:solidFill>
                <a:latin typeface="Baskerville Old Face" pitchFamily="18" charset="0"/>
                <a:ea typeface="Batang" pitchFamily="18" charset="-127"/>
              </a:rPr>
              <a:t>Official Secrets Act (</a:t>
            </a:r>
            <a:r>
              <a:rPr lang="en-IN" sz="3200" b="1" dirty="0" err="1" smtClean="0">
                <a:solidFill>
                  <a:srgbClr val="FF0000"/>
                </a:solidFill>
                <a:latin typeface="Baskerville Old Face" pitchFamily="18" charset="0"/>
                <a:ea typeface="Batang" pitchFamily="18" charset="-127"/>
              </a:rPr>
              <a:t>contd</a:t>
            </a:r>
            <a:r>
              <a:rPr lang="en-IN" sz="3200" b="1" dirty="0" smtClean="0">
                <a:solidFill>
                  <a:srgbClr val="FF0000"/>
                </a:solidFill>
                <a:latin typeface="Baskerville Old Face" pitchFamily="18" charset="0"/>
                <a:ea typeface="Batang" pitchFamily="18" charset="-127"/>
              </a:rPr>
              <a:t>)</a:t>
            </a:r>
            <a:endParaRPr lang="en-IN" sz="3200" dirty="0"/>
          </a:p>
        </p:txBody>
      </p:sp>
      <p:sp>
        <p:nvSpPr>
          <p:cNvPr id="3" name="Content Placeholder 2"/>
          <p:cNvSpPr>
            <a:spLocks noGrp="1"/>
          </p:cNvSpPr>
          <p:nvPr>
            <p:ph idx="1"/>
          </p:nvPr>
        </p:nvSpPr>
        <p:spPr>
          <a:xfrm>
            <a:off x="0" y="762000"/>
            <a:ext cx="9144000" cy="6096000"/>
          </a:xfrm>
        </p:spPr>
        <p:txBody>
          <a:bodyPr>
            <a:normAutofit fontScale="85000" lnSpcReduction="20000"/>
          </a:bodyPr>
          <a:lstStyle/>
          <a:p>
            <a:pPr>
              <a:buNone/>
            </a:pPr>
            <a:r>
              <a:rPr lang="en-GB" dirty="0" smtClean="0">
                <a:solidFill>
                  <a:srgbClr val="FF0000"/>
                </a:solidFill>
              </a:rPr>
              <a:t>Indian Official Secret Act 1923</a:t>
            </a:r>
          </a:p>
          <a:p>
            <a:r>
              <a:rPr lang="en-GB" dirty="0" smtClean="0"/>
              <a:t>1911, a new Official Secrets Act was enacted in Britain, repealing the British Act of 1889</a:t>
            </a:r>
          </a:p>
          <a:p>
            <a:endParaRPr lang="en-GB" dirty="0" smtClean="0"/>
          </a:p>
          <a:p>
            <a:r>
              <a:rPr lang="en-GB" dirty="0" smtClean="0"/>
              <a:t>The Act applicable with Indian along with previous 1889/1904 OSA</a:t>
            </a:r>
          </a:p>
          <a:p>
            <a:endParaRPr lang="en-GB" dirty="0" smtClean="0"/>
          </a:p>
          <a:p>
            <a:r>
              <a:rPr lang="en-GB" dirty="0" smtClean="0"/>
              <a:t>Karachi incident and Indian Magistrate release as act of espionage was not an offence in Indian Act unless committed by the employee</a:t>
            </a:r>
          </a:p>
          <a:p>
            <a:endParaRPr lang="en-GB" dirty="0" smtClean="0"/>
          </a:p>
          <a:p>
            <a:r>
              <a:rPr lang="en-GB" dirty="0" smtClean="0"/>
              <a:t>In July 1914 Army insisted Home Dept for similar British laws and after approval of Viceroy Harding , letter  was sent to Secretary of State in London for approval; January 1915 response received from Secretary and not favoured</a:t>
            </a:r>
          </a:p>
          <a:p>
            <a:endParaRPr lang="en-GB" dirty="0" smtClean="0"/>
          </a:p>
          <a:p>
            <a:r>
              <a:rPr lang="en-GB" dirty="0" smtClean="0"/>
              <a:t>Again 1916 and 1919 pushed the draft to Viceroy again declined</a:t>
            </a:r>
          </a:p>
          <a:p>
            <a:endParaRPr lang="en-GB" dirty="0" smtClean="0"/>
          </a:p>
          <a:p>
            <a:r>
              <a:rPr lang="en-GB" dirty="0" smtClean="0"/>
              <a:t>Again in 1920 a new OSA was enacted in England (by amending the previous Act of 1911); more powerful but not applicable in India</a:t>
            </a:r>
          </a:p>
          <a:p>
            <a:endParaRPr lang="en-IN"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Official Secrets Act (</a:t>
            </a:r>
            <a:r>
              <a:rPr lang="en-IN" sz="3200" b="1" dirty="0" err="1" smtClean="0">
                <a:solidFill>
                  <a:srgbClr val="FF0000"/>
                </a:solidFill>
                <a:latin typeface="Baskerville Old Face" pitchFamily="18" charset="0"/>
                <a:ea typeface="Batang" pitchFamily="18" charset="-127"/>
              </a:rPr>
              <a:t>contd</a:t>
            </a:r>
            <a:r>
              <a:rPr lang="en-IN" sz="3200" b="1" dirty="0" smtClean="0">
                <a:solidFill>
                  <a:srgbClr val="FF0000"/>
                </a:solidFill>
                <a:latin typeface="Baskerville Old Face" pitchFamily="18" charset="0"/>
                <a:ea typeface="Batang" pitchFamily="18" charset="-127"/>
              </a:rPr>
              <a:t>)</a:t>
            </a:r>
            <a:endParaRPr lang="en-IN" sz="3200" dirty="0"/>
          </a:p>
        </p:txBody>
      </p:sp>
      <p:sp>
        <p:nvSpPr>
          <p:cNvPr id="3" name="Content Placeholder 2"/>
          <p:cNvSpPr>
            <a:spLocks noGrp="1"/>
          </p:cNvSpPr>
          <p:nvPr>
            <p:ph idx="1"/>
          </p:nvPr>
        </p:nvSpPr>
        <p:spPr>
          <a:xfrm>
            <a:off x="0" y="609600"/>
            <a:ext cx="9144000" cy="6248400"/>
          </a:xfrm>
        </p:spPr>
        <p:txBody>
          <a:bodyPr>
            <a:normAutofit fontScale="85000" lnSpcReduction="20000"/>
          </a:bodyPr>
          <a:lstStyle/>
          <a:p>
            <a:pPr>
              <a:buNone/>
            </a:pPr>
            <a:r>
              <a:rPr lang="en-GB" b="1" dirty="0" smtClean="0">
                <a:solidFill>
                  <a:srgbClr val="FF0000"/>
                </a:solidFill>
              </a:rPr>
              <a:t>Indian Official Secret Act 1923 </a:t>
            </a:r>
            <a:r>
              <a:rPr lang="en-GB" dirty="0" smtClean="0">
                <a:solidFill>
                  <a:srgbClr val="FF0000"/>
                </a:solidFill>
              </a:rPr>
              <a:t>(</a:t>
            </a:r>
            <a:r>
              <a:rPr lang="en-GB" i="1" dirty="0" smtClean="0">
                <a:solidFill>
                  <a:srgbClr val="FF0000"/>
                </a:solidFill>
              </a:rPr>
              <a:t>Contd.</a:t>
            </a:r>
            <a:r>
              <a:rPr lang="en-GB" dirty="0" smtClean="0">
                <a:solidFill>
                  <a:srgbClr val="FF0000"/>
                </a:solidFill>
              </a:rPr>
              <a:t>)</a:t>
            </a:r>
          </a:p>
          <a:p>
            <a:r>
              <a:rPr lang="en-GB" dirty="0" smtClean="0"/>
              <a:t>India OSA 1889 was proposed to amend in 1921 (fourth proposal) </a:t>
            </a:r>
          </a:p>
          <a:p>
            <a:endParaRPr lang="en-GB" dirty="0" smtClean="0"/>
          </a:p>
          <a:p>
            <a:r>
              <a:rPr lang="en-GB" sz="2800" dirty="0" smtClean="0"/>
              <a:t>P</a:t>
            </a:r>
            <a:r>
              <a:rPr lang="en-GB" dirty="0" smtClean="0"/>
              <a:t>enalty for spying under Section 3 was maximum 14 and minimum 3 years of sentence; under Section 5, 6, 7, 8 and 9 it was two years; and under Section 10 (harbouring spies) it was one year</a:t>
            </a:r>
          </a:p>
          <a:p>
            <a:pPr>
              <a:buNone/>
            </a:pPr>
            <a:endParaRPr lang="en-IN" dirty="0" smtClean="0"/>
          </a:p>
          <a:p>
            <a:r>
              <a:rPr lang="en-GB" dirty="0" smtClean="0"/>
              <a:t>The Assembly met on 6 September 1922 to debate the bill; as opposed by many, a committee was formed to study the bill and submitted its report on 30 January 1923; removal of minimal sentence</a:t>
            </a:r>
          </a:p>
          <a:p>
            <a:pPr>
              <a:buNone/>
            </a:pPr>
            <a:endParaRPr lang="en-GB" dirty="0" smtClean="0"/>
          </a:p>
          <a:p>
            <a:r>
              <a:rPr lang="en-GB" dirty="0" smtClean="0"/>
              <a:t>Another Assembly met on 14 and 24 February 1923 consider the report of Select Committee and debated on it; though it was opposed by few members the Legislative Assemble passed it on 21 March 1923</a:t>
            </a:r>
          </a:p>
          <a:p>
            <a:endParaRPr lang="en-GB" dirty="0" smtClean="0"/>
          </a:p>
          <a:p>
            <a:r>
              <a:rPr lang="en-GB" dirty="0" smtClean="0"/>
              <a:t>The Governor General and Viceroy, Lord Reading, gave his Assent to the Indian Official Secrets Act (Act No XIX of 1923) on 2 April 1923</a:t>
            </a:r>
          </a:p>
          <a:p>
            <a:endParaRPr lang="en-GB" dirty="0" smtClean="0"/>
          </a:p>
          <a:p>
            <a:r>
              <a:rPr lang="en-GB" dirty="0" smtClean="0"/>
              <a:t>Published in the Gazette of India on 14 April 1923 and has remained in force ever since</a:t>
            </a:r>
          </a:p>
          <a:p>
            <a:endParaRPr lang="en-IN"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Official Secrets Act (</a:t>
            </a:r>
            <a:r>
              <a:rPr lang="en-IN" sz="3200" b="1" dirty="0" err="1" smtClean="0">
                <a:solidFill>
                  <a:srgbClr val="FF0000"/>
                </a:solidFill>
                <a:latin typeface="Baskerville Old Face" pitchFamily="18" charset="0"/>
                <a:ea typeface="Batang" pitchFamily="18" charset="-127"/>
              </a:rPr>
              <a:t>contd</a:t>
            </a:r>
            <a:r>
              <a:rPr lang="en-IN" sz="3200" b="1" dirty="0" smtClean="0">
                <a:solidFill>
                  <a:srgbClr val="FF0000"/>
                </a:solidFill>
                <a:latin typeface="Baskerville Old Face" pitchFamily="18" charset="0"/>
                <a:ea typeface="Batang" pitchFamily="18" charset="-127"/>
              </a:rPr>
              <a:t>)</a:t>
            </a:r>
            <a:endParaRPr lang="en-IN" sz="3200" dirty="0"/>
          </a:p>
        </p:txBody>
      </p:sp>
      <p:sp>
        <p:nvSpPr>
          <p:cNvPr id="3" name="Content Placeholder 2"/>
          <p:cNvSpPr>
            <a:spLocks noGrp="1"/>
          </p:cNvSpPr>
          <p:nvPr>
            <p:ph idx="1"/>
          </p:nvPr>
        </p:nvSpPr>
        <p:spPr>
          <a:xfrm>
            <a:off x="0" y="609600"/>
            <a:ext cx="9144000" cy="6248400"/>
          </a:xfrm>
        </p:spPr>
        <p:txBody>
          <a:bodyPr>
            <a:normAutofit fontScale="92500" lnSpcReduction="20000"/>
          </a:bodyPr>
          <a:lstStyle/>
          <a:p>
            <a:pPr>
              <a:buNone/>
            </a:pPr>
            <a:r>
              <a:rPr lang="en-GB" b="1" dirty="0" smtClean="0">
                <a:solidFill>
                  <a:srgbClr val="FF0000"/>
                </a:solidFill>
              </a:rPr>
              <a:t>After Independence</a:t>
            </a:r>
          </a:p>
          <a:p>
            <a:pPr>
              <a:buNone/>
            </a:pPr>
            <a:endParaRPr lang="en-GB" b="1" dirty="0" smtClean="0">
              <a:solidFill>
                <a:srgbClr val="FF0000"/>
              </a:solidFill>
            </a:endParaRPr>
          </a:p>
          <a:p>
            <a:r>
              <a:rPr lang="en-GB" dirty="0" smtClean="0"/>
              <a:t>The Bill to amend the Official Secrets Act was introduced in the </a:t>
            </a:r>
            <a:r>
              <a:rPr lang="en-GB" dirty="0" err="1" smtClean="0"/>
              <a:t>Rajya</a:t>
            </a:r>
            <a:r>
              <a:rPr lang="en-GB" dirty="0" smtClean="0"/>
              <a:t> </a:t>
            </a:r>
            <a:r>
              <a:rPr lang="en-GB" dirty="0" err="1" smtClean="0"/>
              <a:t>Sabha</a:t>
            </a:r>
            <a:r>
              <a:rPr lang="en-GB" dirty="0" smtClean="0"/>
              <a:t> on 23 June 1967;  and moved on 24 July 1967 by </a:t>
            </a:r>
            <a:r>
              <a:rPr lang="en-GB" dirty="0" err="1" smtClean="0"/>
              <a:t>Shri</a:t>
            </a:r>
            <a:r>
              <a:rPr lang="en-GB" dirty="0" smtClean="0"/>
              <a:t> </a:t>
            </a:r>
            <a:r>
              <a:rPr lang="en-GB" dirty="0" err="1" smtClean="0"/>
              <a:t>Vidya</a:t>
            </a:r>
            <a:r>
              <a:rPr lang="en-GB" dirty="0" smtClean="0"/>
              <a:t> </a:t>
            </a:r>
            <a:r>
              <a:rPr lang="en-GB" dirty="0" err="1" smtClean="0"/>
              <a:t>Charan</a:t>
            </a:r>
            <a:r>
              <a:rPr lang="en-GB" dirty="0" smtClean="0"/>
              <a:t> </a:t>
            </a:r>
            <a:r>
              <a:rPr lang="en-GB" dirty="0" err="1" smtClean="0"/>
              <a:t>Shukla</a:t>
            </a:r>
            <a:r>
              <a:rPr lang="en-GB" dirty="0" smtClean="0"/>
              <a:t>, then Minister of State for Home Affair</a:t>
            </a:r>
          </a:p>
          <a:p>
            <a:endParaRPr lang="en-GB" dirty="0" smtClean="0"/>
          </a:p>
          <a:p>
            <a:r>
              <a:rPr lang="en-GB" dirty="0" smtClean="0"/>
              <a:t>Bill finally passed by </a:t>
            </a:r>
            <a:r>
              <a:rPr lang="en-GB" dirty="0" err="1" smtClean="0"/>
              <a:t>Lok</a:t>
            </a:r>
            <a:r>
              <a:rPr lang="en-GB" dirty="0" smtClean="0"/>
              <a:t> </a:t>
            </a:r>
            <a:r>
              <a:rPr lang="en-GB" dirty="0" err="1" smtClean="0"/>
              <a:t>Sabha</a:t>
            </a:r>
            <a:r>
              <a:rPr lang="en-GB" dirty="0" smtClean="0"/>
              <a:t> on 12 August 1967 </a:t>
            </a:r>
          </a:p>
          <a:p>
            <a:endParaRPr lang="en-GB" dirty="0" smtClean="0"/>
          </a:p>
          <a:p>
            <a:endParaRPr lang="en-GB" dirty="0" smtClean="0"/>
          </a:p>
          <a:p>
            <a:r>
              <a:rPr lang="en-GB" dirty="0" smtClean="0"/>
              <a:t>Proviso of not being necessary in proving actions of an accused, which earlier applied only to military was now applicable to all under Section 3</a:t>
            </a:r>
          </a:p>
          <a:p>
            <a:endParaRPr lang="en-GB" dirty="0" smtClean="0"/>
          </a:p>
          <a:p>
            <a:r>
              <a:rPr lang="en-GB" dirty="0" smtClean="0"/>
              <a:t>Over lapping aspect of OSA and Army, Navy and </a:t>
            </a:r>
            <a:r>
              <a:rPr lang="en-GB" dirty="0" err="1" smtClean="0"/>
              <a:t>Airforce</a:t>
            </a:r>
            <a:endParaRPr lang="en-GB" dirty="0" smtClean="0"/>
          </a:p>
          <a:p>
            <a:endParaRPr lang="en-GB" dirty="0" smtClean="0"/>
          </a:p>
          <a:p>
            <a:r>
              <a:rPr lang="en-GB" dirty="0" smtClean="0"/>
              <a:t>In Navy Act, 14 years of sentence for spying and wrongful communication was adopted; in serious nature (communication with traitorous) till death</a:t>
            </a:r>
          </a:p>
          <a:p>
            <a:endParaRPr lang="en-IN"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Official Secrets Act (</a:t>
            </a:r>
            <a:r>
              <a:rPr lang="en-IN" sz="3200" b="1" dirty="0" err="1" smtClean="0">
                <a:solidFill>
                  <a:srgbClr val="FF0000"/>
                </a:solidFill>
                <a:latin typeface="Baskerville Old Face" pitchFamily="18" charset="0"/>
                <a:ea typeface="Batang" pitchFamily="18" charset="-127"/>
              </a:rPr>
              <a:t>contd</a:t>
            </a:r>
            <a:r>
              <a:rPr lang="en-IN" sz="3200" b="1" dirty="0" smtClean="0">
                <a:solidFill>
                  <a:srgbClr val="FF0000"/>
                </a:solidFill>
                <a:latin typeface="Baskerville Old Face" pitchFamily="18" charset="0"/>
                <a:ea typeface="Batang" pitchFamily="18" charset="-127"/>
              </a:rPr>
              <a:t>)</a:t>
            </a:r>
            <a:endParaRPr lang="en-IN" sz="3200" dirty="0"/>
          </a:p>
        </p:txBody>
      </p:sp>
      <p:sp>
        <p:nvSpPr>
          <p:cNvPr id="3" name="Content Placeholder 2"/>
          <p:cNvSpPr>
            <a:spLocks noGrp="1"/>
          </p:cNvSpPr>
          <p:nvPr>
            <p:ph idx="1"/>
          </p:nvPr>
        </p:nvSpPr>
        <p:spPr>
          <a:xfrm>
            <a:off x="0" y="609600"/>
            <a:ext cx="9144000" cy="6248400"/>
          </a:xfrm>
        </p:spPr>
        <p:txBody>
          <a:bodyPr>
            <a:normAutofit fontScale="62500" lnSpcReduction="20000"/>
          </a:bodyPr>
          <a:lstStyle/>
          <a:p>
            <a:pPr>
              <a:buNone/>
            </a:pPr>
            <a:r>
              <a:rPr lang="en-GB" sz="4200" b="1" dirty="0" smtClean="0">
                <a:solidFill>
                  <a:srgbClr val="FF0000"/>
                </a:solidFill>
              </a:rPr>
              <a:t>Salient Points/Sections of OSA 1923</a:t>
            </a:r>
          </a:p>
          <a:p>
            <a:pPr>
              <a:buNone/>
            </a:pPr>
            <a:endParaRPr lang="en-GB" sz="2400" b="1" dirty="0" smtClean="0">
              <a:solidFill>
                <a:srgbClr val="FF0000"/>
              </a:solidFill>
            </a:endParaRPr>
          </a:p>
          <a:p>
            <a:pPr marL="457200" indent="-457200">
              <a:buAutoNum type="arabicPeriod"/>
            </a:pPr>
            <a:r>
              <a:rPr lang="en-GB" sz="2900" dirty="0" smtClean="0">
                <a:solidFill>
                  <a:srgbClr val="FF0000"/>
                </a:solidFill>
              </a:rPr>
              <a:t>This Act may be called the Official Secrets Act, 1923</a:t>
            </a:r>
            <a:r>
              <a:rPr lang="en-GB" sz="2900" dirty="0" smtClean="0"/>
              <a:t>;  it extends to the whole of India and applies also to servants of the Government and to citizens of India outside India</a:t>
            </a:r>
          </a:p>
          <a:p>
            <a:pPr marL="457200" indent="-457200">
              <a:buAutoNum type="arabicPeriod"/>
            </a:pPr>
            <a:endParaRPr lang="en-GB" sz="2900" dirty="0" smtClean="0">
              <a:solidFill>
                <a:srgbClr val="FF0000"/>
              </a:solidFill>
            </a:endParaRPr>
          </a:p>
          <a:p>
            <a:pPr marL="457200" indent="-457200">
              <a:buAutoNum type="arabicPeriod"/>
            </a:pPr>
            <a:r>
              <a:rPr lang="en-GB" sz="2900" dirty="0" smtClean="0">
                <a:solidFill>
                  <a:srgbClr val="FF0000"/>
                </a:solidFill>
              </a:rPr>
              <a:t>Definitions</a:t>
            </a:r>
            <a:r>
              <a:rPr lang="en-GB" sz="2900" dirty="0" smtClean="0"/>
              <a:t>- Government place, obtaining or retaining any sketch, plan, model, article, note or document, munitions of war, photograph, prohibited place (omitted Govt of UK and British etc), SP includes police officers of same and above ranks</a:t>
            </a:r>
          </a:p>
          <a:p>
            <a:pPr marL="457200" indent="-457200">
              <a:buAutoNum type="arabicPeriod"/>
            </a:pPr>
            <a:endParaRPr lang="en-GB" sz="2900" dirty="0" smtClean="0"/>
          </a:p>
          <a:p>
            <a:pPr marL="457200" indent="-457200">
              <a:buAutoNum type="arabicPeriod"/>
            </a:pPr>
            <a:r>
              <a:rPr lang="en-GB" sz="2900" dirty="0" smtClean="0">
                <a:solidFill>
                  <a:srgbClr val="FF0000"/>
                </a:solidFill>
              </a:rPr>
              <a:t>Penalties of spying- </a:t>
            </a:r>
            <a:r>
              <a:rPr lang="en-GB" sz="2900" dirty="0" smtClean="0"/>
              <a:t>punishable with imprisonment for a term which may extend, where the offence is committed in relation to any work of defence, arsenal, naval, military or air force establishment or station, mine, minefield, factory, dockyard, camp, ship or aircraft or otherwise in relation to the naval, military or air force affairs of Government or in relation to any secret official code, </a:t>
            </a:r>
            <a:r>
              <a:rPr lang="en-GB" sz="2900" dirty="0" smtClean="0">
                <a:solidFill>
                  <a:srgbClr val="FF0000"/>
                </a:solidFill>
              </a:rPr>
              <a:t>to fourteen years  </a:t>
            </a:r>
          </a:p>
          <a:p>
            <a:pPr marL="457200" indent="-457200">
              <a:buAutoNum type="arabicPeriod"/>
            </a:pPr>
            <a:endParaRPr lang="en-GB" sz="2900" dirty="0" smtClean="0">
              <a:solidFill>
                <a:srgbClr val="FF0000"/>
              </a:solidFill>
            </a:endParaRPr>
          </a:p>
          <a:p>
            <a:pPr marL="457200" indent="-457200">
              <a:buNone/>
            </a:pPr>
            <a:r>
              <a:rPr lang="en-GB" sz="2900" b="1" dirty="0" smtClean="0"/>
              <a:t>4. 	</a:t>
            </a:r>
            <a:r>
              <a:rPr lang="en-GB" sz="2900" dirty="0" smtClean="0">
                <a:solidFill>
                  <a:srgbClr val="FF0000"/>
                </a:solidFill>
              </a:rPr>
              <a:t>Communications with foreign agents to be evidence of commission of certain offences</a:t>
            </a:r>
            <a:r>
              <a:rPr lang="en-GB" sz="2900" dirty="0" smtClean="0"/>
              <a:t>, arrest on the ground of suspicion</a:t>
            </a:r>
          </a:p>
          <a:p>
            <a:pPr marL="457200" indent="-457200">
              <a:buNone/>
            </a:pPr>
            <a:endParaRPr lang="en-GB" sz="2900" dirty="0" smtClean="0"/>
          </a:p>
          <a:p>
            <a:pPr marL="457200" indent="-457200">
              <a:buNone/>
            </a:pPr>
            <a:r>
              <a:rPr lang="en-GB" sz="2900" dirty="0" smtClean="0"/>
              <a:t>5.	 </a:t>
            </a:r>
            <a:r>
              <a:rPr lang="en-GB" sz="2900" dirty="0" smtClean="0">
                <a:solidFill>
                  <a:srgbClr val="FF0000"/>
                </a:solidFill>
              </a:rPr>
              <a:t>Wrongful communication etc</a:t>
            </a:r>
            <a:r>
              <a:rPr lang="en-GB" sz="2900" dirty="0" smtClean="0"/>
              <a:t>., of information-If any person having in his possession or control any secret official code or pass word or any sketch, plan, model, article, note, document or information which relates to or is used in a prohibited place or relates to anything in such a place is considered to be an offence; penalties with death or imprisonment for life, or imprisonment for a term which may extend to ten years and shall, in either case, is liable and to fine</a:t>
            </a:r>
          </a:p>
          <a:p>
            <a:pPr marL="457200" indent="-457200">
              <a:buNone/>
            </a:pPr>
            <a:r>
              <a:rPr lang="en-GB" sz="2900" dirty="0" smtClean="0">
                <a:solidFill>
                  <a:srgbClr val="FF0000"/>
                </a:solidFill>
              </a:rPr>
              <a:t>  </a:t>
            </a:r>
          </a:p>
          <a:p>
            <a:pPr marL="457200" indent="-457200">
              <a:buAutoNum type="arabicPeriod"/>
            </a:pPr>
            <a:endParaRPr lang="en-GB" sz="2400" b="1" dirty="0" smtClean="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Official Secrets Act (</a:t>
            </a:r>
            <a:r>
              <a:rPr lang="en-IN" sz="3200" b="1" dirty="0" err="1" smtClean="0">
                <a:solidFill>
                  <a:srgbClr val="FF0000"/>
                </a:solidFill>
                <a:latin typeface="Baskerville Old Face" pitchFamily="18" charset="0"/>
                <a:ea typeface="Batang" pitchFamily="18" charset="-127"/>
              </a:rPr>
              <a:t>contd</a:t>
            </a:r>
            <a:r>
              <a:rPr lang="en-IN" sz="3200" b="1" dirty="0" smtClean="0">
                <a:solidFill>
                  <a:srgbClr val="FF0000"/>
                </a:solidFill>
                <a:latin typeface="Baskerville Old Face" pitchFamily="18" charset="0"/>
                <a:ea typeface="Batang" pitchFamily="18" charset="-127"/>
              </a:rPr>
              <a:t>)</a:t>
            </a:r>
            <a:endParaRPr lang="en-IN" sz="3200" dirty="0"/>
          </a:p>
        </p:txBody>
      </p:sp>
      <p:sp>
        <p:nvSpPr>
          <p:cNvPr id="3" name="Content Placeholder 2"/>
          <p:cNvSpPr>
            <a:spLocks noGrp="1"/>
          </p:cNvSpPr>
          <p:nvPr>
            <p:ph idx="1"/>
          </p:nvPr>
        </p:nvSpPr>
        <p:spPr>
          <a:xfrm>
            <a:off x="0" y="609600"/>
            <a:ext cx="9144000" cy="6248400"/>
          </a:xfrm>
        </p:spPr>
        <p:txBody>
          <a:bodyPr>
            <a:normAutofit fontScale="85000" lnSpcReduction="20000"/>
          </a:bodyPr>
          <a:lstStyle/>
          <a:p>
            <a:pPr>
              <a:buNone/>
            </a:pPr>
            <a:r>
              <a:rPr lang="en-GB" sz="2400" b="1" dirty="0" smtClean="0">
                <a:solidFill>
                  <a:srgbClr val="FF0000"/>
                </a:solidFill>
              </a:rPr>
              <a:t>Salient Points of OSA</a:t>
            </a:r>
          </a:p>
          <a:p>
            <a:pPr marL="457200" indent="-457200">
              <a:buNone/>
            </a:pPr>
            <a:endParaRPr lang="en-GB" sz="2400" dirty="0" smtClean="0"/>
          </a:p>
          <a:p>
            <a:pPr marL="457200" indent="-457200">
              <a:buNone/>
            </a:pPr>
            <a:r>
              <a:rPr lang="en-GB" sz="2400" dirty="0" smtClean="0"/>
              <a:t>6. </a:t>
            </a:r>
            <a:r>
              <a:rPr lang="en-GB" sz="2400" dirty="0" smtClean="0">
                <a:solidFill>
                  <a:srgbClr val="FF0000"/>
                </a:solidFill>
              </a:rPr>
              <a:t>Unauthorised use of uniforms; falsification of reports, forgery, </a:t>
            </a:r>
            <a:r>
              <a:rPr lang="en-GB" sz="2400" dirty="0" err="1" smtClean="0">
                <a:solidFill>
                  <a:srgbClr val="FF0000"/>
                </a:solidFill>
              </a:rPr>
              <a:t>personation</a:t>
            </a:r>
            <a:r>
              <a:rPr lang="en-GB" sz="2400" dirty="0" smtClean="0">
                <a:solidFill>
                  <a:srgbClr val="FF0000"/>
                </a:solidFill>
              </a:rPr>
              <a:t>, and false documents</a:t>
            </a:r>
            <a:r>
              <a:rPr lang="en-GB" sz="2400" dirty="0" smtClean="0"/>
              <a:t> - fake stamps, signatures etc (two years in jail but can be extended for 14 yrs)</a:t>
            </a:r>
          </a:p>
          <a:p>
            <a:pPr marL="457200" indent="-457200">
              <a:buNone/>
            </a:pPr>
            <a:endParaRPr lang="en-GB" sz="2400" dirty="0" smtClean="0"/>
          </a:p>
          <a:p>
            <a:pPr marL="457200" indent="-457200">
              <a:buNone/>
            </a:pPr>
            <a:r>
              <a:rPr lang="en-GB" sz="2400" dirty="0" smtClean="0"/>
              <a:t>7. 	</a:t>
            </a:r>
            <a:r>
              <a:rPr lang="en-GB" sz="2400" dirty="0" smtClean="0">
                <a:solidFill>
                  <a:srgbClr val="FF0000"/>
                </a:solidFill>
              </a:rPr>
              <a:t>Interfering with officers of the police or members of the Armed forces of the Union </a:t>
            </a:r>
          </a:p>
          <a:p>
            <a:pPr marL="457200" indent="-457200">
              <a:buNone/>
            </a:pPr>
            <a:endParaRPr lang="en-GB" sz="2400" dirty="0" smtClean="0">
              <a:solidFill>
                <a:srgbClr val="FF0000"/>
              </a:solidFill>
            </a:endParaRPr>
          </a:p>
          <a:p>
            <a:pPr marL="457200" indent="-457200">
              <a:buNone/>
            </a:pPr>
            <a:r>
              <a:rPr lang="en-GB" sz="2400" dirty="0" smtClean="0"/>
              <a:t>8.  	</a:t>
            </a:r>
            <a:r>
              <a:rPr lang="en-GB" sz="2400" dirty="0" smtClean="0">
                <a:solidFill>
                  <a:srgbClr val="FF0000"/>
                </a:solidFill>
              </a:rPr>
              <a:t>Duty of giving information as to commission of offences- </a:t>
            </a:r>
            <a:r>
              <a:rPr lang="en-GB" sz="2400" dirty="0" smtClean="0"/>
              <a:t>If any person fails to give any suspected information to police or related authorities, he shall be punishable with imprisonment which may extend to 3 [three years], or with fine, or with both</a:t>
            </a:r>
          </a:p>
          <a:p>
            <a:pPr marL="457200" indent="-457200">
              <a:buNone/>
            </a:pPr>
            <a:endParaRPr lang="en-GB" sz="2400" dirty="0" smtClean="0"/>
          </a:p>
          <a:p>
            <a:pPr marL="457200" indent="-457200">
              <a:buNone/>
            </a:pPr>
            <a:r>
              <a:rPr lang="en-GB" sz="2400" dirty="0" smtClean="0"/>
              <a:t>9. 	</a:t>
            </a:r>
            <a:r>
              <a:rPr lang="en-GB" sz="2400" dirty="0" smtClean="0">
                <a:solidFill>
                  <a:srgbClr val="FF0000"/>
                </a:solidFill>
              </a:rPr>
              <a:t>Attempts, incitements</a:t>
            </a:r>
            <a:r>
              <a:rPr lang="en-GB" sz="2400" dirty="0" smtClean="0"/>
              <a:t>, etc- Any person who attempts to commit or abets the commission of an offence under this Act shall be punishable with the same punishment, and be liable to be proceeded against in the same manner as if he had committed such offence</a:t>
            </a:r>
          </a:p>
          <a:p>
            <a:pPr marL="457200" indent="-457200">
              <a:buNone/>
            </a:pPr>
            <a:endParaRPr lang="en-GB" sz="2400" dirty="0" smtClean="0"/>
          </a:p>
          <a:p>
            <a:pPr marL="457200" indent="-457200">
              <a:buNone/>
            </a:pPr>
            <a:r>
              <a:rPr lang="en-GB" sz="2400" dirty="0" smtClean="0"/>
              <a:t>10. 	</a:t>
            </a:r>
            <a:r>
              <a:rPr lang="en-GB" sz="2400" dirty="0" smtClean="0">
                <a:solidFill>
                  <a:srgbClr val="FF0000"/>
                </a:solidFill>
              </a:rPr>
              <a:t>Penalty for harbouring spies </a:t>
            </a:r>
            <a:r>
              <a:rPr lang="en-GB" sz="2400" dirty="0" smtClean="0"/>
              <a:t>- punishable with imprisonment for a term which may extend to three years, or with fine, or with both</a:t>
            </a:r>
            <a:endParaRPr lang="en-IN" sz="2400" dirty="0" smtClean="0"/>
          </a:p>
          <a:p>
            <a:pPr marL="457200" indent="-457200">
              <a:buNone/>
            </a:pPr>
            <a:endParaRPr lang="en-GB" sz="2400" dirty="0" smtClean="0">
              <a:solidFill>
                <a:srgbClr val="FF0000"/>
              </a:solidFill>
            </a:endParaRPr>
          </a:p>
          <a:p>
            <a:pPr marL="457200" indent="-457200">
              <a:buNone/>
            </a:pPr>
            <a:endParaRPr lang="en-GB" sz="2400" b="1" dirty="0" smtClean="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Official Secrets Act (</a:t>
            </a:r>
            <a:r>
              <a:rPr lang="en-IN" sz="3200" b="1" dirty="0" err="1" smtClean="0">
                <a:solidFill>
                  <a:srgbClr val="FF0000"/>
                </a:solidFill>
                <a:latin typeface="Baskerville Old Face" pitchFamily="18" charset="0"/>
                <a:ea typeface="Batang" pitchFamily="18" charset="-127"/>
              </a:rPr>
              <a:t>contd</a:t>
            </a:r>
            <a:r>
              <a:rPr lang="en-IN" sz="3200" b="1" dirty="0" smtClean="0">
                <a:solidFill>
                  <a:srgbClr val="FF0000"/>
                </a:solidFill>
                <a:latin typeface="Baskerville Old Face" pitchFamily="18" charset="0"/>
                <a:ea typeface="Batang" pitchFamily="18" charset="-127"/>
              </a:rPr>
              <a:t>)</a:t>
            </a:r>
            <a:endParaRPr lang="en-IN" sz="3200" dirty="0"/>
          </a:p>
        </p:txBody>
      </p:sp>
      <p:sp>
        <p:nvSpPr>
          <p:cNvPr id="3" name="Content Placeholder 2"/>
          <p:cNvSpPr>
            <a:spLocks noGrp="1"/>
          </p:cNvSpPr>
          <p:nvPr>
            <p:ph idx="1"/>
          </p:nvPr>
        </p:nvSpPr>
        <p:spPr>
          <a:xfrm>
            <a:off x="0" y="609600"/>
            <a:ext cx="9144000" cy="6248400"/>
          </a:xfrm>
        </p:spPr>
        <p:txBody>
          <a:bodyPr>
            <a:normAutofit fontScale="77500" lnSpcReduction="20000"/>
          </a:bodyPr>
          <a:lstStyle/>
          <a:p>
            <a:pPr>
              <a:buNone/>
            </a:pPr>
            <a:r>
              <a:rPr lang="en-GB" sz="2400" b="1" dirty="0" smtClean="0">
                <a:solidFill>
                  <a:srgbClr val="FF0000"/>
                </a:solidFill>
              </a:rPr>
              <a:t>Salient Points of OSA</a:t>
            </a:r>
          </a:p>
          <a:p>
            <a:pPr>
              <a:buNone/>
            </a:pPr>
            <a:endParaRPr lang="en-GB" sz="2400" b="1" dirty="0" smtClean="0">
              <a:solidFill>
                <a:srgbClr val="FF0000"/>
              </a:solidFill>
            </a:endParaRPr>
          </a:p>
          <a:p>
            <a:pPr marL="457200" indent="-457200">
              <a:buAutoNum type="arabicPeriod" startAt="11"/>
            </a:pPr>
            <a:r>
              <a:rPr lang="en-GB" sz="2400" dirty="0" smtClean="0">
                <a:solidFill>
                  <a:srgbClr val="FF0000"/>
                </a:solidFill>
              </a:rPr>
              <a:t>Search warrants- </a:t>
            </a:r>
            <a:r>
              <a:rPr lang="en-GB" sz="2400" dirty="0" smtClean="0"/>
              <a:t>Magistrate of the first class or Sub-divisional Magistrate to issue warrant orders to police, but in emergency police of higher rank can do it </a:t>
            </a:r>
          </a:p>
          <a:p>
            <a:pPr marL="457200" indent="-457200">
              <a:buAutoNum type="arabicPeriod" startAt="11"/>
            </a:pPr>
            <a:endParaRPr lang="en-GB" sz="2400" dirty="0" smtClean="0"/>
          </a:p>
          <a:p>
            <a:pPr marL="457200" indent="-457200">
              <a:buNone/>
            </a:pPr>
            <a:r>
              <a:rPr lang="en-GB" sz="2400" dirty="0" smtClean="0"/>
              <a:t>12. 	</a:t>
            </a:r>
            <a:r>
              <a:rPr lang="en-GB" sz="2400" dirty="0" smtClean="0">
                <a:solidFill>
                  <a:srgbClr val="FF0000"/>
                </a:solidFill>
              </a:rPr>
              <a:t>Power to arrest- </a:t>
            </a:r>
            <a:r>
              <a:rPr lang="en-GB" sz="2400" dirty="0" smtClean="0"/>
              <a:t>related to offence punishable under section 3, 5, and 7.... imprisonment for a term which may extend to seven years</a:t>
            </a:r>
          </a:p>
          <a:p>
            <a:pPr marL="457200" indent="-457200">
              <a:buNone/>
            </a:pPr>
            <a:endParaRPr lang="en-GB" sz="2400" dirty="0" smtClean="0"/>
          </a:p>
          <a:p>
            <a:pPr marL="457200" indent="-457200">
              <a:buNone/>
            </a:pPr>
            <a:r>
              <a:rPr lang="en-GB" sz="2400" dirty="0" smtClean="0"/>
              <a:t>13. 	</a:t>
            </a:r>
            <a:r>
              <a:rPr lang="en-GB" sz="2400" dirty="0" smtClean="0">
                <a:solidFill>
                  <a:srgbClr val="FF0000"/>
                </a:solidFill>
              </a:rPr>
              <a:t>Restriction on trial of offences- </a:t>
            </a:r>
            <a:r>
              <a:rPr lang="en-GB" sz="2400" dirty="0" smtClean="0"/>
              <a:t>No Court shall take cognizance of any offence under this Act unless upon complaint made by order of, or under authority from appropriate Government </a:t>
            </a:r>
          </a:p>
          <a:p>
            <a:pPr marL="457200" indent="-457200">
              <a:buNone/>
            </a:pPr>
            <a:endParaRPr lang="en-GB" sz="2400" dirty="0" smtClean="0"/>
          </a:p>
          <a:p>
            <a:pPr marL="457200" indent="-457200">
              <a:buAutoNum type="arabicPeriod" startAt="14"/>
            </a:pPr>
            <a:r>
              <a:rPr lang="en-GB" sz="2400" dirty="0" smtClean="0">
                <a:solidFill>
                  <a:srgbClr val="FF0000"/>
                </a:solidFill>
              </a:rPr>
              <a:t>Exclusion of public from proceedings-</a:t>
            </a:r>
            <a:r>
              <a:rPr lang="en-GB" sz="2400" dirty="0" smtClean="0"/>
              <a:t> ...publication of any evidence to be given or of any statement to be made in the course of the proceedings would be prejudicial/harmful to the safety of the State, that all or any portion of the public shall be excluded during any part of the hearing</a:t>
            </a:r>
            <a:r>
              <a:rPr lang="en-GB" sz="2400" dirty="0" smtClean="0">
                <a:solidFill>
                  <a:srgbClr val="FF0000"/>
                </a:solidFill>
              </a:rPr>
              <a:t>- </a:t>
            </a:r>
          </a:p>
          <a:p>
            <a:pPr marL="457200" indent="-457200">
              <a:buAutoNum type="arabicPeriod" startAt="14"/>
            </a:pPr>
            <a:endParaRPr lang="en-GB" sz="2400" dirty="0" smtClean="0">
              <a:solidFill>
                <a:srgbClr val="FF0000"/>
              </a:solidFill>
            </a:endParaRPr>
          </a:p>
          <a:p>
            <a:pPr marL="457200" indent="-457200">
              <a:buAutoNum type="arabicPeriod" startAt="14"/>
            </a:pPr>
            <a:r>
              <a:rPr lang="en-GB" sz="2400" dirty="0" smtClean="0">
                <a:solidFill>
                  <a:srgbClr val="FF0000"/>
                </a:solidFill>
              </a:rPr>
              <a:t> </a:t>
            </a:r>
            <a:r>
              <a:rPr lang="en-GB" sz="2400" dirty="0" smtClean="0"/>
              <a:t>Offences by companies-"company" means a body corporate and includes a firm or other association of individuals; and "director", in relation to a firm, means a partner in the firm</a:t>
            </a:r>
          </a:p>
          <a:p>
            <a:pPr marL="457200" indent="-457200">
              <a:buAutoNum type="arabicPeriod" startAt="14"/>
            </a:pPr>
            <a:endParaRPr lang="en-GB" sz="2400" dirty="0" smtClean="0"/>
          </a:p>
          <a:p>
            <a:pPr marL="457200" indent="-457200">
              <a:buAutoNum type="arabicPeriod" startAt="14"/>
            </a:pPr>
            <a:r>
              <a:rPr lang="en-GB" sz="2400" dirty="0" smtClean="0"/>
              <a:t>The Indian Official Secret Act, 1889 and the Indian Official Secret (Amendment) Act 1904 are hereby repealed </a:t>
            </a:r>
          </a:p>
          <a:p>
            <a:pPr marL="457200" indent="-457200">
              <a:buAutoNum type="arabicPeriod" startAt="14"/>
            </a:pPr>
            <a:endParaRPr lang="en-GB" sz="2400" dirty="0" smtClean="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Role of Intel </a:t>
            </a:r>
            <a:r>
              <a:rPr lang="en-IN" sz="3200" b="1" dirty="0" err="1" smtClean="0">
                <a:solidFill>
                  <a:srgbClr val="FF0000"/>
                </a:solidFill>
                <a:latin typeface="Baskerville Old Face" pitchFamily="18" charset="0"/>
                <a:ea typeface="Batang" pitchFamily="18" charset="-127"/>
              </a:rPr>
              <a:t>Orgn</a:t>
            </a:r>
            <a:r>
              <a:rPr lang="en-IN" sz="3200" b="1" dirty="0" smtClean="0">
                <a:solidFill>
                  <a:srgbClr val="FF0000"/>
                </a:solidFill>
                <a:latin typeface="Baskerville Old Face" pitchFamily="18" charset="0"/>
                <a:ea typeface="Batang" pitchFamily="18" charset="-127"/>
              </a:rPr>
              <a:t>. in Securing India</a:t>
            </a:r>
            <a:endParaRPr lang="en-IN" sz="3200" dirty="0"/>
          </a:p>
        </p:txBody>
      </p:sp>
      <p:sp>
        <p:nvSpPr>
          <p:cNvPr id="3" name="Content Placeholder 2"/>
          <p:cNvSpPr>
            <a:spLocks noGrp="1"/>
          </p:cNvSpPr>
          <p:nvPr>
            <p:ph idx="1"/>
          </p:nvPr>
        </p:nvSpPr>
        <p:spPr>
          <a:xfrm>
            <a:off x="0" y="609600"/>
            <a:ext cx="9144000" cy="6248400"/>
          </a:xfrm>
        </p:spPr>
        <p:txBody>
          <a:bodyPr>
            <a:normAutofit lnSpcReduction="10000"/>
          </a:bodyPr>
          <a:lstStyle/>
          <a:p>
            <a:pPr marL="457200" indent="-457200">
              <a:buClr>
                <a:srgbClr val="FF0000"/>
              </a:buClr>
            </a:pPr>
            <a:r>
              <a:rPr lang="en-GB" sz="2400" dirty="0" smtClean="0"/>
              <a:t>Justification for existence of Intel organisation after the end of Cold War</a:t>
            </a:r>
          </a:p>
          <a:p>
            <a:pPr marL="457200" indent="-457200">
              <a:buClr>
                <a:srgbClr val="FF0000"/>
              </a:buClr>
            </a:pPr>
            <a:endParaRPr lang="en-GB" sz="2400" dirty="0" smtClean="0"/>
          </a:p>
          <a:p>
            <a:pPr marL="457200" indent="-457200">
              <a:buClr>
                <a:srgbClr val="FF0000"/>
              </a:buClr>
            </a:pPr>
            <a:r>
              <a:rPr lang="en-GB" sz="2400" dirty="0" smtClean="0"/>
              <a:t>Today its importance has been increased to retain a strong national security posture in the nation</a:t>
            </a:r>
          </a:p>
          <a:p>
            <a:pPr marL="457200" indent="-457200">
              <a:buClr>
                <a:srgbClr val="FF0000"/>
              </a:buClr>
            </a:pPr>
            <a:endParaRPr lang="en-GB" sz="2400" dirty="0" smtClean="0"/>
          </a:p>
          <a:p>
            <a:pPr marL="457200" indent="-457200">
              <a:buClr>
                <a:srgbClr val="FF0000"/>
              </a:buClr>
            </a:pPr>
            <a:r>
              <a:rPr lang="en-GB" sz="2400" dirty="0" smtClean="0"/>
              <a:t>Similarly, India needs </a:t>
            </a:r>
            <a:r>
              <a:rPr lang="en-GB" sz="2400" dirty="0" err="1" smtClean="0"/>
              <a:t>intel</a:t>
            </a:r>
            <a:r>
              <a:rPr lang="en-GB" sz="2400" dirty="0" smtClean="0"/>
              <a:t> organisations to support its national security aspect/activities both in internal and external level</a:t>
            </a:r>
          </a:p>
          <a:p>
            <a:pPr marL="457200" indent="-457200">
              <a:buClr>
                <a:srgbClr val="FF0000"/>
              </a:buClr>
            </a:pPr>
            <a:endParaRPr lang="en-GB" sz="2400" dirty="0" smtClean="0"/>
          </a:p>
          <a:p>
            <a:pPr marL="457200" indent="-457200">
              <a:buClr>
                <a:srgbClr val="FF0000"/>
              </a:buClr>
            </a:pPr>
            <a:r>
              <a:rPr lang="en-GB" sz="2400" dirty="0" smtClean="0"/>
              <a:t>India intelligence has two broad functioning –</a:t>
            </a:r>
            <a:r>
              <a:rPr lang="en-GB" sz="2400" b="1" dirty="0" smtClean="0"/>
              <a:t>collection</a:t>
            </a:r>
            <a:r>
              <a:rPr lang="en-GB" sz="2400" dirty="0" smtClean="0"/>
              <a:t> and </a:t>
            </a:r>
            <a:r>
              <a:rPr lang="en-GB" sz="2400" b="1" dirty="0" smtClean="0"/>
              <a:t>analyses</a:t>
            </a:r>
          </a:p>
          <a:p>
            <a:pPr marL="457200" indent="-457200">
              <a:buClr>
                <a:srgbClr val="FF0000"/>
              </a:buClr>
            </a:pPr>
            <a:endParaRPr lang="en-GB" sz="2400" dirty="0" smtClean="0"/>
          </a:p>
          <a:p>
            <a:pPr marL="457200" indent="-457200">
              <a:buClr>
                <a:srgbClr val="FF0000"/>
              </a:buClr>
            </a:pPr>
            <a:r>
              <a:rPr lang="en-GB" sz="2400" dirty="0" smtClean="0"/>
              <a:t>Relatively narrow one is </a:t>
            </a:r>
            <a:r>
              <a:rPr lang="en-GB" sz="2400" b="1" dirty="0" smtClean="0"/>
              <a:t>covert action </a:t>
            </a:r>
          </a:p>
          <a:p>
            <a:pPr marL="457200" indent="-457200">
              <a:buClr>
                <a:srgbClr val="FF0000"/>
              </a:buClr>
            </a:pPr>
            <a:endParaRPr lang="en-GB" sz="2400" dirty="0" smtClean="0"/>
          </a:p>
          <a:p>
            <a:pPr marL="457200" indent="-457200">
              <a:buClr>
                <a:srgbClr val="FF0000"/>
              </a:buClr>
            </a:pPr>
            <a:r>
              <a:rPr lang="en-GB" sz="2400" dirty="0" smtClean="0"/>
              <a:t> </a:t>
            </a:r>
            <a:r>
              <a:rPr lang="en-GB" sz="2400" b="1" dirty="0" smtClean="0"/>
              <a:t>Counter intelligence </a:t>
            </a:r>
            <a:r>
              <a:rPr lang="en-GB" sz="2400" dirty="0" smtClean="0"/>
              <a:t>as an integral process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Role of Intel in Securing India</a:t>
            </a:r>
            <a:endParaRPr lang="en-IN" sz="3200" dirty="0"/>
          </a:p>
        </p:txBody>
      </p:sp>
      <p:sp>
        <p:nvSpPr>
          <p:cNvPr id="3" name="Content Placeholder 2"/>
          <p:cNvSpPr>
            <a:spLocks noGrp="1"/>
          </p:cNvSpPr>
          <p:nvPr>
            <p:ph idx="1"/>
          </p:nvPr>
        </p:nvSpPr>
        <p:spPr>
          <a:xfrm>
            <a:off x="0" y="609600"/>
            <a:ext cx="9144000" cy="6248400"/>
          </a:xfrm>
        </p:spPr>
        <p:txBody>
          <a:bodyPr>
            <a:normAutofit fontScale="92500" lnSpcReduction="20000"/>
          </a:bodyPr>
          <a:lstStyle/>
          <a:p>
            <a:pPr marL="457200" indent="-457200">
              <a:buClr>
                <a:srgbClr val="FF0000"/>
              </a:buClr>
              <a:buNone/>
            </a:pPr>
            <a:r>
              <a:rPr lang="en-GB" sz="2400" b="1" dirty="0" smtClean="0">
                <a:solidFill>
                  <a:srgbClr val="FF0000"/>
                </a:solidFill>
              </a:rPr>
              <a:t>Collection</a:t>
            </a:r>
          </a:p>
          <a:p>
            <a:pPr marL="457200" indent="-457200">
              <a:buClr>
                <a:srgbClr val="FF0000"/>
              </a:buClr>
            </a:pPr>
            <a:r>
              <a:rPr lang="en-IN" sz="2400" dirty="0" smtClean="0"/>
              <a:t>Intelligence agencies collect information about </a:t>
            </a:r>
            <a:r>
              <a:rPr lang="en-IN" sz="2400" dirty="0" err="1" smtClean="0"/>
              <a:t>internel</a:t>
            </a:r>
            <a:r>
              <a:rPr lang="en-IN" sz="2400" dirty="0" smtClean="0"/>
              <a:t>/foreign persons, places, events, and activities that is needed by the Government but cannot be (or is not easily)</a:t>
            </a:r>
            <a:r>
              <a:rPr lang="en-IN" sz="2400" b="1" dirty="0" smtClean="0"/>
              <a:t> </a:t>
            </a:r>
            <a:r>
              <a:rPr lang="en-IN" sz="2400" dirty="0" smtClean="0"/>
              <a:t>obtained through publicly available sources or diplomatic contacts</a:t>
            </a:r>
          </a:p>
          <a:p>
            <a:pPr marL="457200" indent="-457200">
              <a:buClr>
                <a:srgbClr val="FF0000"/>
              </a:buClr>
            </a:pPr>
            <a:endParaRPr lang="en-IN" sz="2400" dirty="0" smtClean="0"/>
          </a:p>
          <a:p>
            <a:pPr marL="457200" indent="-457200">
              <a:buClr>
                <a:srgbClr val="FF0000"/>
              </a:buClr>
            </a:pPr>
            <a:r>
              <a:rPr lang="en-IN" sz="2400" dirty="0" smtClean="0"/>
              <a:t>Collection involves complexities, risky, expensive </a:t>
            </a:r>
          </a:p>
          <a:p>
            <a:pPr marL="457200" indent="-457200">
              <a:buClr>
                <a:srgbClr val="FF0000"/>
              </a:buClr>
            </a:pPr>
            <a:endParaRPr lang="en-IN" sz="2400" dirty="0" smtClean="0"/>
          </a:p>
          <a:p>
            <a:pPr marL="457200" indent="-457200">
              <a:buClr>
                <a:srgbClr val="FF0000"/>
              </a:buClr>
            </a:pPr>
            <a:r>
              <a:rPr lang="en-IN" sz="2400" dirty="0" smtClean="0"/>
              <a:t>Political coast (friendly target nation) </a:t>
            </a:r>
          </a:p>
          <a:p>
            <a:pPr marL="457200" indent="-457200">
              <a:buClr>
                <a:srgbClr val="FF0000"/>
              </a:buClr>
            </a:pPr>
            <a:endParaRPr lang="en-IN" sz="2400" dirty="0" smtClean="0"/>
          </a:p>
          <a:p>
            <a:pPr marL="457200" indent="-457200">
              <a:buClr>
                <a:srgbClr val="FF0000"/>
              </a:buClr>
            </a:pPr>
            <a:r>
              <a:rPr lang="en-IN" sz="2400" dirty="0" smtClean="0"/>
              <a:t>Various method of collection- TECHINT, HUMINT, SIGINT, IMINT, OSINT</a:t>
            </a:r>
          </a:p>
          <a:p>
            <a:pPr marL="457200" indent="-457200">
              <a:buClr>
                <a:srgbClr val="FF0000"/>
              </a:buClr>
            </a:pPr>
            <a:endParaRPr lang="en-IN" sz="2400" dirty="0" smtClean="0"/>
          </a:p>
          <a:p>
            <a:pPr marL="457200" indent="-457200">
              <a:buClr>
                <a:srgbClr val="FF0000"/>
              </a:buClr>
            </a:pPr>
            <a:r>
              <a:rPr lang="en-IN" sz="2400" dirty="0" smtClean="0"/>
              <a:t>The collection of publicly available information should be considered a support function rather than a task for intelligence collection</a:t>
            </a:r>
          </a:p>
          <a:p>
            <a:pPr marL="457200" indent="-457200">
              <a:buClr>
                <a:srgbClr val="FF0000"/>
              </a:buClr>
            </a:pPr>
            <a:endParaRPr lang="en-IN" sz="2400" dirty="0" smtClean="0"/>
          </a:p>
          <a:p>
            <a:pPr marL="457200" indent="-457200">
              <a:buClr>
                <a:srgbClr val="FF0000"/>
              </a:buClr>
            </a:pPr>
            <a:r>
              <a:rPr lang="en-IN" sz="2400" dirty="0" smtClean="0"/>
              <a:t>Publicly available but uneasy to access (North Korea, China and Iraq news paper)</a:t>
            </a:r>
            <a:endParaRPr lang="en-GB" sz="2400" dirty="0" smtClean="0"/>
          </a:p>
          <a:p>
            <a:pPr marL="457200" indent="-457200">
              <a:buClr>
                <a:srgbClr val="FF0000"/>
              </a:buClr>
            </a:pPr>
            <a:endParaRPr lang="en-GB"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Role of Intel in Securing India</a:t>
            </a:r>
            <a:endParaRPr lang="en-IN" sz="3200" dirty="0"/>
          </a:p>
        </p:txBody>
      </p:sp>
      <p:sp>
        <p:nvSpPr>
          <p:cNvPr id="3" name="Content Placeholder 2"/>
          <p:cNvSpPr>
            <a:spLocks noGrp="1"/>
          </p:cNvSpPr>
          <p:nvPr>
            <p:ph idx="1"/>
          </p:nvPr>
        </p:nvSpPr>
        <p:spPr>
          <a:xfrm>
            <a:off x="0" y="609600"/>
            <a:ext cx="9144000" cy="6248400"/>
          </a:xfrm>
        </p:spPr>
        <p:txBody>
          <a:bodyPr>
            <a:normAutofit/>
          </a:bodyPr>
          <a:lstStyle/>
          <a:p>
            <a:pPr marL="457200" indent="-457200">
              <a:buClr>
                <a:srgbClr val="FF0000"/>
              </a:buClr>
              <a:buNone/>
            </a:pPr>
            <a:r>
              <a:rPr lang="en-GB" sz="2400" b="1" dirty="0" smtClean="0">
                <a:solidFill>
                  <a:srgbClr val="FF0000"/>
                </a:solidFill>
              </a:rPr>
              <a:t>Analyses:</a:t>
            </a:r>
          </a:p>
          <a:p>
            <a:pPr marL="457200" indent="-457200">
              <a:buClr>
                <a:srgbClr val="FF0000"/>
              </a:buClr>
            </a:pPr>
            <a:r>
              <a:rPr lang="en-IN" sz="2400" dirty="0" smtClean="0"/>
              <a:t>Analysis contains information obtained by intelligence sources, it is typically classified</a:t>
            </a:r>
          </a:p>
          <a:p>
            <a:pPr marL="457200" indent="-457200">
              <a:buClr>
                <a:srgbClr val="FF0000"/>
              </a:buClr>
            </a:pPr>
            <a:endParaRPr lang="en-IN" sz="2400" dirty="0" smtClean="0"/>
          </a:p>
          <a:p>
            <a:pPr marL="457200" indent="-457200">
              <a:buClr>
                <a:srgbClr val="FF0000"/>
              </a:buClr>
            </a:pPr>
            <a:r>
              <a:rPr lang="en-IN" sz="2400" dirty="0" smtClean="0"/>
              <a:t>Intelligence analysts take information provided by sources and combine it with information from publicly available sources, and produce analysis for the customer</a:t>
            </a:r>
          </a:p>
          <a:p>
            <a:pPr marL="457200" indent="-457200">
              <a:buClr>
                <a:srgbClr val="FF0000"/>
              </a:buClr>
            </a:pPr>
            <a:endParaRPr lang="en-IN" sz="2400" dirty="0" smtClean="0"/>
          </a:p>
          <a:p>
            <a:pPr marL="457200" indent="-457200">
              <a:buClr>
                <a:srgbClr val="FF0000"/>
              </a:buClr>
            </a:pPr>
            <a:r>
              <a:rPr lang="en-IN" sz="2400" dirty="0" smtClean="0"/>
              <a:t>Relevance and irrelevance to be discard by analyst </a:t>
            </a:r>
          </a:p>
          <a:p>
            <a:pPr marL="457200" indent="-457200">
              <a:buClr>
                <a:srgbClr val="FF0000"/>
              </a:buClr>
            </a:pPr>
            <a:endParaRPr lang="en-IN" sz="2400" dirty="0" smtClean="0"/>
          </a:p>
          <a:p>
            <a:pPr marL="457200" indent="-457200">
              <a:buClr>
                <a:srgbClr val="FF0000"/>
              </a:buClr>
            </a:pPr>
            <a:r>
              <a:rPr lang="en-IN" sz="2400" dirty="0" smtClean="0"/>
              <a:t>Demands of consumer if not available, they managed from open sources but still considered as </a:t>
            </a:r>
            <a:r>
              <a:rPr lang="en-IN" sz="2400" dirty="0" err="1" smtClean="0"/>
              <a:t>intel</a:t>
            </a:r>
            <a:r>
              <a:rPr lang="en-IN" sz="2400" dirty="0" smtClean="0"/>
              <a:t> report</a:t>
            </a:r>
          </a:p>
          <a:p>
            <a:pPr marL="457200" indent="-457200">
              <a:buClr>
                <a:srgbClr val="FF0000"/>
              </a:buClr>
            </a:pPr>
            <a:endParaRPr lang="en-IN" sz="2400" dirty="0" smtClean="0"/>
          </a:p>
          <a:p>
            <a:pPr marL="457200" indent="-457200">
              <a:buClr>
                <a:srgbClr val="FF0000"/>
              </a:buClr>
            </a:pPr>
            <a:r>
              <a:rPr lang="en-IN" sz="2400" dirty="0" smtClean="0"/>
              <a:t>Accountability of analyst experience and their value addition  in inputs</a:t>
            </a:r>
            <a:endParaRPr lang="en-GB"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Role of Intel in Securing India</a:t>
            </a:r>
            <a:endParaRPr lang="en-IN" sz="3200" dirty="0"/>
          </a:p>
        </p:txBody>
      </p:sp>
      <p:sp>
        <p:nvSpPr>
          <p:cNvPr id="3" name="Content Placeholder 2"/>
          <p:cNvSpPr>
            <a:spLocks noGrp="1"/>
          </p:cNvSpPr>
          <p:nvPr>
            <p:ph idx="1"/>
          </p:nvPr>
        </p:nvSpPr>
        <p:spPr>
          <a:xfrm>
            <a:off x="0" y="609600"/>
            <a:ext cx="9144000" cy="6248400"/>
          </a:xfrm>
        </p:spPr>
        <p:txBody>
          <a:bodyPr>
            <a:normAutofit fontScale="92500" lnSpcReduction="20000"/>
          </a:bodyPr>
          <a:lstStyle/>
          <a:p>
            <a:pPr marL="457200" indent="-457200">
              <a:buClr>
                <a:srgbClr val="FF0000"/>
              </a:buClr>
              <a:buNone/>
            </a:pPr>
            <a:r>
              <a:rPr lang="en-IN" sz="2400" b="1" dirty="0" smtClean="0"/>
              <a:t>Covert Action</a:t>
            </a:r>
          </a:p>
          <a:p>
            <a:pPr marL="457200" indent="-457200">
              <a:buClr>
                <a:srgbClr val="FF0000"/>
              </a:buClr>
            </a:pPr>
            <a:r>
              <a:rPr lang="en-IN" sz="2400" dirty="0" smtClean="0"/>
              <a:t>Covert actions are used to </a:t>
            </a:r>
            <a:r>
              <a:rPr lang="en-IN" sz="2400" i="1" dirty="0" smtClean="0"/>
              <a:t>influence</a:t>
            </a:r>
            <a:r>
              <a:rPr lang="en-IN" sz="2400" b="1" i="1" dirty="0" smtClean="0"/>
              <a:t> </a:t>
            </a:r>
            <a:r>
              <a:rPr lang="en-IN" sz="2400" dirty="0" smtClean="0"/>
              <a:t>political, military, or economic conditions or situations abroad, where it is intended that the role of the Indian Government will not be </a:t>
            </a:r>
            <a:r>
              <a:rPr lang="en-IN" sz="2400" dirty="0" smtClean="0">
                <a:solidFill>
                  <a:srgbClr val="FF0000"/>
                </a:solidFill>
              </a:rPr>
              <a:t>apparent or acknowledged publicly</a:t>
            </a:r>
          </a:p>
          <a:p>
            <a:pPr marL="457200" indent="-457200">
              <a:buClr>
                <a:srgbClr val="FF0000"/>
              </a:buClr>
            </a:pPr>
            <a:endParaRPr lang="en-IN" sz="2400" b="1" dirty="0" smtClean="0"/>
          </a:p>
          <a:p>
            <a:pPr marL="457200" indent="-457200">
              <a:buClr>
                <a:srgbClr val="FF0000"/>
              </a:buClr>
            </a:pPr>
            <a:r>
              <a:rPr lang="en-IN" sz="2400" dirty="0" smtClean="0"/>
              <a:t>Propaganda activities, support to political or military factions within a particular country; technical and logistical assistance to other governments to deal with the problems within their countries, or actions undertaken to disrupt illicit activities that threaten India interests</a:t>
            </a:r>
          </a:p>
          <a:p>
            <a:pPr marL="457200" indent="-457200">
              <a:buClr>
                <a:srgbClr val="FF0000"/>
              </a:buClr>
            </a:pPr>
            <a:endParaRPr lang="en-IN" sz="2400" dirty="0" smtClean="0"/>
          </a:p>
          <a:p>
            <a:pPr marL="457200" indent="-457200">
              <a:buClr>
                <a:srgbClr val="FF0000"/>
              </a:buClr>
            </a:pPr>
            <a:r>
              <a:rPr lang="en-IN" sz="2400" dirty="0" smtClean="0"/>
              <a:t>Covert actions can be undertaken only in support of an "identifiable" foreign/domestic policy objective</a:t>
            </a:r>
          </a:p>
          <a:p>
            <a:pPr marL="457200" indent="-457200">
              <a:buClr>
                <a:srgbClr val="FF0000"/>
              </a:buClr>
            </a:pPr>
            <a:endParaRPr lang="en-IN" sz="2400" dirty="0" smtClean="0"/>
          </a:p>
          <a:p>
            <a:pPr marL="457200" indent="-457200">
              <a:buClr>
                <a:srgbClr val="FF0000"/>
              </a:buClr>
            </a:pPr>
            <a:r>
              <a:rPr lang="en-IN" sz="2400" dirty="0" smtClean="0"/>
              <a:t>R&amp;AW normally carries out covert actions with support from respective directors, NSA, PM; other agencies or dept. too support</a:t>
            </a:r>
          </a:p>
          <a:p>
            <a:pPr marL="457200" indent="-457200">
              <a:buClr>
                <a:srgbClr val="FF0000"/>
              </a:buClr>
            </a:pPr>
            <a:endParaRPr lang="en-IN" sz="2400" dirty="0" smtClean="0"/>
          </a:p>
          <a:p>
            <a:pPr marL="457200" indent="-457200">
              <a:buClr>
                <a:srgbClr val="FF0000"/>
              </a:buClr>
            </a:pPr>
            <a:r>
              <a:rPr lang="en-IN" sz="2400" dirty="0" smtClean="0"/>
              <a:t>To disrupt the activities of a terrorist group, prevent narcotics traffickers from manufacturing drugs for shipment in India, fake Indian currency</a:t>
            </a:r>
          </a:p>
          <a:p>
            <a:pPr marL="457200" indent="-457200">
              <a:buClr>
                <a:srgbClr val="FF0000"/>
              </a:buClr>
            </a:pPr>
            <a:endParaRPr lang="en-GB" sz="24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a:r>
              <a:rPr lang="en-IN" sz="3600" b="1" dirty="0" smtClean="0">
                <a:solidFill>
                  <a:srgbClr val="FF0000"/>
                </a:solidFill>
                <a:latin typeface="Times New Roman" pitchFamily="18" charset="0"/>
                <a:cs typeface="Times New Roman" pitchFamily="18" charset="0"/>
              </a:rPr>
              <a:t>Concept of Intelligence in Security Studies </a:t>
            </a:r>
            <a:endParaRPr lang="en-IN"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9144000" cy="62484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buNone/>
            </a:pPr>
            <a:r>
              <a:rPr lang="en-IN" sz="3400" b="1" dirty="0" smtClean="0">
                <a:solidFill>
                  <a:srgbClr val="FF0000"/>
                </a:solidFill>
                <a:latin typeface="Times New Roman" pitchFamily="18" charset="0"/>
                <a:cs typeface="Times New Roman" pitchFamily="18" charset="0"/>
              </a:rPr>
              <a:t>Definition</a:t>
            </a:r>
            <a:r>
              <a:rPr lang="en-IN" sz="3400" dirty="0" smtClean="0">
                <a:solidFill>
                  <a:srgbClr val="FF0000"/>
                </a:solidFill>
                <a:latin typeface="Times New Roman" pitchFamily="18" charset="0"/>
                <a:cs typeface="Times New Roman" pitchFamily="18" charset="0"/>
              </a:rPr>
              <a:t> </a:t>
            </a:r>
          </a:p>
          <a:p>
            <a:r>
              <a:rPr lang="en-IN" dirty="0" smtClean="0">
                <a:latin typeface="Times New Roman" pitchFamily="18" charset="0"/>
                <a:cs typeface="Times New Roman" pitchFamily="18" charset="0"/>
              </a:rPr>
              <a:t>Intelligence as knowledge, process and organisation</a:t>
            </a:r>
          </a:p>
          <a:p>
            <a:r>
              <a:rPr lang="en-IN" dirty="0" smtClean="0">
                <a:latin typeface="Times New Roman" pitchFamily="18" charset="0"/>
                <a:cs typeface="Times New Roman" pitchFamily="18" charset="0"/>
              </a:rPr>
              <a:t>Information gathering, surveillance, observation, reconnaissance, spying, espionage, undercover work, infiltration, ELINT, cyber espionage, </a:t>
            </a:r>
            <a:r>
              <a:rPr lang="en-IN" dirty="0" err="1" smtClean="0">
                <a:latin typeface="Times New Roman" pitchFamily="18" charset="0"/>
                <a:cs typeface="Times New Roman" pitchFamily="18" charset="0"/>
              </a:rPr>
              <a:t>humint</a:t>
            </a:r>
            <a:r>
              <a:rPr lang="en-IN" dirty="0" smtClean="0">
                <a:latin typeface="Times New Roman" pitchFamily="18" charset="0"/>
                <a:cs typeface="Times New Roman" pitchFamily="18" charset="0"/>
              </a:rPr>
              <a:t>; informal recon</a:t>
            </a:r>
          </a:p>
          <a:p>
            <a:endParaRPr lang="en-IN" sz="3400" dirty="0" smtClean="0">
              <a:latin typeface="Times New Roman" pitchFamily="18" charset="0"/>
              <a:cs typeface="Times New Roman" pitchFamily="18" charset="0"/>
            </a:endParaRPr>
          </a:p>
          <a:p>
            <a:endParaRPr lang="en-IN" sz="8000"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pPr>
              <a:buNone/>
            </a:pPr>
            <a:endParaRPr lang="en-IN" dirty="0" smtClean="0">
              <a:latin typeface="Times New Roman" pitchFamily="18" charset="0"/>
              <a:cs typeface="Times New Roman" pitchFamily="18" charset="0"/>
            </a:endParaRPr>
          </a:p>
          <a:p>
            <a:pPr>
              <a:buNone/>
            </a:pP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a:off x="0" y="2667001"/>
            <a:ext cx="91440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Role of Intel in Securing India</a:t>
            </a:r>
            <a:endParaRPr lang="en-IN" sz="3200" dirty="0"/>
          </a:p>
        </p:txBody>
      </p:sp>
      <p:sp>
        <p:nvSpPr>
          <p:cNvPr id="3" name="Content Placeholder 2"/>
          <p:cNvSpPr>
            <a:spLocks noGrp="1"/>
          </p:cNvSpPr>
          <p:nvPr>
            <p:ph idx="1"/>
          </p:nvPr>
        </p:nvSpPr>
        <p:spPr>
          <a:xfrm>
            <a:off x="0" y="609600"/>
            <a:ext cx="9144000" cy="6248400"/>
          </a:xfrm>
        </p:spPr>
        <p:txBody>
          <a:bodyPr>
            <a:normAutofit fontScale="85000" lnSpcReduction="10000"/>
          </a:bodyPr>
          <a:lstStyle/>
          <a:p>
            <a:pPr marL="457200" indent="-457200">
              <a:buClr>
                <a:srgbClr val="FF0000"/>
              </a:buClr>
              <a:buNone/>
            </a:pPr>
            <a:r>
              <a:rPr lang="en-GB" sz="2400" b="1" dirty="0" smtClean="0">
                <a:solidFill>
                  <a:srgbClr val="FF0000"/>
                </a:solidFill>
              </a:rPr>
              <a:t>Counterintelligence (CI)</a:t>
            </a:r>
          </a:p>
          <a:p>
            <a:pPr marL="457200" indent="-457200">
              <a:buClr>
                <a:srgbClr val="FF0000"/>
              </a:buClr>
            </a:pPr>
            <a:r>
              <a:rPr lang="en-IN" sz="2400" dirty="0" smtClean="0">
                <a:latin typeface="Times New Roman" pitchFamily="18" charset="0"/>
                <a:cs typeface="Times New Roman" pitchFamily="18" charset="0"/>
              </a:rPr>
              <a:t>Protecting the country, as well as intelligence agencies, from the activities of foreign intelligence services</a:t>
            </a:r>
          </a:p>
          <a:p>
            <a:pPr marL="457200" indent="-457200">
              <a:buClr>
                <a:srgbClr val="FF0000"/>
              </a:buClr>
            </a:pPr>
            <a:endParaRPr lang="en-IN" sz="2400" dirty="0" smtClean="0">
              <a:latin typeface="Times New Roman" pitchFamily="18" charset="0"/>
              <a:cs typeface="Times New Roman" pitchFamily="18" charset="0"/>
            </a:endParaRPr>
          </a:p>
          <a:p>
            <a:pPr marL="457200" indent="-457200">
              <a:buClr>
                <a:srgbClr val="FF0000"/>
              </a:buClr>
            </a:pPr>
            <a:r>
              <a:rPr lang="en-GB" sz="2400" dirty="0" smtClean="0">
                <a:latin typeface="Times New Roman" pitchFamily="18" charset="0"/>
                <a:cs typeface="Times New Roman" pitchFamily="18" charset="0"/>
              </a:rPr>
              <a:t>IB responsible for domestic counter intelligence (R&amp;AW for overseas)</a:t>
            </a:r>
          </a:p>
          <a:p>
            <a:pPr marL="457200" indent="-457200">
              <a:buClr>
                <a:srgbClr val="FF0000"/>
              </a:buClr>
            </a:pPr>
            <a:endParaRPr lang="en-GB" sz="2400" dirty="0" smtClean="0">
              <a:latin typeface="Times New Roman" pitchFamily="18" charset="0"/>
              <a:cs typeface="Times New Roman" pitchFamily="18" charset="0"/>
            </a:endParaRPr>
          </a:p>
          <a:p>
            <a:pPr marL="457200" indent="-457200">
              <a:buClr>
                <a:srgbClr val="FF0000"/>
              </a:buClr>
            </a:pPr>
            <a:r>
              <a:rPr lang="en-IN" sz="2400" dirty="0" smtClean="0">
                <a:latin typeface="Times New Roman" pitchFamily="18" charset="0"/>
                <a:cs typeface="Times New Roman" pitchFamily="18" charset="0"/>
              </a:rPr>
              <a:t>Each of these elements has offensive and defensive missions- </a:t>
            </a:r>
          </a:p>
          <a:p>
            <a:pPr marL="457200" indent="-457200">
              <a:buClr>
                <a:srgbClr val="FF0000"/>
              </a:buClr>
            </a:pPr>
            <a:endParaRPr lang="en-IN" sz="2400" dirty="0" smtClean="0">
              <a:latin typeface="Times New Roman" pitchFamily="18" charset="0"/>
              <a:cs typeface="Times New Roman" pitchFamily="18" charset="0"/>
            </a:endParaRPr>
          </a:p>
          <a:p>
            <a:pPr marL="457200" indent="-457200">
              <a:buClr>
                <a:srgbClr val="FF0000"/>
              </a:buClr>
            </a:pPr>
            <a:r>
              <a:rPr lang="en-IN" sz="2400" dirty="0" smtClean="0">
                <a:latin typeface="Times New Roman" pitchFamily="18" charset="0"/>
                <a:cs typeface="Times New Roman" pitchFamily="18" charset="0"/>
              </a:rPr>
              <a:t>Offensively, they attempt to recruit agents within foreign intelligence services to ascertain what, if any, operations are being undertaken against Indian Govt</a:t>
            </a:r>
          </a:p>
          <a:p>
            <a:pPr marL="1097280" lvl="2" indent="-457200">
              <a:buClr>
                <a:srgbClr val="FF0000"/>
              </a:buClr>
            </a:pPr>
            <a:r>
              <a:rPr lang="en-IN" sz="2400" dirty="0" smtClean="0">
                <a:latin typeface="Times New Roman" pitchFamily="18" charset="0"/>
                <a:cs typeface="Times New Roman" pitchFamily="18" charset="0"/>
              </a:rPr>
              <a:t>monitor the activities of known or suspected agents of foreign intelligence services</a:t>
            </a:r>
          </a:p>
          <a:p>
            <a:pPr marL="1097280" lvl="2" indent="-457200">
              <a:buClr>
                <a:srgbClr val="FF0000"/>
              </a:buClr>
            </a:pPr>
            <a:endParaRPr lang="en-IN" sz="2400" dirty="0" smtClean="0">
              <a:latin typeface="Times New Roman" pitchFamily="18" charset="0"/>
              <a:cs typeface="Times New Roman" pitchFamily="18" charset="0"/>
            </a:endParaRPr>
          </a:p>
          <a:p>
            <a:pPr marL="457200" indent="-457200">
              <a:buClr>
                <a:srgbClr val="FF0000"/>
              </a:buClr>
            </a:pPr>
            <a:r>
              <a:rPr lang="en-IN" sz="2400" dirty="0" smtClean="0">
                <a:latin typeface="Times New Roman" pitchFamily="18" charset="0"/>
                <a:cs typeface="Times New Roman" pitchFamily="18" charset="0"/>
              </a:rPr>
              <a:t>Defensively, to investigate cases of suspected espionage and prepare analyses for government and industry concerning the foreign intelligence threat</a:t>
            </a:r>
          </a:p>
          <a:p>
            <a:pPr marL="457200" indent="-457200">
              <a:buClr>
                <a:srgbClr val="FF0000"/>
              </a:buClr>
            </a:pPr>
            <a:endParaRPr lang="en-IN" sz="2400" dirty="0" smtClean="0">
              <a:latin typeface="Times New Roman" pitchFamily="18" charset="0"/>
              <a:cs typeface="Times New Roman" pitchFamily="18" charset="0"/>
            </a:endParaRPr>
          </a:p>
          <a:p>
            <a:pPr marL="457200" indent="-457200">
              <a:buClr>
                <a:srgbClr val="FF0000"/>
              </a:buClr>
            </a:pPr>
            <a:r>
              <a:rPr lang="en-IN" sz="2400" dirty="0" smtClean="0">
                <a:latin typeface="Times New Roman" pitchFamily="18" charset="0"/>
                <a:cs typeface="Times New Roman" pitchFamily="18" charset="0"/>
              </a:rPr>
              <a:t>CI is beyond detecting and monitoring the activities of foreign intelligence services and investigating employees suspected of espionage</a:t>
            </a:r>
          </a:p>
          <a:p>
            <a:pPr marL="1097280" lvl="2" indent="-457200">
              <a:buClr>
                <a:srgbClr val="FF0000"/>
              </a:buClr>
            </a:pPr>
            <a:endParaRPr lang="en-IN" sz="1900" dirty="0" smtClean="0"/>
          </a:p>
          <a:p>
            <a:pPr marL="1097280" lvl="2" indent="-457200">
              <a:buClr>
                <a:srgbClr val="FF0000"/>
              </a:buClr>
            </a:pPr>
            <a:endParaRPr lang="en-GB" sz="1900" dirty="0" smtClean="0"/>
          </a:p>
          <a:p>
            <a:pPr marL="457200" indent="-457200">
              <a:buClr>
                <a:srgbClr val="FF0000"/>
              </a:buClr>
            </a:pPr>
            <a:endParaRPr lang="en-GB" sz="2400" dirty="0" smtClean="0"/>
          </a:p>
          <a:p>
            <a:pPr marL="457200" indent="-457200">
              <a:buClr>
                <a:srgbClr val="FF0000"/>
              </a:buClr>
            </a:pPr>
            <a:endParaRPr lang="en-GB" sz="2400" dirty="0" smtClean="0"/>
          </a:p>
          <a:p>
            <a:pPr marL="457200" indent="-457200">
              <a:buClr>
                <a:srgbClr val="FF0000"/>
              </a:buClr>
              <a:buNone/>
            </a:pPr>
            <a:endParaRPr lang="en-GB" sz="2400" dirty="0" smtClean="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IN" sz="3200" b="1" dirty="0" smtClean="0">
                <a:solidFill>
                  <a:srgbClr val="FF0000"/>
                </a:solidFill>
                <a:latin typeface="Baskerville Old Face" pitchFamily="18" charset="0"/>
                <a:ea typeface="Batang" pitchFamily="18" charset="-127"/>
              </a:rPr>
              <a:t>Role of Intel in Securing India</a:t>
            </a:r>
            <a:endParaRPr lang="en-IN" sz="3200" dirty="0"/>
          </a:p>
        </p:txBody>
      </p:sp>
      <p:sp>
        <p:nvSpPr>
          <p:cNvPr id="3" name="Content Placeholder 2"/>
          <p:cNvSpPr>
            <a:spLocks noGrp="1"/>
          </p:cNvSpPr>
          <p:nvPr>
            <p:ph idx="1"/>
          </p:nvPr>
        </p:nvSpPr>
        <p:spPr>
          <a:xfrm>
            <a:off x="0" y="609600"/>
            <a:ext cx="9144000" cy="6248400"/>
          </a:xfrm>
        </p:spPr>
        <p:txBody>
          <a:bodyPr>
            <a:normAutofit fontScale="25000" lnSpcReduction="20000"/>
          </a:bodyPr>
          <a:lstStyle/>
          <a:p>
            <a:pPr marL="457200" indent="-457200">
              <a:buClr>
                <a:srgbClr val="FF0000"/>
              </a:buClr>
              <a:buNone/>
            </a:pPr>
            <a:r>
              <a:rPr lang="en-GB" sz="7600" b="1" dirty="0" smtClean="0">
                <a:solidFill>
                  <a:srgbClr val="FF0000"/>
                </a:solidFill>
                <a:latin typeface="Times New Roman" pitchFamily="18" charset="0"/>
                <a:cs typeface="Times New Roman" pitchFamily="18" charset="0"/>
              </a:rPr>
              <a:t>Why</a:t>
            </a:r>
            <a:r>
              <a:rPr lang="en-GB" sz="7600" dirty="0" smtClean="0">
                <a:solidFill>
                  <a:srgbClr val="FF0000"/>
                </a:solidFill>
                <a:latin typeface="Times New Roman" pitchFamily="18" charset="0"/>
                <a:cs typeface="Times New Roman" pitchFamily="18" charset="0"/>
              </a:rPr>
              <a:t> </a:t>
            </a:r>
            <a:r>
              <a:rPr lang="en-GB" sz="7600" b="1" dirty="0" smtClean="0">
                <a:solidFill>
                  <a:srgbClr val="FF0000"/>
                </a:solidFill>
                <a:latin typeface="Times New Roman" pitchFamily="18" charset="0"/>
                <a:cs typeface="Times New Roman" pitchFamily="18" charset="0"/>
              </a:rPr>
              <a:t>Intelligence/Mission of Intelligence</a:t>
            </a:r>
          </a:p>
          <a:p>
            <a:pPr marL="457200" indent="-457200">
              <a:buClr>
                <a:srgbClr val="FF0000"/>
              </a:buClr>
              <a:buNone/>
            </a:pPr>
            <a:endParaRPr lang="en-GB" sz="7600" dirty="0" smtClean="0">
              <a:solidFill>
                <a:srgbClr val="FF0000"/>
              </a:solidFill>
              <a:latin typeface="Times New Roman" pitchFamily="18" charset="0"/>
              <a:cs typeface="Times New Roman" pitchFamily="18" charset="0"/>
            </a:endParaRPr>
          </a:p>
          <a:p>
            <a:pPr marL="457200" indent="-457200">
              <a:buClr>
                <a:srgbClr val="FF0000"/>
              </a:buClr>
            </a:pPr>
            <a:r>
              <a:rPr lang="en-GB" sz="7600" dirty="0" smtClean="0">
                <a:latin typeface="Times New Roman" pitchFamily="18" charset="0"/>
                <a:cs typeface="Times New Roman" pitchFamily="18" charset="0"/>
              </a:rPr>
              <a:t>Support to Indian Diplomacy/Protect Indian interest </a:t>
            </a:r>
            <a:r>
              <a:rPr lang="en-IN" sz="7600" dirty="0" smtClean="0">
                <a:latin typeface="Times New Roman" pitchFamily="18" charset="0"/>
                <a:cs typeface="Times New Roman" pitchFamily="18" charset="0"/>
              </a:rPr>
              <a:t>(e.g. military, economic, and political) </a:t>
            </a:r>
          </a:p>
          <a:p>
            <a:pPr marL="457200" indent="-457200">
              <a:buClr>
                <a:srgbClr val="FF0000"/>
              </a:buClr>
            </a:pPr>
            <a:endParaRPr lang="en-IN" sz="7600" dirty="0" smtClean="0">
              <a:latin typeface="Times New Roman" pitchFamily="18" charset="0"/>
              <a:cs typeface="Times New Roman" pitchFamily="18" charset="0"/>
            </a:endParaRPr>
          </a:p>
          <a:p>
            <a:pPr marL="457200" indent="-457200">
              <a:buClr>
                <a:srgbClr val="FF0000"/>
              </a:buClr>
            </a:pPr>
            <a:r>
              <a:rPr lang="en-IN" sz="7600" dirty="0" smtClean="0">
                <a:latin typeface="Times New Roman" pitchFamily="18" charset="0"/>
                <a:cs typeface="Times New Roman" pitchFamily="18" charset="0"/>
              </a:rPr>
              <a:t>Protecting land and sea areas</a:t>
            </a:r>
          </a:p>
          <a:p>
            <a:pPr marL="457200" indent="-457200">
              <a:buClr>
                <a:srgbClr val="FF0000"/>
              </a:buClr>
            </a:pPr>
            <a:endParaRPr lang="en-IN" sz="7600" dirty="0" smtClean="0">
              <a:latin typeface="Times New Roman" pitchFamily="18" charset="0"/>
              <a:cs typeface="Times New Roman" pitchFamily="18" charset="0"/>
            </a:endParaRPr>
          </a:p>
          <a:p>
            <a:pPr marL="457200" indent="-457200">
              <a:buClr>
                <a:srgbClr val="FF0000"/>
              </a:buClr>
            </a:pPr>
            <a:r>
              <a:rPr lang="en-IN" sz="7600" dirty="0" smtClean="0">
                <a:latin typeface="Times New Roman" pitchFamily="18" charset="0"/>
                <a:cs typeface="Times New Roman" pitchFamily="18" charset="0"/>
              </a:rPr>
              <a:t>Monitoring relation between enemy nation and other countries</a:t>
            </a:r>
          </a:p>
          <a:p>
            <a:pPr marL="457200" indent="-457200">
              <a:buClr>
                <a:srgbClr val="FF0000"/>
              </a:buClr>
            </a:pPr>
            <a:endParaRPr lang="en-IN" sz="7600" dirty="0" smtClean="0">
              <a:latin typeface="Times New Roman" pitchFamily="18" charset="0"/>
              <a:cs typeface="Times New Roman" pitchFamily="18" charset="0"/>
            </a:endParaRPr>
          </a:p>
          <a:p>
            <a:pPr marL="457200" indent="-457200">
              <a:buClr>
                <a:srgbClr val="FF0000"/>
              </a:buClr>
            </a:pPr>
            <a:r>
              <a:rPr lang="en-IN" sz="7600" dirty="0" smtClean="0">
                <a:latin typeface="Times New Roman" pitchFamily="18" charset="0"/>
                <a:cs typeface="Times New Roman" pitchFamily="18" charset="0"/>
              </a:rPr>
              <a:t>Following nuclear and military capabilities of enemy nation</a:t>
            </a:r>
          </a:p>
          <a:p>
            <a:pPr marL="457200" indent="-457200">
              <a:buClr>
                <a:srgbClr val="FF0000"/>
              </a:buClr>
            </a:pPr>
            <a:endParaRPr lang="en-IN" sz="7600" dirty="0" smtClean="0">
              <a:latin typeface="Times New Roman" pitchFamily="18" charset="0"/>
              <a:cs typeface="Times New Roman" pitchFamily="18" charset="0"/>
            </a:endParaRPr>
          </a:p>
          <a:p>
            <a:pPr marL="457200" indent="-457200">
              <a:buClr>
                <a:srgbClr val="FF0000"/>
              </a:buClr>
            </a:pPr>
            <a:r>
              <a:rPr lang="en-IN" sz="7600" dirty="0" smtClean="0">
                <a:latin typeface="Times New Roman" pitchFamily="18" charset="0"/>
                <a:cs typeface="Times New Roman" pitchFamily="18" charset="0"/>
              </a:rPr>
              <a:t>Support to Defence Planning (R&amp;D)</a:t>
            </a:r>
          </a:p>
          <a:p>
            <a:pPr marL="457200" indent="-457200">
              <a:buClr>
                <a:srgbClr val="FF0000"/>
              </a:buClr>
            </a:pPr>
            <a:endParaRPr lang="en-IN" sz="7600" dirty="0" smtClean="0">
              <a:latin typeface="Times New Roman" pitchFamily="18" charset="0"/>
              <a:cs typeface="Times New Roman" pitchFamily="18" charset="0"/>
            </a:endParaRPr>
          </a:p>
          <a:p>
            <a:pPr marL="457200" indent="-457200">
              <a:buClr>
                <a:srgbClr val="FF0000"/>
              </a:buClr>
            </a:pPr>
            <a:r>
              <a:rPr lang="en-IN" sz="7600" dirty="0" smtClean="0">
                <a:latin typeface="Times New Roman" pitchFamily="18" charset="0"/>
                <a:cs typeface="Times New Roman" pitchFamily="18" charset="0"/>
              </a:rPr>
              <a:t>Economic Intelligence (info mostly -95% in OSINT); </a:t>
            </a:r>
            <a:r>
              <a:rPr lang="en-IN" sz="7600" dirty="0" err="1" smtClean="0">
                <a:latin typeface="Times New Roman" pitchFamily="18" charset="0"/>
                <a:cs typeface="Times New Roman" pitchFamily="18" charset="0"/>
              </a:rPr>
              <a:t>hawala</a:t>
            </a:r>
            <a:r>
              <a:rPr lang="en-IN" sz="7600" dirty="0" smtClean="0">
                <a:latin typeface="Times New Roman" pitchFamily="18" charset="0"/>
                <a:cs typeface="Times New Roman" pitchFamily="18" charset="0"/>
              </a:rPr>
              <a:t> illegal transaction</a:t>
            </a:r>
          </a:p>
          <a:p>
            <a:pPr marL="457200" indent="-457200">
              <a:buClr>
                <a:srgbClr val="FF0000"/>
              </a:buClr>
            </a:pPr>
            <a:endParaRPr lang="en-IN" sz="7600" dirty="0" smtClean="0">
              <a:latin typeface="Times New Roman" pitchFamily="18" charset="0"/>
              <a:cs typeface="Times New Roman" pitchFamily="18" charset="0"/>
            </a:endParaRPr>
          </a:p>
          <a:p>
            <a:pPr marL="457200" indent="-457200">
              <a:buClr>
                <a:srgbClr val="FF0000"/>
              </a:buClr>
            </a:pPr>
            <a:r>
              <a:rPr lang="en-IN" sz="7600" dirty="0" smtClean="0">
                <a:latin typeface="Times New Roman" pitchFamily="18" charset="0"/>
                <a:cs typeface="Times New Roman" pitchFamily="18" charset="0"/>
              </a:rPr>
              <a:t>Counterterrorism; Counternarcotics; Counter proliferation; Countering International Organized Crime (human trafficking, piracy)</a:t>
            </a:r>
          </a:p>
          <a:p>
            <a:pPr marL="457200" indent="-457200">
              <a:buClr>
                <a:srgbClr val="FF0000"/>
              </a:buClr>
            </a:pPr>
            <a:endParaRPr lang="en-IN" sz="7600" dirty="0" smtClean="0">
              <a:latin typeface="Times New Roman" pitchFamily="18" charset="0"/>
              <a:cs typeface="Times New Roman" pitchFamily="18" charset="0"/>
            </a:endParaRPr>
          </a:p>
          <a:p>
            <a:pPr marL="457200" indent="-457200">
              <a:buClr>
                <a:srgbClr val="FF0000"/>
              </a:buClr>
            </a:pPr>
            <a:r>
              <a:rPr lang="en-IN" sz="7600" dirty="0" smtClean="0">
                <a:latin typeface="Times New Roman" pitchFamily="18" charset="0"/>
                <a:cs typeface="Times New Roman" pitchFamily="18" charset="0"/>
              </a:rPr>
              <a:t>Collecting and Analyzing Environmental Information (natural disaster including flood)</a:t>
            </a:r>
          </a:p>
          <a:p>
            <a:pPr marL="457200" indent="-457200">
              <a:buClr>
                <a:srgbClr val="FF0000"/>
              </a:buClr>
            </a:pPr>
            <a:endParaRPr lang="en-IN" sz="7600" dirty="0" smtClean="0">
              <a:latin typeface="Times New Roman" pitchFamily="18" charset="0"/>
              <a:cs typeface="Times New Roman" pitchFamily="18" charset="0"/>
            </a:endParaRPr>
          </a:p>
          <a:p>
            <a:pPr marL="457200" indent="-457200">
              <a:buClr>
                <a:srgbClr val="FF0000"/>
              </a:buClr>
            </a:pPr>
            <a:r>
              <a:rPr lang="en-IN" sz="7600" dirty="0" smtClean="0">
                <a:latin typeface="Times New Roman" pitchFamily="18" charset="0"/>
                <a:cs typeface="Times New Roman" pitchFamily="18" charset="0"/>
              </a:rPr>
              <a:t>Protect from Information Warfare</a:t>
            </a:r>
          </a:p>
          <a:p>
            <a:pPr marL="457200" indent="-457200">
              <a:buClr>
                <a:srgbClr val="FF0000"/>
              </a:buClr>
            </a:pPr>
            <a:endParaRPr lang="en-IN" sz="2400" dirty="0" smtClean="0"/>
          </a:p>
          <a:p>
            <a:endParaRPr lang="en-IN" sz="2400" dirty="0" smtClean="0"/>
          </a:p>
          <a:p>
            <a:pPr marL="457200" indent="-457200">
              <a:buClr>
                <a:srgbClr val="FF0000"/>
              </a:buClr>
            </a:pPr>
            <a:endParaRPr lang="en-IN" sz="2400" dirty="0" smtClean="0"/>
          </a:p>
          <a:p>
            <a:pPr marL="457200" indent="-457200">
              <a:buClr>
                <a:srgbClr val="FF0000"/>
              </a:buClr>
            </a:pPr>
            <a:endParaRPr lang="en-IN" sz="2400" dirty="0" smtClean="0"/>
          </a:p>
          <a:p>
            <a:pPr marL="457200" indent="-457200">
              <a:buClr>
                <a:srgbClr val="FF0000"/>
              </a:buClr>
            </a:pPr>
            <a:endParaRPr lang="en-GB" sz="2400" dirty="0" smtClean="0">
              <a:solidFill>
                <a:srgbClr val="FF0000"/>
              </a:solidFill>
            </a:endParaRPr>
          </a:p>
          <a:p>
            <a:pPr marL="457200" indent="-457200">
              <a:buClr>
                <a:srgbClr val="FF0000"/>
              </a:buClr>
              <a:buNone/>
            </a:pPr>
            <a:r>
              <a:rPr lang="en-GB" sz="2400" dirty="0" smtClean="0">
                <a:solidFill>
                  <a:srgbClr val="FF0000"/>
                </a:solidFill>
              </a:rPr>
              <a:t> </a:t>
            </a:r>
          </a:p>
          <a:p>
            <a:pPr marL="457200" indent="-457200">
              <a:buClr>
                <a:srgbClr val="FF0000"/>
              </a:buClr>
              <a:buNone/>
            </a:pPr>
            <a:endParaRPr lang="en-GB" sz="2400"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pPr algn="ctr"/>
            <a:r>
              <a:rPr lang="en-IN" b="1" dirty="0" smtClean="0">
                <a:solidFill>
                  <a:srgbClr val="FF0000"/>
                </a:solidFill>
                <a:latin typeface="Times New Roman" pitchFamily="18" charset="0"/>
                <a:cs typeface="Times New Roman" pitchFamily="18" charset="0"/>
              </a:rPr>
              <a:t>Concept of Intelligence</a:t>
            </a:r>
            <a:endParaRPr lang="en-IN" dirty="0"/>
          </a:p>
        </p:txBody>
      </p:sp>
      <p:sp>
        <p:nvSpPr>
          <p:cNvPr id="6" name="Content Placeholder 5"/>
          <p:cNvSpPr>
            <a:spLocks noGrp="1"/>
          </p:cNvSpPr>
          <p:nvPr>
            <p:ph idx="1"/>
          </p:nvPr>
        </p:nvSpPr>
        <p:spPr>
          <a:xfrm>
            <a:off x="0" y="762000"/>
            <a:ext cx="9144000" cy="6096000"/>
          </a:xfrm>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en-IN" b="1" dirty="0" smtClean="0">
                <a:solidFill>
                  <a:srgbClr val="FF0000"/>
                </a:solidFill>
                <a:latin typeface="Times New Roman" pitchFamily="18" charset="0"/>
                <a:cs typeface="Times New Roman" pitchFamily="18" charset="0"/>
              </a:rPr>
              <a:t>Background (Intel Studies)</a:t>
            </a:r>
          </a:p>
          <a:p>
            <a:pPr>
              <a:buNone/>
            </a:pPr>
            <a:endParaRPr lang="en-IN" b="1" dirty="0" smtClean="0">
              <a:solidFill>
                <a:srgbClr val="FF0000"/>
              </a:solidFill>
              <a:latin typeface="Times New Roman" pitchFamily="18" charset="0"/>
              <a:cs typeface="Times New Roman" pitchFamily="18" charset="0"/>
            </a:endParaRPr>
          </a:p>
          <a:p>
            <a:r>
              <a:rPr lang="en-IN" sz="2400" dirty="0" smtClean="0">
                <a:latin typeface="Times New Roman" pitchFamily="18" charset="0"/>
                <a:cs typeface="Times New Roman" pitchFamily="18" charset="0"/>
              </a:rPr>
              <a:t>A  discipline slow to develop in universities </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 Secrecy attach to intelligence matters </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Academe reluctance to engage with clandestine services </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Earlier ignored </a:t>
            </a:r>
            <a:r>
              <a:rPr lang="en-IN" sz="2400" dirty="0" err="1" smtClean="0">
                <a:latin typeface="Times New Roman" pitchFamily="18" charset="0"/>
                <a:cs typeface="Times New Roman" pitchFamily="18" charset="0"/>
              </a:rPr>
              <a:t>intel</a:t>
            </a:r>
            <a:r>
              <a:rPr lang="en-IN" sz="2400" dirty="0" smtClean="0">
                <a:latin typeface="Times New Roman" pitchFamily="18" charset="0"/>
                <a:cs typeface="Times New Roman" pitchFamily="18" charset="0"/>
              </a:rPr>
              <a:t> studies in security studies </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Student’s late interest on the subject but now burgeoning in developed countries</a:t>
            </a:r>
          </a:p>
          <a:p>
            <a:endParaRPr lang="en-IN" sz="2800" dirty="0" smtClean="0">
              <a:latin typeface="Times New Roman" pitchFamily="18" charset="0"/>
              <a:cs typeface="Times New Roman" pitchFamily="18" charset="0"/>
            </a:endParaRPr>
          </a:p>
          <a:p>
            <a:endParaRPr lang="en-IN" sz="18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IN" sz="4800" b="1" dirty="0" smtClean="0">
                <a:solidFill>
                  <a:srgbClr val="FF0000"/>
                </a:solidFill>
                <a:latin typeface="Times New Roman" pitchFamily="18" charset="0"/>
                <a:cs typeface="Times New Roman" pitchFamily="18" charset="0"/>
              </a:rPr>
              <a:t>Concept of Intel Studies</a:t>
            </a:r>
            <a:endParaRPr lang="en-IN"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0" y="762000"/>
            <a:ext cx="9144000" cy="60960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en-IN" sz="2800" b="1" dirty="0" smtClean="0">
                <a:solidFill>
                  <a:srgbClr val="FF0000"/>
                </a:solidFill>
              </a:rPr>
              <a:t>Preliminary initiatives in intelligence studies </a:t>
            </a:r>
          </a:p>
          <a:p>
            <a:r>
              <a:rPr lang="en-GB" sz="2800" dirty="0" smtClean="0">
                <a:latin typeface="Times New Roman" pitchFamily="18" charset="0"/>
                <a:cs typeface="Times New Roman" pitchFamily="18" charset="0"/>
              </a:rPr>
              <a:t>Watergate-1972 and other conspiracies, films etc</a:t>
            </a:r>
          </a:p>
          <a:p>
            <a:r>
              <a:rPr lang="en-GB" sz="2800" dirty="0" smtClean="0">
                <a:latin typeface="Times New Roman" pitchFamily="18" charset="0"/>
                <a:cs typeface="Times New Roman" pitchFamily="18" charset="0"/>
              </a:rPr>
              <a:t>Retired </a:t>
            </a:r>
            <a:r>
              <a:rPr lang="en-GB" sz="2800" dirty="0" err="1" smtClean="0">
                <a:latin typeface="Times New Roman" pitchFamily="18" charset="0"/>
                <a:cs typeface="Times New Roman" pitchFamily="18" charset="0"/>
              </a:rPr>
              <a:t>intel</a:t>
            </a:r>
            <a:r>
              <a:rPr lang="en-GB" sz="2800" dirty="0" smtClean="0">
                <a:latin typeface="Times New Roman" pitchFamily="18" charset="0"/>
                <a:cs typeface="Times New Roman" pitchFamily="18" charset="0"/>
              </a:rPr>
              <a:t> officers  joining universities </a:t>
            </a:r>
          </a:p>
          <a:p>
            <a:r>
              <a:rPr lang="en-IN" sz="2800" dirty="0" smtClean="0">
                <a:latin typeface="Times New Roman" pitchFamily="18" charset="0"/>
                <a:cs typeface="Times New Roman" pitchFamily="18" charset="0"/>
              </a:rPr>
              <a:t>Early 1980 rarely it started </a:t>
            </a:r>
          </a:p>
          <a:p>
            <a:r>
              <a:rPr lang="en-IN" sz="2800" dirty="0" smtClean="0">
                <a:latin typeface="Times New Roman" pitchFamily="18" charset="0"/>
                <a:cs typeface="Times New Roman" pitchFamily="18" charset="0"/>
              </a:rPr>
              <a:t>1985, 54 courses on intelligence subjects were being taught at various US colleges and universities </a:t>
            </a:r>
          </a:p>
          <a:p>
            <a:r>
              <a:rPr lang="en-IN" sz="2800" dirty="0" smtClean="0">
                <a:latin typeface="Times New Roman" pitchFamily="18" charset="0"/>
                <a:cs typeface="Times New Roman" pitchFamily="18" charset="0"/>
              </a:rPr>
              <a:t>Journals Intelligence and National Security , </a:t>
            </a:r>
            <a:r>
              <a:rPr lang="en-IN" sz="2800" dirty="0" smtClean="0">
                <a:solidFill>
                  <a:srgbClr val="000000"/>
                </a:solidFill>
                <a:latin typeface="Times New Roman" pitchFamily="18" charset="0"/>
                <a:ea typeface="Times New Roman"/>
                <a:cs typeface="Times New Roman" pitchFamily="18" charset="0"/>
              </a:rPr>
              <a:t>Journal of Intelligence and Counter Intelligence</a:t>
            </a:r>
            <a:r>
              <a:rPr lang="en-IN" sz="2800" dirty="0" smtClean="0">
                <a:solidFill>
                  <a:srgbClr val="000000"/>
                </a:solidFill>
                <a:latin typeface="Verdana"/>
                <a:ea typeface="Times New Roman"/>
                <a:cs typeface="Times New Roman"/>
              </a:rPr>
              <a:t> </a:t>
            </a:r>
            <a:endParaRPr lang="en-IN" sz="2800" dirty="0" smtClean="0">
              <a:latin typeface="Times New Roman" pitchFamily="18" charset="0"/>
              <a:cs typeface="Times New Roman" pitchFamily="18" charset="0"/>
            </a:endParaRPr>
          </a:p>
          <a:p>
            <a:r>
              <a:rPr lang="en-IN" sz="2800" dirty="0" smtClean="0">
                <a:latin typeface="Times New Roman" pitchFamily="18" charset="0"/>
                <a:cs typeface="Times New Roman" pitchFamily="18" charset="0"/>
              </a:rPr>
              <a:t>Late 80s course offered in American University, the University of Georgia, George Washington University and Yale University, and at scores of colleges across the United States, usually in departments of history or political science</a:t>
            </a:r>
          </a:p>
          <a:p>
            <a:r>
              <a:rPr lang="en-IN" sz="2800" dirty="0" smtClean="0">
                <a:latin typeface="Times New Roman" pitchFamily="18" charset="0"/>
                <a:cs typeface="Times New Roman" pitchFamily="18" charset="0"/>
              </a:rPr>
              <a:t>1990s course spread across the US (1991 National Security Education Act and CIA 1993 seminar)</a:t>
            </a:r>
          </a:p>
          <a:p>
            <a:r>
              <a:rPr lang="en-IN" sz="2800" dirty="0" smtClean="0">
                <a:latin typeface="Times New Roman" pitchFamily="18" charset="0"/>
                <a:cs typeface="Times New Roman" pitchFamily="18" charset="0"/>
              </a:rPr>
              <a:t>Research and writings begin</a:t>
            </a:r>
          </a:p>
          <a:p>
            <a:r>
              <a:rPr lang="en-IN" sz="2800" dirty="0" smtClean="0">
                <a:latin typeface="Times New Roman" pitchFamily="18" charset="0"/>
                <a:cs typeface="Times New Roman" pitchFamily="18" charset="0"/>
              </a:rPr>
              <a:t>Journal of Intelligence History, was inaugurated in 2001 by the International Intelligence History Association, based in Germany.; In 2007, the European Journal of Intelligence Studies  under Belgian-Dutch editorship</a:t>
            </a:r>
          </a:p>
          <a:p>
            <a:r>
              <a:rPr lang="en-IN" sz="2800" dirty="0" smtClean="0">
                <a:latin typeface="Times New Roman" pitchFamily="18" charset="0"/>
                <a:cs typeface="Times New Roman" pitchFamily="18" charset="0"/>
              </a:rPr>
              <a:t>1990s an estimated 200 or 300 courses on intelligence subjects were being taught in US colleges and universities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en-IN" b="1" dirty="0" smtClean="0">
                <a:solidFill>
                  <a:srgbClr val="FF0000"/>
                </a:solidFill>
                <a:latin typeface="Times New Roman" pitchFamily="18" charset="0"/>
                <a:cs typeface="Times New Roman" pitchFamily="18" charset="0"/>
              </a:rPr>
              <a:t>Concept of Intel Studies</a:t>
            </a:r>
            <a:endParaRPr lang="en-IN" b="1" dirty="0">
              <a:solidFill>
                <a:srgbClr val="FF0000"/>
              </a:solidFill>
              <a:latin typeface="Times New Roman" pitchFamily="18" charset="0"/>
              <a:cs typeface="Times New Roman" pitchFamily="18" charset="0"/>
            </a:endParaRPr>
          </a:p>
        </p:txBody>
      </p:sp>
      <p:sp>
        <p:nvSpPr>
          <p:cNvPr id="6" name="Content Placeholder 5"/>
          <p:cNvSpPr>
            <a:spLocks noGrp="1"/>
          </p:cNvSpPr>
          <p:nvPr>
            <p:ph idx="1"/>
          </p:nvPr>
        </p:nvSpPr>
        <p:spPr>
          <a:xfrm>
            <a:off x="0" y="1066800"/>
            <a:ext cx="9144000" cy="5791200"/>
          </a:xfrm>
        </p:spPr>
        <p:txBody>
          <a:bodyPr>
            <a:normAutofit fontScale="92500" lnSpcReduction="10000"/>
          </a:bodyPr>
          <a:lstStyle/>
          <a:p>
            <a:pPr>
              <a:buNone/>
            </a:pPr>
            <a:r>
              <a:rPr lang="en-IN" b="1" dirty="0" smtClean="0">
                <a:solidFill>
                  <a:srgbClr val="FF0000"/>
                </a:solidFill>
              </a:rPr>
              <a:t>Challenges facing in Intel Studies</a:t>
            </a:r>
          </a:p>
          <a:p>
            <a:r>
              <a:rPr lang="en-IN" dirty="0" smtClean="0"/>
              <a:t>Private universities and their predicament on funding from public sectors</a:t>
            </a:r>
          </a:p>
          <a:p>
            <a:r>
              <a:rPr lang="en-IN" dirty="0" smtClean="0"/>
              <a:t>Question of sustainability in the studies</a:t>
            </a:r>
          </a:p>
          <a:p>
            <a:r>
              <a:rPr lang="en-IN" dirty="0" smtClean="0"/>
              <a:t>Dilemma on transparent activities such as conferences, scholarships or research (closed door meeting)</a:t>
            </a:r>
          </a:p>
          <a:p>
            <a:r>
              <a:rPr lang="en-IN" dirty="0" smtClean="0"/>
              <a:t>Differences in capacity building </a:t>
            </a:r>
          </a:p>
          <a:p>
            <a:r>
              <a:rPr lang="en-IN" dirty="0" smtClean="0"/>
              <a:t>Question of compromise on national security with institutional priorities</a:t>
            </a:r>
          </a:p>
          <a:p>
            <a:r>
              <a:rPr lang="en-IN" dirty="0" smtClean="0"/>
              <a:t>Unmatched of recourse allocation and needs of  government knowledge development</a:t>
            </a:r>
          </a:p>
          <a:p>
            <a:r>
              <a:rPr lang="en-IN" dirty="0" smtClean="0"/>
              <a:t>Intelligence studies not attract like high profile academic fields as business and medicine</a:t>
            </a:r>
          </a:p>
          <a:p>
            <a:r>
              <a:rPr lang="en-IN" dirty="0" smtClean="0"/>
              <a:t>Trustworthy relationships built on mutual respect between </a:t>
            </a:r>
            <a:r>
              <a:rPr lang="en-IN" dirty="0" err="1" smtClean="0"/>
              <a:t>intel</a:t>
            </a:r>
            <a:r>
              <a:rPr lang="en-IN" dirty="0" smtClean="0"/>
              <a:t> and academic communities</a:t>
            </a:r>
          </a:p>
          <a:p>
            <a:endParaRPr lang="en-IN" dirty="0" smtClean="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en-IN" b="1" dirty="0" smtClean="0">
                <a:solidFill>
                  <a:srgbClr val="FF0000"/>
                </a:solidFill>
                <a:latin typeface="Times New Roman" pitchFamily="18" charset="0"/>
                <a:cs typeface="Times New Roman" pitchFamily="18" charset="0"/>
              </a:rPr>
              <a:t>Concept of Intel Studies</a:t>
            </a:r>
            <a:endParaRPr lang="en-IN"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867400"/>
          </a:xfrm>
        </p:spPr>
        <p:style>
          <a:lnRef idx="1">
            <a:schemeClr val="accent2"/>
          </a:lnRef>
          <a:fillRef idx="2">
            <a:schemeClr val="accent2"/>
          </a:fillRef>
          <a:effectRef idx="1">
            <a:schemeClr val="accent2"/>
          </a:effectRef>
          <a:fontRef idx="minor">
            <a:schemeClr val="dk1"/>
          </a:fontRef>
        </p:style>
        <p:txBody>
          <a:bodyPr>
            <a:normAutofit fontScale="92500"/>
          </a:bodyPr>
          <a:lstStyle/>
          <a:p>
            <a:pPr>
              <a:buNone/>
            </a:pPr>
            <a:r>
              <a:rPr lang="en-IN" sz="2800" b="1" dirty="0" smtClean="0">
                <a:solidFill>
                  <a:srgbClr val="FF0000"/>
                </a:solidFill>
                <a:latin typeface="Times New Roman" pitchFamily="18" charset="0"/>
                <a:cs typeface="Times New Roman" pitchFamily="18" charset="0"/>
              </a:rPr>
              <a:t>Evolution of intelligence studies programmes in </a:t>
            </a:r>
            <a:r>
              <a:rPr lang="en-IN" sz="2800" b="1" dirty="0" smtClean="0">
                <a:solidFill>
                  <a:srgbClr val="FF0000"/>
                </a:solidFill>
                <a:latin typeface="Times New Roman" pitchFamily="18" charset="0"/>
                <a:cs typeface="Times New Roman" pitchFamily="18" charset="0"/>
              </a:rPr>
              <a:t>academics</a:t>
            </a:r>
            <a:endParaRPr lang="en-IN" sz="2800" b="1" dirty="0" smtClean="0">
              <a:solidFill>
                <a:srgbClr val="FF0000"/>
              </a:solidFill>
              <a:latin typeface="Times New Roman" pitchFamily="18" charset="0"/>
              <a:cs typeface="Times New Roman" pitchFamily="18" charset="0"/>
            </a:endParaRPr>
          </a:p>
          <a:p>
            <a:r>
              <a:rPr lang="en-IN" sz="2400" dirty="0" smtClean="0">
                <a:solidFill>
                  <a:schemeClr val="tx1"/>
                </a:solidFill>
                <a:latin typeface="Times New Roman" pitchFamily="18" charset="0"/>
                <a:cs typeface="Times New Roman" pitchFamily="18" charset="0"/>
              </a:rPr>
              <a:t>Degree program </a:t>
            </a:r>
            <a:r>
              <a:rPr lang="en-IN" sz="2400" dirty="0" smtClean="0">
                <a:solidFill>
                  <a:schemeClr val="tx1"/>
                </a:solidFill>
                <a:latin typeface="Times New Roman" pitchFamily="18" charset="0"/>
                <a:cs typeface="Times New Roman" pitchFamily="18" charset="0"/>
              </a:rPr>
              <a:t>on Intel Studies</a:t>
            </a:r>
          </a:p>
          <a:p>
            <a:r>
              <a:rPr lang="en-IN" sz="2400" dirty="0" smtClean="0">
                <a:solidFill>
                  <a:schemeClr val="tx1"/>
                </a:solidFill>
                <a:latin typeface="Times New Roman" pitchFamily="18" charset="0"/>
                <a:cs typeface="Times New Roman" pitchFamily="18" charset="0"/>
              </a:rPr>
              <a:t>9/11 a roadmap to Intel degree course</a:t>
            </a:r>
          </a:p>
          <a:p>
            <a:r>
              <a:rPr lang="en-IN" sz="2400" dirty="0" smtClean="0">
                <a:solidFill>
                  <a:schemeClr val="tx1"/>
                </a:solidFill>
                <a:latin typeface="Times New Roman" pitchFamily="18" charset="0"/>
                <a:cs typeface="Times New Roman" pitchFamily="18" charset="0"/>
              </a:rPr>
              <a:t>US</a:t>
            </a:r>
            <a:r>
              <a:rPr lang="en-IN" sz="2400" dirty="0" smtClean="0">
                <a:solidFill>
                  <a:schemeClr val="tx1"/>
                </a:solidFill>
                <a:latin typeface="Times New Roman" pitchFamily="18" charset="0"/>
                <a:cs typeface="Times New Roman" pitchFamily="18" charset="0"/>
              </a:rPr>
              <a:t>: </a:t>
            </a:r>
            <a:r>
              <a:rPr lang="en-IN" sz="2400" dirty="0" err="1" smtClean="0">
                <a:solidFill>
                  <a:schemeClr val="tx1"/>
                </a:solidFill>
                <a:latin typeface="Times New Roman" pitchFamily="18" charset="0"/>
                <a:cs typeface="Times New Roman" pitchFamily="18" charset="0"/>
              </a:rPr>
              <a:t>Mercyhurst</a:t>
            </a:r>
            <a:r>
              <a:rPr lang="en-IN" sz="2400" dirty="0" smtClean="0">
                <a:solidFill>
                  <a:schemeClr val="tx1"/>
                </a:solidFill>
                <a:latin typeface="Times New Roman" pitchFamily="18" charset="0"/>
                <a:cs typeface="Times New Roman" pitchFamily="18" charset="0"/>
              </a:rPr>
              <a:t> College in Pennsylvania and at Georgetown University's School of Foreign Service </a:t>
            </a:r>
          </a:p>
          <a:p>
            <a:r>
              <a:rPr lang="en-IN" sz="2400" dirty="0" smtClean="0">
                <a:solidFill>
                  <a:schemeClr val="tx1"/>
                </a:solidFill>
                <a:latin typeface="Times New Roman" pitchFamily="18" charset="0"/>
                <a:cs typeface="Times New Roman" pitchFamily="18" charset="0"/>
              </a:rPr>
              <a:t>UK: Brunel </a:t>
            </a:r>
            <a:r>
              <a:rPr lang="en-IN" sz="2400" dirty="0" smtClean="0">
                <a:solidFill>
                  <a:schemeClr val="tx1"/>
                </a:solidFill>
                <a:latin typeface="Times New Roman" pitchFamily="18" charset="0"/>
                <a:cs typeface="Times New Roman" pitchFamily="18" charset="0"/>
              </a:rPr>
              <a:t>University, Universities </a:t>
            </a:r>
            <a:r>
              <a:rPr lang="en-IN" sz="2400" dirty="0" smtClean="0">
                <a:solidFill>
                  <a:schemeClr val="tx1"/>
                </a:solidFill>
                <a:latin typeface="Times New Roman" pitchFamily="18" charset="0"/>
                <a:cs typeface="Times New Roman" pitchFamily="18" charset="0"/>
              </a:rPr>
              <a:t>of Salford and Wales-Aberystwyth </a:t>
            </a:r>
          </a:p>
          <a:p>
            <a:r>
              <a:rPr lang="en-IN" sz="2400" dirty="0" smtClean="0">
                <a:solidFill>
                  <a:schemeClr val="tx1"/>
                </a:solidFill>
                <a:latin typeface="Times New Roman" pitchFamily="18" charset="0"/>
                <a:cs typeface="Times New Roman" pitchFamily="18" charset="0"/>
              </a:rPr>
              <a:t>Canada: Norman Paterson School of International Affairs at Carleton University </a:t>
            </a:r>
          </a:p>
          <a:p>
            <a:r>
              <a:rPr lang="en-IN" sz="2400" dirty="0" smtClean="0">
                <a:solidFill>
                  <a:schemeClr val="tx1"/>
                </a:solidFill>
                <a:latin typeface="Times New Roman" pitchFamily="18" charset="0"/>
                <a:cs typeface="Times New Roman" pitchFamily="18" charset="0"/>
              </a:rPr>
              <a:t>Spain: </a:t>
            </a:r>
            <a:r>
              <a:rPr lang="en-IN" sz="2400" dirty="0" err="1" smtClean="0">
                <a:latin typeface="Times New Roman" pitchFamily="18" charset="0"/>
                <a:cs typeface="Times New Roman" pitchFamily="18" charset="0"/>
              </a:rPr>
              <a:t>Cátedra</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Servicios</a:t>
            </a:r>
            <a:r>
              <a:rPr lang="en-IN" sz="2400" dirty="0" smtClean="0">
                <a:latin typeface="Times New Roman" pitchFamily="18" charset="0"/>
                <a:cs typeface="Times New Roman" pitchFamily="18" charset="0"/>
              </a:rPr>
              <a:t> de </a:t>
            </a:r>
            <a:r>
              <a:rPr lang="en-IN" sz="2400" dirty="0" err="1" smtClean="0">
                <a:latin typeface="Times New Roman" pitchFamily="18" charset="0"/>
                <a:cs typeface="Times New Roman" pitchFamily="18" charset="0"/>
              </a:rPr>
              <a:t>Inteligencia</a:t>
            </a:r>
            <a:r>
              <a:rPr lang="en-IN" sz="2400" dirty="0" smtClean="0">
                <a:latin typeface="Times New Roman" pitchFamily="18" charset="0"/>
                <a:cs typeface="Times New Roman" pitchFamily="18" charset="0"/>
              </a:rPr>
              <a:t> y </a:t>
            </a:r>
            <a:r>
              <a:rPr lang="en-IN" sz="2400" dirty="0" err="1" smtClean="0">
                <a:latin typeface="Times New Roman" pitchFamily="18" charset="0"/>
                <a:cs typeface="Times New Roman" pitchFamily="18" charset="0"/>
              </a:rPr>
              <a:t>Sistemas</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Democráticos</a:t>
            </a:r>
            <a:r>
              <a:rPr lang="en-IN" sz="2400" dirty="0" smtClean="0">
                <a:latin typeface="Times New Roman" pitchFamily="18" charset="0"/>
                <a:cs typeface="Times New Roman" pitchFamily="18" charset="0"/>
              </a:rPr>
              <a:t>, Universidad Rey Juan Carlos in Madrid </a:t>
            </a:r>
            <a:endParaRPr lang="en-IN" sz="2400" dirty="0" smtClean="0">
              <a:solidFill>
                <a:schemeClr val="tx1"/>
              </a:solidFill>
              <a:latin typeface="Times New Roman" pitchFamily="18" charset="0"/>
              <a:cs typeface="Times New Roman" pitchFamily="18" charset="0"/>
            </a:endParaRPr>
          </a:p>
          <a:p>
            <a:r>
              <a:rPr lang="en-IN" sz="2400" dirty="0" smtClean="0">
                <a:latin typeface="Times New Roman" pitchFamily="18" charset="0"/>
                <a:cs typeface="Times New Roman" pitchFamily="18" charset="0"/>
              </a:rPr>
              <a:t>Intel study encompasses a multitude of governance, policy, institutional, operational, and behavioural parameters in its intellectual purview</a:t>
            </a:r>
          </a:p>
          <a:p>
            <a:r>
              <a:rPr lang="en-IN" sz="2400" dirty="0" smtClean="0">
                <a:latin typeface="Times New Roman" pitchFamily="18" charset="0"/>
                <a:cs typeface="Times New Roman" pitchFamily="18" charset="0"/>
              </a:rPr>
              <a:t>US </a:t>
            </a:r>
            <a:r>
              <a:rPr lang="en-IN" sz="2400" dirty="0" err="1" smtClean="0">
                <a:latin typeface="Times New Roman" pitchFamily="18" charset="0"/>
                <a:cs typeface="Times New Roman" pitchFamily="18" charset="0"/>
              </a:rPr>
              <a:t>intel</a:t>
            </a:r>
            <a:r>
              <a:rPr lang="en-IN" sz="2400" dirty="0" smtClean="0">
                <a:latin typeface="Times New Roman" pitchFamily="18" charset="0"/>
                <a:cs typeface="Times New Roman" pitchFamily="18" charset="0"/>
              </a:rPr>
              <a:t> communities’ </a:t>
            </a:r>
            <a:r>
              <a:rPr lang="en-IN" sz="2400" dirty="0" err="1" smtClean="0">
                <a:latin typeface="Times New Roman" pitchFamily="18" charset="0"/>
                <a:cs typeface="Times New Roman" pitchFamily="18" charset="0"/>
              </a:rPr>
              <a:t>Center</a:t>
            </a:r>
            <a:r>
              <a:rPr lang="en-IN" sz="2400" dirty="0" smtClean="0">
                <a:latin typeface="Times New Roman" pitchFamily="18" charset="0"/>
                <a:cs typeface="Times New Roman" pitchFamily="18" charset="0"/>
              </a:rPr>
              <a:t> of Academic Excellence' programme, introduced in 2005</a:t>
            </a:r>
          </a:p>
          <a:p>
            <a:r>
              <a:rPr lang="en-IN" sz="2400" dirty="0" smtClean="0">
                <a:latin typeface="Times New Roman" pitchFamily="18" charset="0"/>
                <a:cs typeface="Times New Roman" pitchFamily="18" charset="0"/>
              </a:rPr>
              <a:t>Funding began to be started in universities or in centres </a:t>
            </a:r>
            <a:endParaRPr lang="en-GB" sz="24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IN" b="1" dirty="0" smtClean="0">
                <a:solidFill>
                  <a:srgbClr val="FF0000"/>
                </a:solidFill>
                <a:latin typeface="Times New Roman" pitchFamily="18" charset="0"/>
                <a:cs typeface="Times New Roman" pitchFamily="18" charset="0"/>
              </a:rPr>
              <a:t>Concept of Intel Studies</a:t>
            </a:r>
            <a:endParaRPr lang="en-IN"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9144000" cy="6477000"/>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pPr>
              <a:buNone/>
            </a:pPr>
            <a:endParaRPr lang="en-IN" sz="8000" b="1" dirty="0" smtClean="0">
              <a:solidFill>
                <a:srgbClr val="FF0000"/>
              </a:solidFill>
              <a:latin typeface="Times New Roman" pitchFamily="18" charset="0"/>
              <a:cs typeface="Times New Roman" pitchFamily="18" charset="0"/>
            </a:endParaRPr>
          </a:p>
          <a:p>
            <a:pPr>
              <a:buNone/>
            </a:pPr>
            <a:r>
              <a:rPr lang="en-IN" sz="8000" b="1" dirty="0" smtClean="0">
                <a:solidFill>
                  <a:srgbClr val="FF0000"/>
                </a:solidFill>
                <a:latin typeface="Times New Roman" pitchFamily="18" charset="0"/>
                <a:cs typeface="Times New Roman" pitchFamily="18" charset="0"/>
              </a:rPr>
              <a:t>Objectives/ Goal of Intelligence Studies </a:t>
            </a:r>
          </a:p>
          <a:p>
            <a:pPr>
              <a:buNone/>
            </a:pPr>
            <a:endParaRPr lang="en-IN" sz="8000" b="1" dirty="0" smtClean="0">
              <a:solidFill>
                <a:srgbClr val="FF0000"/>
              </a:solidFill>
              <a:latin typeface="Times New Roman" pitchFamily="18" charset="0"/>
              <a:cs typeface="Times New Roman" pitchFamily="18" charset="0"/>
            </a:endParaRPr>
          </a:p>
          <a:p>
            <a:r>
              <a:rPr lang="en-IN" sz="8000" dirty="0" smtClean="0"/>
              <a:t>Obviously not to provide training in actual intelligence tradecraft (best left to the national intelligence and security community itself)</a:t>
            </a:r>
          </a:p>
          <a:p>
            <a:endParaRPr lang="en-IN" sz="8000" dirty="0" smtClean="0"/>
          </a:p>
          <a:p>
            <a:r>
              <a:rPr lang="en-IN" sz="8000" dirty="0" smtClean="0"/>
              <a:t>To contribute to the building of public knowledge about the mandates, strategies, structures and functioning of intelligence and security organisations: historically and contemporaneously</a:t>
            </a:r>
          </a:p>
          <a:p>
            <a:endParaRPr lang="en-IN" sz="8000" dirty="0" smtClean="0"/>
          </a:p>
          <a:p>
            <a:r>
              <a:rPr lang="en-IN" sz="8000" dirty="0" smtClean="0"/>
              <a:t>Student career option in the intelligence offices, interest to work elsewhere in government or the public sector, education and research, media, civil society organisations, legal profession or in the private sector</a:t>
            </a:r>
          </a:p>
          <a:p>
            <a:endParaRPr lang="en-IN" sz="8000" dirty="0" smtClean="0"/>
          </a:p>
          <a:p>
            <a:r>
              <a:rPr lang="en-IN" sz="8000" dirty="0" smtClean="0"/>
              <a:t>Educational purview for aspiring intelligence analysts</a:t>
            </a:r>
          </a:p>
          <a:p>
            <a:endParaRPr lang="en-IN" sz="8000" dirty="0" smtClean="0"/>
          </a:p>
          <a:p>
            <a:r>
              <a:rPr lang="en-IN" sz="8000" dirty="0" smtClean="0">
                <a:solidFill>
                  <a:schemeClr val="tx1"/>
                </a:solidFill>
                <a:latin typeface="Times New Roman" pitchFamily="18" charset="0"/>
                <a:cs typeface="Times New Roman" pitchFamily="18" charset="0"/>
              </a:rPr>
              <a:t>Technical and science students can work in </a:t>
            </a:r>
            <a:r>
              <a:rPr lang="en-IN" sz="8000" dirty="0" smtClean="0"/>
              <a:t>technical fields </a:t>
            </a:r>
            <a:r>
              <a:rPr lang="en-IN" sz="8000" dirty="0" smtClean="0"/>
              <a:t>(protection of </a:t>
            </a:r>
            <a:r>
              <a:rPr lang="en-IN" sz="8000" dirty="0" smtClean="0"/>
              <a:t>critical </a:t>
            </a:r>
            <a:r>
              <a:rPr lang="en-IN" sz="8000" dirty="0" err="1" smtClean="0"/>
              <a:t>infrastructur</a:t>
            </a:r>
            <a:r>
              <a:rPr lang="en-IN" sz="8000" dirty="0" smtClean="0"/>
              <a:t>)</a:t>
            </a:r>
            <a:endParaRPr lang="en-IN" sz="8000" dirty="0" smtClean="0"/>
          </a:p>
          <a:p>
            <a:endParaRPr lang="en-IN" sz="8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dirty="0" smtClean="0">
                <a:solidFill>
                  <a:srgbClr val="FF0000"/>
                </a:solidFill>
                <a:latin typeface="Times New Roman" pitchFamily="18" charset="0"/>
                <a:cs typeface="Times New Roman" pitchFamily="18" charset="0"/>
              </a:rPr>
              <a:t/>
            </a:r>
            <a:br>
              <a:rPr lang="en-GB" sz="5400" dirty="0" smtClean="0">
                <a:solidFill>
                  <a:srgbClr val="FF0000"/>
                </a:solidFill>
                <a:latin typeface="Times New Roman" pitchFamily="18" charset="0"/>
                <a:cs typeface="Times New Roman" pitchFamily="18" charset="0"/>
              </a:rPr>
            </a:br>
            <a:r>
              <a:rPr lang="en-GB" sz="5400" b="1" dirty="0" smtClean="0">
                <a:solidFill>
                  <a:srgbClr val="FF0000"/>
                </a:solidFill>
                <a:latin typeface="Times New Roman" pitchFamily="18" charset="0"/>
                <a:cs typeface="Times New Roman" pitchFamily="18" charset="0"/>
              </a:rPr>
              <a:t>Contd...</a:t>
            </a:r>
            <a:endParaRPr lang="en-IN"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400800"/>
          </a:xfrm>
        </p:spPr>
        <p:style>
          <a:lnRef idx="1">
            <a:schemeClr val="accent2"/>
          </a:lnRef>
          <a:fillRef idx="2">
            <a:schemeClr val="accent2"/>
          </a:fillRef>
          <a:effectRef idx="1">
            <a:schemeClr val="accent2"/>
          </a:effectRef>
          <a:fontRef idx="minor">
            <a:schemeClr val="dk1"/>
          </a:fontRef>
        </p:style>
        <p:txBody>
          <a:bodyPr numCol="1">
            <a:noAutofit/>
          </a:bodyPr>
          <a:lstStyle/>
          <a:p>
            <a:endParaRPr lang="en-IN" sz="2000" dirty="0" smtClean="0"/>
          </a:p>
          <a:p>
            <a:r>
              <a:rPr lang="en-IN" sz="2000" dirty="0" smtClean="0"/>
              <a:t>Professional </a:t>
            </a:r>
            <a:r>
              <a:rPr lang="en-IN" sz="2000" dirty="0" smtClean="0"/>
              <a:t>analytical work remains classified in intelligence and security community, however academic research precisely offer an outside perspective based on open sources that allow new insights, comparative assessments, analytical reviews or experiential accounts pertaining to intelligence and security policies, organisations and activities</a:t>
            </a:r>
          </a:p>
          <a:p>
            <a:endParaRPr lang="en-IN" sz="2000" dirty="0" smtClean="0"/>
          </a:p>
          <a:p>
            <a:r>
              <a:rPr lang="en-IN" sz="2000" dirty="0" smtClean="0"/>
              <a:t>Contribution of added value to broader governmental and public knowledge</a:t>
            </a:r>
          </a:p>
          <a:p>
            <a:endParaRPr lang="en-IN" sz="2000" dirty="0" smtClean="0"/>
          </a:p>
          <a:p>
            <a:r>
              <a:rPr lang="en-IN" sz="2000" dirty="0" smtClean="0">
                <a:solidFill>
                  <a:schemeClr val="tx1"/>
                </a:solidFill>
                <a:latin typeface="Times New Roman" pitchFamily="18" charset="0"/>
                <a:cs typeface="Times New Roman" pitchFamily="18" charset="0"/>
              </a:rPr>
              <a:t>Academic research may, furthermore, prove useful for improving operational capabilities, especially in the domains of intelligence analysis, community outreach, and human resource management</a:t>
            </a:r>
          </a:p>
          <a:p>
            <a:endParaRPr lang="en-IN" sz="2000" dirty="0" smtClean="0">
              <a:solidFill>
                <a:schemeClr val="tx1"/>
              </a:solidFill>
              <a:latin typeface="Times New Roman" pitchFamily="18" charset="0"/>
              <a:cs typeface="Times New Roman" pitchFamily="18" charset="0"/>
            </a:endParaRPr>
          </a:p>
          <a:p>
            <a:r>
              <a:rPr lang="en-IN" sz="2000" dirty="0" err="1" smtClean="0">
                <a:solidFill>
                  <a:schemeClr val="tx1"/>
                </a:solidFill>
                <a:latin typeface="Times New Roman" pitchFamily="18" charset="0"/>
                <a:cs typeface="Times New Roman" pitchFamily="18" charset="0"/>
              </a:rPr>
              <a:t>Univ</a:t>
            </a:r>
            <a:r>
              <a:rPr lang="en-IN" sz="2000" dirty="0" smtClean="0">
                <a:solidFill>
                  <a:schemeClr val="tx1"/>
                </a:solidFill>
                <a:latin typeface="Times New Roman" pitchFamily="18" charset="0"/>
                <a:cs typeface="Times New Roman" pitchFamily="18" charset="0"/>
              </a:rPr>
              <a:t> do not themselves have political decision-making power and although they are not major economic powers in their own right, nonetheless they do exert a powerful influence on decision-makers and on students who will become decision-makers</a:t>
            </a:r>
          </a:p>
          <a:p>
            <a:endParaRPr lang="en-IN" sz="1800" dirty="0" smtClean="0">
              <a:solidFill>
                <a:schemeClr val="tx1"/>
              </a:solidFill>
              <a:latin typeface="Times New Roman" pitchFamily="18" charset="0"/>
              <a:cs typeface="Times New Roman" pitchFamily="18" charset="0"/>
            </a:endParaRPr>
          </a:p>
          <a:p>
            <a:pPr>
              <a:buNone/>
            </a:pPr>
            <a:endParaRPr lang="en-GB" sz="1050" b="1" dirty="0" smtClean="0">
              <a:solidFill>
                <a:schemeClr val="tx1"/>
              </a:solidFill>
              <a:latin typeface="Times New Roman" pitchFamily="18" charset="0"/>
              <a:cs typeface="Times New Roman" pitchFamily="18" charset="0"/>
            </a:endParaRPr>
          </a:p>
          <a:p>
            <a:pPr>
              <a:buNone/>
            </a:pPr>
            <a:r>
              <a:rPr lang="en-IN" sz="800" dirty="0" smtClean="0">
                <a:latin typeface="Times New Roman" pitchFamily="18" charset="0"/>
                <a:cs typeface="Times New Roman" pitchFamily="18" charset="0"/>
              </a:rPr>
              <a:t> </a:t>
            </a:r>
          </a:p>
          <a:p>
            <a:pPr>
              <a:buNone/>
            </a:pPr>
            <a:endParaRPr lang="en-IN"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17590</TotalTime>
  <Words>2522</Words>
  <Application>Microsoft Office PowerPoint</Application>
  <PresentationFormat>On-screen Show (4:3)</PresentationFormat>
  <Paragraphs>392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Slide 1</vt:lpstr>
      <vt:lpstr>Contents</vt:lpstr>
      <vt:lpstr>Concept of Intelligence in Security Studies </vt:lpstr>
      <vt:lpstr>Concept of Intelligence</vt:lpstr>
      <vt:lpstr>                                       Concept of Intel Studies</vt:lpstr>
      <vt:lpstr>Concept of Intel Studies</vt:lpstr>
      <vt:lpstr>Concept of Intel Studies</vt:lpstr>
      <vt:lpstr>Concept of Intel Studies</vt:lpstr>
      <vt:lpstr>                                       Contd...</vt:lpstr>
      <vt:lpstr>                                       Concept of Intel Studies</vt:lpstr>
      <vt:lpstr>                                       History of Intel</vt:lpstr>
      <vt:lpstr>                                       History of Intel</vt:lpstr>
      <vt:lpstr>                                       History of Intel</vt:lpstr>
      <vt:lpstr>                                       History of Intel</vt:lpstr>
      <vt:lpstr>                                       History of Intel</vt:lpstr>
      <vt:lpstr>                                       History of Intel</vt:lpstr>
      <vt:lpstr>     Success and Failure of Inte</vt:lpstr>
      <vt:lpstr>Official Secrets Act</vt:lpstr>
      <vt:lpstr>Official Secrets Act (contd)</vt:lpstr>
      <vt:lpstr>Official Secrets Act (contd)</vt:lpstr>
      <vt:lpstr>Official Secrets Act (contd)</vt:lpstr>
      <vt:lpstr>Official Secrets Act (contd)</vt:lpstr>
      <vt:lpstr>Official Secrets Act (contd)</vt:lpstr>
      <vt:lpstr>Official Secrets Act (contd)</vt:lpstr>
      <vt:lpstr>Official Secrets Act (contd)</vt:lpstr>
      <vt:lpstr>Role of Intel Orgn. in Securing India</vt:lpstr>
      <vt:lpstr>Role of Intel in Securing India</vt:lpstr>
      <vt:lpstr>Role of Intel in Securing India</vt:lpstr>
      <vt:lpstr>Role of Intel in Securing India</vt:lpstr>
      <vt:lpstr>Role of Intel in Securing India</vt:lpstr>
      <vt:lpstr>Role of Intel in Securing India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THANGJAM</dc:creator>
  <cp:lastModifiedBy>THANGJAM</cp:lastModifiedBy>
  <cp:revision>98</cp:revision>
  <dcterms:created xsi:type="dcterms:W3CDTF">2006-08-16T00:00:00Z</dcterms:created>
  <dcterms:modified xsi:type="dcterms:W3CDTF">2016-02-04T02:35:00Z</dcterms:modified>
</cp:coreProperties>
</file>