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7" r:id="rId5"/>
    <p:sldId id="259" r:id="rId6"/>
    <p:sldId id="261" r:id="rId7"/>
    <p:sldId id="262" r:id="rId8"/>
    <p:sldId id="266" r:id="rId9"/>
    <p:sldId id="263" r:id="rId10"/>
    <p:sldId id="264" r:id="rId11"/>
    <p:sldId id="268" r:id="rId12"/>
    <p:sldId id="265"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5E318B-55ED-4EED-AD43-00AE50B6AAED}" type="datetimeFigureOut">
              <a:rPr lang="en-IN" smtClean="0"/>
              <a:pPr/>
              <a:t>27-09-2016</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6A9A3E-408B-467E-82B3-9E83FB501C08}"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5E318B-55ED-4EED-AD43-00AE50B6AAED}" type="datetimeFigureOut">
              <a:rPr lang="en-IN" smtClean="0"/>
              <a:pPr/>
              <a:t>27-09-2016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66A9A3E-408B-467E-82B3-9E83FB501C0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45E318B-55ED-4EED-AD43-00AE50B6AAED}" type="datetimeFigureOut">
              <a:rPr lang="en-IN" smtClean="0"/>
              <a:pPr/>
              <a:t>27-09-2016</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6A9A3E-408B-467E-82B3-9E83FB501C0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5E318B-55ED-4EED-AD43-00AE50B6AAED}" type="datetimeFigureOut">
              <a:rPr lang="en-IN" smtClean="0"/>
              <a:pPr/>
              <a:t>27-09-2016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66A9A3E-408B-467E-82B3-9E83FB501C0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5E318B-55ED-4EED-AD43-00AE50B6AAED}" type="datetimeFigureOut">
              <a:rPr lang="en-IN" smtClean="0"/>
              <a:pPr/>
              <a:t>27-09-2016</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6A9A3E-408B-467E-82B3-9E83FB501C08}"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5E318B-55ED-4EED-AD43-00AE50B6AAED}" type="datetimeFigureOut">
              <a:rPr lang="en-IN" smtClean="0"/>
              <a:pPr/>
              <a:t>27-09-2016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66A9A3E-408B-467E-82B3-9E83FB501C0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5E318B-55ED-4EED-AD43-00AE50B6AAED}" type="datetimeFigureOut">
              <a:rPr lang="en-IN" smtClean="0"/>
              <a:pPr/>
              <a:t>27-09-2016</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66A9A3E-408B-467E-82B3-9E83FB501C0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45E318B-55ED-4EED-AD43-00AE50B6AAED}" type="datetimeFigureOut">
              <a:rPr lang="en-IN" smtClean="0"/>
              <a:pPr/>
              <a:t>27-09-2016</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66A9A3E-408B-467E-82B3-9E83FB501C0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45E318B-55ED-4EED-AD43-00AE50B6AAED}" type="datetimeFigureOut">
              <a:rPr lang="en-IN" smtClean="0"/>
              <a:pPr/>
              <a:t>27-09-2016</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B66A9A3E-408B-467E-82B3-9E83FB501C0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5E318B-55ED-4EED-AD43-00AE50B6AAED}" type="datetimeFigureOut">
              <a:rPr lang="en-IN" smtClean="0"/>
              <a:pPr/>
              <a:t>27-09-2016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66A9A3E-408B-467E-82B3-9E83FB501C0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45E318B-55ED-4EED-AD43-00AE50B6AAED}" type="datetimeFigureOut">
              <a:rPr lang="en-IN" smtClean="0"/>
              <a:pPr/>
              <a:t>27-09-2016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66A9A3E-408B-467E-82B3-9E83FB501C08}"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5E318B-55ED-4EED-AD43-00AE50B6AAED}" type="datetimeFigureOut">
              <a:rPr lang="en-IN" smtClean="0"/>
              <a:pPr/>
              <a:t>27-09-2016</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6A9A3E-408B-467E-82B3-9E83FB501C0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
            <a:ext cx="7772400" cy="3886199"/>
          </a:xfrm>
        </p:spPr>
        <p:txBody>
          <a:bodyPr/>
          <a:lstStyle/>
          <a:p>
            <a:pPr algn="l"/>
            <a:r>
              <a:rPr lang="en-US" dirty="0" smtClean="0"/>
              <a:t>  </a:t>
            </a:r>
          </a:p>
          <a:p>
            <a:pPr algn="l"/>
            <a:endParaRPr lang="en-IN" dirty="0"/>
          </a:p>
        </p:txBody>
      </p:sp>
      <p:sp>
        <p:nvSpPr>
          <p:cNvPr id="4" name="Title 3"/>
          <p:cNvSpPr>
            <a:spLocks noGrp="1"/>
          </p:cNvSpPr>
          <p:nvPr>
            <p:ph type="ctrTitle"/>
          </p:nvPr>
        </p:nvSpPr>
        <p:spPr>
          <a:xfrm>
            <a:off x="685800" y="1219200"/>
            <a:ext cx="7786468" cy="2514600"/>
          </a:xfrm>
        </p:spPr>
        <p:txBody>
          <a:bodyPr/>
          <a:lstStyle/>
          <a:p>
            <a:pPr algn="l"/>
            <a:r>
              <a:rPr lang="en-US" dirty="0" smtClean="0"/>
              <a:t>Comparative advantage theory of international trade</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Continued………</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US" dirty="0" smtClean="0"/>
              <a:t>If both nation  wants  to trade Portugal  will start producing only wine  (commodity of its comparative advantage) and England will produce cloth commodity (commodity of  England's comparative advantage).</a:t>
            </a:r>
          </a:p>
          <a:p>
            <a:pPr algn="just"/>
            <a:r>
              <a:rPr lang="en-US" dirty="0" smtClean="0"/>
              <a:t>Where as before international trade countries are producing a combination of wine and cloth.</a:t>
            </a:r>
          </a:p>
          <a:p>
            <a:pPr algn="just"/>
            <a:r>
              <a:rPr lang="en-US" dirty="0" smtClean="0"/>
              <a:t> When countries open up their economies for international trade they will produce only the good where they have comparative advantage and because of this there is production gain for the country.</a:t>
            </a:r>
          </a:p>
          <a:p>
            <a:pPr algn="just"/>
            <a:r>
              <a:rPr lang="en-US" dirty="0" smtClean="0"/>
              <a:t>The countries will exchange the commodities by this consumption gain for the countries because of international trade.</a:t>
            </a:r>
          </a:p>
          <a:p>
            <a:pPr algn="just"/>
            <a:r>
              <a:rPr lang="en-US" dirty="0" smtClean="0"/>
              <a:t>At the end overall welfare increase in the country.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Gain from international trade</a:t>
            </a:r>
            <a:endParaRPr lang="en-IN" dirty="0"/>
          </a:p>
        </p:txBody>
      </p:sp>
      <p:pic>
        <p:nvPicPr>
          <p:cNvPr id="4" name="Content Placeholder 3" descr="C09PSTKh7bQRdJNNLL7075L4.jpg"/>
          <p:cNvPicPr>
            <a:picLocks noGrp="1" noChangeAspect="1"/>
          </p:cNvPicPr>
          <p:nvPr>
            <p:ph idx="1"/>
          </p:nvPr>
        </p:nvPicPr>
        <p:blipFill>
          <a:blip r:embed="rId2" cstate="print"/>
          <a:stretch>
            <a:fillRect/>
          </a:stretch>
        </p:blipFill>
        <p:spPr>
          <a:xfrm>
            <a:off x="990601" y="1630362"/>
            <a:ext cx="6324600" cy="484663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Gains from trade</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US" dirty="0" smtClean="0"/>
              <a:t>Suppose with the given resources, England can produce 10,000 yards of cloth or 2000 bottles of wine with opportunity cost ratio between cloth and wine is 10:2. Portugal on other hand can produce 10,000 yards of cloth or 8000 bottles of wine with opportunity cost ratio between cloth and wine 10:8.Clearly the opportunity cost of producing wine is less than in England and the opportunity cost of producing cloth in England is lower.</a:t>
            </a:r>
          </a:p>
          <a:p>
            <a:pPr algn="just"/>
            <a:r>
              <a:rPr lang="en-US" dirty="0" smtClean="0"/>
              <a:t>If the international rate of exchange between the two domestic rates of exchange (</a:t>
            </a:r>
            <a:r>
              <a:rPr lang="en-US" dirty="0" err="1" smtClean="0"/>
              <a:t>i.e</a:t>
            </a:r>
            <a:r>
              <a:rPr lang="en-US" dirty="0" smtClean="0"/>
              <a:t> 10:2 and 10:8) both countries will gain from trade. </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Readings</a:t>
            </a:r>
            <a:endParaRPr lang="en-IN" dirty="0"/>
          </a:p>
        </p:txBody>
      </p:sp>
      <p:sp>
        <p:nvSpPr>
          <p:cNvPr id="3" name="Content Placeholder 2"/>
          <p:cNvSpPr>
            <a:spLocks noGrp="1"/>
          </p:cNvSpPr>
          <p:nvPr>
            <p:ph idx="1"/>
          </p:nvPr>
        </p:nvSpPr>
        <p:spPr/>
        <p:txBody>
          <a:bodyPr/>
          <a:lstStyle/>
          <a:p>
            <a:r>
              <a:rPr lang="en-US" dirty="0" smtClean="0"/>
              <a:t>International Economics by Bo </a:t>
            </a:r>
            <a:r>
              <a:rPr lang="en-US" dirty="0" err="1" smtClean="0"/>
              <a:t>Sodersten</a:t>
            </a:r>
            <a:endParaRPr lang="en-US" dirty="0" smtClean="0"/>
          </a:p>
          <a:p>
            <a:r>
              <a:rPr lang="en-US" dirty="0" smtClean="0"/>
              <a:t>International Economics: Trade and Finance  by Dominick Salvatore</a:t>
            </a:r>
          </a:p>
          <a:p>
            <a:r>
              <a:rPr lang="en-US" dirty="0" smtClean="0"/>
              <a:t>International Economics: </a:t>
            </a:r>
            <a:r>
              <a:rPr lang="en-US" dirty="0" err="1" smtClean="0"/>
              <a:t>Sodersten</a:t>
            </a:r>
            <a:r>
              <a:rPr lang="en-US" dirty="0" smtClean="0"/>
              <a:t> and Reed</a:t>
            </a:r>
          </a:p>
          <a:p>
            <a:r>
              <a:rPr lang="en-US" dirty="0" smtClean="0"/>
              <a:t>Economic of Development by A.P. </a:t>
            </a:r>
            <a:r>
              <a:rPr lang="en-US" dirty="0" err="1" smtClean="0"/>
              <a:t>Thirlwall</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Classical Theory of International Trade</a:t>
            </a:r>
            <a:endParaRPr lang="en-IN" dirty="0"/>
          </a:p>
        </p:txBody>
      </p:sp>
      <p:sp>
        <p:nvSpPr>
          <p:cNvPr id="2" name="Content Placeholder 1"/>
          <p:cNvSpPr>
            <a:spLocks noGrp="1"/>
          </p:cNvSpPr>
          <p:nvPr>
            <p:ph idx="1"/>
          </p:nvPr>
        </p:nvSpPr>
        <p:spPr/>
        <p:txBody>
          <a:bodyPr/>
          <a:lstStyle/>
          <a:p>
            <a:pPr>
              <a:buNone/>
            </a:pPr>
            <a:r>
              <a:rPr lang="en-US" b="1" i="1" dirty="0" smtClean="0">
                <a:solidFill>
                  <a:schemeClr val="accent2"/>
                </a:solidFill>
              </a:rPr>
              <a:t>Supply Version of Classical theory of International Trade</a:t>
            </a:r>
          </a:p>
          <a:p>
            <a:pPr>
              <a:buNone/>
            </a:pPr>
            <a:r>
              <a:rPr lang="en-US" dirty="0" smtClean="0"/>
              <a:t> </a:t>
            </a:r>
            <a:endParaRPr lang="en-US" b="1" dirty="0" smtClean="0"/>
          </a:p>
          <a:p>
            <a:r>
              <a:rPr lang="en-US" b="1" dirty="0" smtClean="0"/>
              <a:t>Adam Smith</a:t>
            </a:r>
            <a:r>
              <a:rPr lang="en-US" dirty="0" smtClean="0"/>
              <a:t>: Theory of Absolute Cost Advantage</a:t>
            </a:r>
          </a:p>
          <a:p>
            <a:r>
              <a:rPr lang="en-US" dirty="0" smtClean="0"/>
              <a:t> </a:t>
            </a:r>
            <a:r>
              <a:rPr lang="en-US" b="1" dirty="0" smtClean="0"/>
              <a:t>David Ricardo</a:t>
            </a:r>
            <a:r>
              <a:rPr lang="en-US" dirty="0" smtClean="0"/>
              <a:t>: Theory of Comparative Cost Advantage</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ABSOLUTE  ADVENTAGE THEORY OF INTERNATIONAL  trade</a:t>
            </a:r>
            <a:endParaRPr lang="en-IN" dirty="0"/>
          </a:p>
        </p:txBody>
      </p:sp>
      <p:sp>
        <p:nvSpPr>
          <p:cNvPr id="2" name="Content Placeholder 1"/>
          <p:cNvSpPr>
            <a:spLocks noGrp="1"/>
          </p:cNvSpPr>
          <p:nvPr>
            <p:ph idx="1"/>
          </p:nvPr>
        </p:nvSpPr>
        <p:spPr/>
        <p:txBody>
          <a:bodyPr>
            <a:normAutofit fontScale="77500" lnSpcReduction="20000"/>
          </a:bodyPr>
          <a:lstStyle/>
          <a:p>
            <a:pPr algn="just"/>
            <a:endParaRPr lang="en-US" dirty="0" smtClean="0"/>
          </a:p>
          <a:p>
            <a:pPr algn="just"/>
            <a:r>
              <a:rPr lang="en-US" dirty="0" smtClean="0"/>
              <a:t>Trade between two nations is based on absolute advantage. If </a:t>
            </a:r>
          </a:p>
          <a:p>
            <a:pPr>
              <a:buNone/>
            </a:pPr>
            <a:r>
              <a:rPr lang="en-US" sz="3000" b="1" dirty="0" smtClean="0"/>
              <a:t>                    X</a:t>
            </a:r>
            <a:r>
              <a:rPr lang="en-US" sz="3000" b="1" baseline="-25000" dirty="0" smtClean="0"/>
              <a:t>A </a:t>
            </a:r>
            <a:r>
              <a:rPr lang="en-US" sz="3000" b="1" dirty="0" smtClean="0"/>
              <a:t>&gt; X</a:t>
            </a:r>
            <a:r>
              <a:rPr lang="en-US" sz="3000" b="1" baseline="-25000" dirty="0" smtClean="0"/>
              <a:t>B   </a:t>
            </a:r>
            <a:r>
              <a:rPr lang="en-US" sz="3000" b="1" dirty="0" smtClean="0"/>
              <a:t>       (Efficient in A Good)</a:t>
            </a:r>
            <a:endParaRPr lang="en-IN" sz="3000" b="1" dirty="0" smtClean="0"/>
          </a:p>
          <a:p>
            <a:endParaRPr lang="en-US" sz="3900" b="1" baseline="30000" dirty="0" smtClean="0"/>
          </a:p>
          <a:p>
            <a:pPr>
              <a:buNone/>
            </a:pPr>
            <a:r>
              <a:rPr lang="en-US" sz="3900" b="1" baseline="30000" dirty="0" smtClean="0"/>
              <a:t>                        Y</a:t>
            </a:r>
            <a:r>
              <a:rPr lang="en-US" sz="3000" b="1" baseline="-25000" dirty="0" smtClean="0"/>
              <a:t>A</a:t>
            </a:r>
            <a:r>
              <a:rPr lang="en-US" sz="3000" b="1" baseline="30000" dirty="0" smtClean="0"/>
              <a:t>  </a:t>
            </a:r>
            <a:r>
              <a:rPr lang="en-US" sz="3900" b="1" baseline="30000" dirty="0" smtClean="0"/>
              <a:t>&lt;    Y</a:t>
            </a:r>
            <a:r>
              <a:rPr lang="en-US" sz="3900" b="1" baseline="-25000" dirty="0" smtClean="0"/>
              <a:t>B </a:t>
            </a:r>
            <a:r>
              <a:rPr lang="en-US" sz="3900" b="1" dirty="0" smtClean="0"/>
              <a:t>    </a:t>
            </a:r>
            <a:r>
              <a:rPr lang="en-US" sz="3900" b="1" baseline="-25000" dirty="0" smtClean="0"/>
              <a:t>(Efficient in </a:t>
            </a:r>
            <a:r>
              <a:rPr lang="en-US" sz="3900" b="1" baseline="-25000" smtClean="0"/>
              <a:t>B Good) </a:t>
            </a:r>
          </a:p>
          <a:p>
            <a:pPr>
              <a:buNone/>
            </a:pPr>
            <a:endParaRPr lang="en-US" sz="2400" dirty="0" smtClean="0"/>
          </a:p>
          <a:p>
            <a:pPr algn="just"/>
            <a:r>
              <a:rPr lang="en-US" sz="2400" dirty="0" smtClean="0"/>
              <a:t>Where X and Y stands for nation and A and B stands for goods.</a:t>
            </a:r>
          </a:p>
          <a:p>
            <a:pPr algn="just"/>
            <a:endParaRPr lang="en-US" sz="2400" dirty="0" smtClean="0"/>
          </a:p>
          <a:p>
            <a:pPr algn="just"/>
            <a:r>
              <a:rPr lang="en-US" sz="2400" dirty="0" smtClean="0"/>
              <a:t>When</a:t>
            </a:r>
            <a:r>
              <a:rPr lang="en-US" dirty="0" smtClean="0"/>
              <a:t> one nation is more efficient than other nation in the production of one commodity but less efficient than the other nation in other line of production and both nations can gain by each specialization in the production of its absolute advantage and exchanging part of its output with the other nation for the commodity of its absolute disadvantage.</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Comparative advantage theory</a:t>
            </a:r>
            <a:endParaRPr lang="en-IN" dirty="0"/>
          </a:p>
        </p:txBody>
      </p:sp>
      <p:sp>
        <p:nvSpPr>
          <p:cNvPr id="3" name="Content Placeholder 2"/>
          <p:cNvSpPr>
            <a:spLocks noGrp="1"/>
          </p:cNvSpPr>
          <p:nvPr>
            <p:ph idx="1"/>
          </p:nvPr>
        </p:nvSpPr>
        <p:spPr/>
        <p:txBody>
          <a:bodyPr/>
          <a:lstStyle/>
          <a:p>
            <a:pPr algn="just"/>
            <a:r>
              <a:rPr lang="en-US" dirty="0" smtClean="0"/>
              <a:t>David Ricardo argued that what happen to international trade if one  nation have absolute advantage in both line of production and other nation have absolute disadvantage in both line of production?</a:t>
            </a:r>
          </a:p>
          <a:p>
            <a:pPr algn="just"/>
            <a:r>
              <a:rPr lang="en-US" dirty="0" smtClean="0"/>
              <a:t>To answer this question  in 1817 Ricardo Published his </a:t>
            </a:r>
            <a:r>
              <a:rPr lang="en-US" i="1" dirty="0" smtClean="0"/>
              <a:t>‘Principles of Political Economy and Taxation</a:t>
            </a:r>
            <a:r>
              <a:rPr lang="en-US" dirty="0" smtClean="0"/>
              <a:t>’ in which he presented </a:t>
            </a:r>
            <a:r>
              <a:rPr lang="en-US" b="1" dirty="0" smtClean="0"/>
              <a:t>Law of Comparative Advantage</a:t>
            </a:r>
            <a:r>
              <a:rPr lang="en-US" dirty="0" smtClean="0"/>
              <a:t>.</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Law of Comparative Advantage </a:t>
            </a:r>
            <a:endParaRPr lang="en-IN" dirty="0"/>
          </a:p>
        </p:txBody>
      </p:sp>
      <p:sp>
        <p:nvSpPr>
          <p:cNvPr id="2" name="Content Placeholder 1"/>
          <p:cNvSpPr>
            <a:spLocks noGrp="1"/>
          </p:cNvSpPr>
          <p:nvPr>
            <p:ph idx="1"/>
          </p:nvPr>
        </p:nvSpPr>
        <p:spPr/>
        <p:txBody>
          <a:bodyPr/>
          <a:lstStyle/>
          <a:p>
            <a:pPr algn="just">
              <a:buNone/>
            </a:pPr>
            <a:r>
              <a:rPr lang="en-US" dirty="0" smtClean="0"/>
              <a:t>  Law of comparative advantage  states that even nation is less efficient than the other nation in the production of both commodities, there is still a basis for mutually beneficial trade. The first nation should specialized in the production of and export the commodity in which its absolute disadvantage  is smaller or the opportunity cost of production </a:t>
            </a:r>
            <a:r>
              <a:rPr lang="en-US" smtClean="0"/>
              <a:t>is lowest </a:t>
            </a:r>
            <a:r>
              <a:rPr lang="en-US" dirty="0" smtClean="0"/>
              <a:t>and import the commodity in which its absolute disadvantage is greater.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of theory</a:t>
            </a:r>
            <a:endParaRPr lang="en-IN" dirty="0"/>
          </a:p>
        </p:txBody>
      </p:sp>
      <p:sp>
        <p:nvSpPr>
          <p:cNvPr id="3" name="Content Placeholder 2"/>
          <p:cNvSpPr>
            <a:spLocks noGrp="1"/>
          </p:cNvSpPr>
          <p:nvPr>
            <p:ph idx="1"/>
          </p:nvPr>
        </p:nvSpPr>
        <p:spPr/>
        <p:txBody>
          <a:bodyPr>
            <a:normAutofit/>
          </a:bodyPr>
          <a:lstStyle/>
          <a:p>
            <a:r>
              <a:rPr lang="en-US" dirty="0" smtClean="0"/>
              <a:t>There are only two countries producing two commodities. </a:t>
            </a:r>
          </a:p>
          <a:p>
            <a:r>
              <a:rPr lang="en-US" dirty="0" smtClean="0"/>
              <a:t>Free trade.</a:t>
            </a:r>
          </a:p>
          <a:p>
            <a:r>
              <a:rPr lang="en-US" dirty="0" smtClean="0"/>
              <a:t>Perfect mobility of labour with in each nation but immobility between two nation.</a:t>
            </a:r>
          </a:p>
          <a:p>
            <a:r>
              <a:rPr lang="en-US" dirty="0" smtClean="0"/>
              <a:t>Constant cost of production.</a:t>
            </a:r>
          </a:p>
          <a:p>
            <a:r>
              <a:rPr lang="en-US" dirty="0" smtClean="0"/>
              <a:t>No transportation cost.</a:t>
            </a:r>
          </a:p>
          <a:p>
            <a:r>
              <a:rPr lang="en-US" dirty="0" smtClean="0"/>
              <a:t>No technical change.</a:t>
            </a:r>
          </a:p>
          <a:p>
            <a:r>
              <a:rPr lang="en-US" dirty="0" smtClean="0"/>
              <a:t>The labour theory of value. </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Labour cost (Man-Hours) per unit output</a:t>
            </a:r>
            <a:endParaRPr lang="en-IN" dirty="0"/>
          </a:p>
        </p:txBody>
      </p:sp>
      <p:graphicFrame>
        <p:nvGraphicFramePr>
          <p:cNvPr id="4" name="Content Placeholder 3"/>
          <p:cNvGraphicFramePr>
            <a:graphicFrameLocks noGrp="1"/>
          </p:cNvGraphicFramePr>
          <p:nvPr>
            <p:ph idx="1"/>
          </p:nvPr>
        </p:nvGraphicFramePr>
        <p:xfrm>
          <a:off x="609600" y="2438400"/>
          <a:ext cx="6934200" cy="3352800"/>
        </p:xfrm>
        <a:graphic>
          <a:graphicData uri="http://schemas.openxmlformats.org/drawingml/2006/table">
            <a:tbl>
              <a:tblPr firstRow="1" bandRow="1">
                <a:tableStyleId>{5C22544A-7EE6-4342-B048-85BDC9FD1C3A}</a:tableStyleId>
              </a:tblPr>
              <a:tblGrid>
                <a:gridCol w="2311400"/>
                <a:gridCol w="2311400"/>
                <a:gridCol w="2311400"/>
              </a:tblGrid>
              <a:tr h="670560">
                <a:tc>
                  <a:txBody>
                    <a:bodyPr/>
                    <a:lstStyle/>
                    <a:p>
                      <a:r>
                        <a:rPr lang="en-US" dirty="0" smtClean="0"/>
                        <a:t>Country</a:t>
                      </a:r>
                      <a:endParaRPr lang="en-IN" dirty="0"/>
                    </a:p>
                  </a:txBody>
                  <a:tcPr/>
                </a:tc>
                <a:tc>
                  <a:txBody>
                    <a:bodyPr/>
                    <a:lstStyle/>
                    <a:p>
                      <a:pPr algn="ctr"/>
                      <a:r>
                        <a:rPr lang="en-US" dirty="0" smtClean="0"/>
                        <a:t>Commodity</a:t>
                      </a:r>
                      <a:endParaRPr lang="en-IN" dirty="0"/>
                    </a:p>
                  </a:txBody>
                  <a:tcPr/>
                </a:tc>
                <a:tc>
                  <a:txBody>
                    <a:bodyPr/>
                    <a:lstStyle/>
                    <a:p>
                      <a:r>
                        <a:rPr lang="en-US" dirty="0" smtClean="0"/>
                        <a:t>Commodity</a:t>
                      </a:r>
                      <a:endParaRPr lang="en-IN" dirty="0"/>
                    </a:p>
                  </a:txBody>
                  <a:tcPr/>
                </a:tc>
              </a:tr>
              <a:tr h="670560">
                <a:tc>
                  <a:txBody>
                    <a:bodyPr/>
                    <a:lstStyle/>
                    <a:p>
                      <a:endParaRPr lang="en-IN" dirty="0"/>
                    </a:p>
                  </a:txBody>
                  <a:tcPr/>
                </a:tc>
                <a:tc>
                  <a:txBody>
                    <a:bodyPr/>
                    <a:lstStyle/>
                    <a:p>
                      <a:r>
                        <a:rPr lang="en-US" dirty="0" smtClean="0"/>
                        <a:t>1</a:t>
                      </a:r>
                      <a:r>
                        <a:rPr lang="en-US" baseline="0" dirty="0" smtClean="0"/>
                        <a:t> unit of wine</a:t>
                      </a:r>
                      <a:endParaRPr lang="en-IN" dirty="0"/>
                    </a:p>
                  </a:txBody>
                  <a:tcPr/>
                </a:tc>
                <a:tc>
                  <a:txBody>
                    <a:bodyPr/>
                    <a:lstStyle/>
                    <a:p>
                      <a:r>
                        <a:rPr lang="en-US" dirty="0" smtClean="0"/>
                        <a:t>1</a:t>
                      </a:r>
                      <a:r>
                        <a:rPr lang="en-US" baseline="0" dirty="0" smtClean="0"/>
                        <a:t> unit of cloth</a:t>
                      </a:r>
                      <a:endParaRPr lang="en-IN" dirty="0"/>
                    </a:p>
                  </a:txBody>
                  <a:tcPr/>
                </a:tc>
              </a:tr>
              <a:tr h="670560">
                <a:tc>
                  <a:txBody>
                    <a:bodyPr/>
                    <a:lstStyle/>
                    <a:p>
                      <a:r>
                        <a:rPr lang="en-US" dirty="0" smtClean="0"/>
                        <a:t>Portugal</a:t>
                      </a:r>
                    </a:p>
                  </a:txBody>
                  <a:tcPr/>
                </a:tc>
                <a:tc>
                  <a:txBody>
                    <a:bodyPr/>
                    <a:lstStyle/>
                    <a:p>
                      <a:r>
                        <a:rPr lang="en-US" dirty="0" smtClean="0"/>
                        <a:t>80</a:t>
                      </a:r>
                      <a:endParaRPr lang="en-IN" dirty="0"/>
                    </a:p>
                  </a:txBody>
                  <a:tcPr/>
                </a:tc>
                <a:tc>
                  <a:txBody>
                    <a:bodyPr/>
                    <a:lstStyle/>
                    <a:p>
                      <a:r>
                        <a:rPr lang="en-US" dirty="0" smtClean="0"/>
                        <a:t>90</a:t>
                      </a:r>
                      <a:endParaRPr lang="en-IN" dirty="0"/>
                    </a:p>
                  </a:txBody>
                  <a:tcPr/>
                </a:tc>
              </a:tr>
              <a:tr h="670560">
                <a:tc>
                  <a:txBody>
                    <a:bodyPr/>
                    <a:lstStyle/>
                    <a:p>
                      <a:r>
                        <a:rPr lang="en-US" dirty="0" smtClean="0"/>
                        <a:t>England</a:t>
                      </a:r>
                      <a:endParaRPr lang="en-IN" dirty="0"/>
                    </a:p>
                  </a:txBody>
                  <a:tcPr/>
                </a:tc>
                <a:tc>
                  <a:txBody>
                    <a:bodyPr/>
                    <a:lstStyle/>
                    <a:p>
                      <a:r>
                        <a:rPr lang="en-US" dirty="0" smtClean="0"/>
                        <a:t>120</a:t>
                      </a:r>
                      <a:endParaRPr lang="en-IN" dirty="0"/>
                    </a:p>
                  </a:txBody>
                  <a:tcPr/>
                </a:tc>
                <a:tc>
                  <a:txBody>
                    <a:bodyPr/>
                    <a:lstStyle/>
                    <a:p>
                      <a:r>
                        <a:rPr lang="en-US" dirty="0" smtClean="0"/>
                        <a:t>100</a:t>
                      </a:r>
                      <a:endParaRPr lang="en-IN" dirty="0"/>
                    </a:p>
                  </a:txBody>
                  <a:tcPr/>
                </a:tc>
              </a:tr>
              <a:tr h="670560">
                <a:tc>
                  <a:txBody>
                    <a:bodyPr/>
                    <a:lstStyle/>
                    <a:p>
                      <a:endParaRPr lang="en-IN" dirty="0"/>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Opportunity cost of production </a:t>
            </a:r>
            <a:endParaRPr lang="en-IN" sz="3200" dirty="0"/>
          </a:p>
        </p:txBody>
      </p:sp>
      <p:sp>
        <p:nvSpPr>
          <p:cNvPr id="3" name="Content Placeholder 2"/>
          <p:cNvSpPr>
            <a:spLocks noGrp="1"/>
          </p:cNvSpPr>
          <p:nvPr>
            <p:ph idx="1"/>
          </p:nvPr>
        </p:nvSpPr>
        <p:spPr/>
        <p:txBody>
          <a:bodyPr/>
          <a:lstStyle/>
          <a:p>
            <a:pPr fontAlgn="t">
              <a:buNone/>
            </a:pPr>
            <a:r>
              <a:rPr lang="en-US" b="1" dirty="0" smtClean="0"/>
              <a:t>                              Opportunity Cost for</a:t>
            </a:r>
            <a:endParaRPr lang="en-IN" b="1" dirty="0" smtClean="0"/>
          </a:p>
          <a:p>
            <a:pPr fontAlgn="t">
              <a:buNone/>
            </a:pPr>
            <a:endParaRPr lang="en-IN" dirty="0" smtClean="0"/>
          </a:p>
          <a:p>
            <a:pPr fontAlgn="t"/>
            <a:endParaRPr lang="en-IN" dirty="0" smtClean="0"/>
          </a:p>
          <a:p>
            <a:pPr algn="just"/>
            <a:endParaRPr lang="en-IN" dirty="0"/>
          </a:p>
        </p:txBody>
      </p:sp>
      <p:graphicFrame>
        <p:nvGraphicFramePr>
          <p:cNvPr id="4" name="Table 3"/>
          <p:cNvGraphicFramePr>
            <a:graphicFrameLocks noGrp="1"/>
          </p:cNvGraphicFramePr>
          <p:nvPr/>
        </p:nvGraphicFramePr>
        <p:xfrm>
          <a:off x="838200" y="2286001"/>
          <a:ext cx="6781800" cy="3200399"/>
        </p:xfrm>
        <a:graphic>
          <a:graphicData uri="http://schemas.openxmlformats.org/drawingml/2006/table">
            <a:tbl>
              <a:tblPr firstRow="1" bandRow="1">
                <a:tableStyleId>{5C22544A-7EE6-4342-B048-85BDC9FD1C3A}</a:tableStyleId>
              </a:tblPr>
              <a:tblGrid>
                <a:gridCol w="2260600"/>
                <a:gridCol w="2260600"/>
                <a:gridCol w="2260600"/>
              </a:tblGrid>
              <a:tr h="1219199">
                <a:tc>
                  <a:txBody>
                    <a:bodyPr/>
                    <a:lstStyle/>
                    <a:p>
                      <a:r>
                        <a:rPr lang="en-US" dirty="0" smtClean="0"/>
                        <a:t>Country</a:t>
                      </a:r>
                      <a:endParaRPr lang="en-IN" dirty="0"/>
                    </a:p>
                  </a:txBody>
                  <a:tcPr/>
                </a:tc>
                <a:tc>
                  <a:txBody>
                    <a:bodyPr/>
                    <a:lstStyle/>
                    <a:p>
                      <a:r>
                        <a:rPr lang="en-US" dirty="0" smtClean="0"/>
                        <a:t>Wine</a:t>
                      </a:r>
                      <a:endParaRPr lang="en-IN" dirty="0"/>
                    </a:p>
                  </a:txBody>
                  <a:tcPr/>
                </a:tc>
                <a:tc>
                  <a:txBody>
                    <a:bodyPr/>
                    <a:lstStyle/>
                    <a:p>
                      <a:r>
                        <a:rPr lang="en-US" dirty="0" smtClean="0"/>
                        <a:t>Cloth</a:t>
                      </a:r>
                      <a:endParaRPr lang="en-IN" dirty="0"/>
                    </a:p>
                  </a:txBody>
                  <a:tcPr/>
                </a:tc>
              </a:tr>
              <a:tr h="990600">
                <a:tc>
                  <a:txBody>
                    <a:bodyPr/>
                    <a:lstStyle/>
                    <a:p>
                      <a:r>
                        <a:rPr lang="en-US" dirty="0" smtClean="0"/>
                        <a:t>Portugal</a:t>
                      </a:r>
                      <a:endParaRPr lang="en-IN" dirty="0"/>
                    </a:p>
                  </a:txBody>
                  <a:tcPr/>
                </a:tc>
                <a:tc>
                  <a:txBody>
                    <a:bodyPr/>
                    <a:lstStyle/>
                    <a:p>
                      <a:r>
                        <a:rPr lang="en-US" dirty="0" smtClean="0"/>
                        <a:t>80/90</a:t>
                      </a:r>
                      <a:endParaRPr lang="en-IN" dirty="0"/>
                    </a:p>
                  </a:txBody>
                  <a:tcPr/>
                </a:tc>
                <a:tc>
                  <a:txBody>
                    <a:bodyPr/>
                    <a:lstStyle/>
                    <a:p>
                      <a:r>
                        <a:rPr lang="en-US" dirty="0" smtClean="0"/>
                        <a:t>90/80</a:t>
                      </a:r>
                      <a:endParaRPr lang="en-IN" dirty="0"/>
                    </a:p>
                  </a:txBody>
                  <a:tcPr/>
                </a:tc>
              </a:tr>
              <a:tr h="990600">
                <a:tc>
                  <a:txBody>
                    <a:bodyPr/>
                    <a:lstStyle/>
                    <a:p>
                      <a:r>
                        <a:rPr lang="en-US" dirty="0" smtClean="0"/>
                        <a:t>England</a:t>
                      </a:r>
                      <a:endParaRPr lang="en-IN" dirty="0"/>
                    </a:p>
                  </a:txBody>
                  <a:tcPr/>
                </a:tc>
                <a:tc>
                  <a:txBody>
                    <a:bodyPr/>
                    <a:lstStyle/>
                    <a:p>
                      <a:r>
                        <a:rPr lang="en-US" dirty="0" smtClean="0"/>
                        <a:t>120/100</a:t>
                      </a:r>
                      <a:endParaRPr lang="en-IN" dirty="0"/>
                    </a:p>
                  </a:txBody>
                  <a:tcPr/>
                </a:tc>
                <a:tc>
                  <a:txBody>
                    <a:bodyPr/>
                    <a:lstStyle/>
                    <a:p>
                      <a:r>
                        <a:rPr lang="en-US" dirty="0" smtClean="0"/>
                        <a:t>100/120</a:t>
                      </a:r>
                      <a:endParaRPr lang="en-IN"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IN" dirty="0"/>
          </a:p>
        </p:txBody>
      </p:sp>
      <p:sp>
        <p:nvSpPr>
          <p:cNvPr id="3" name="Content Placeholder 2"/>
          <p:cNvSpPr>
            <a:spLocks noGrp="1"/>
          </p:cNvSpPr>
          <p:nvPr>
            <p:ph idx="1"/>
          </p:nvPr>
        </p:nvSpPr>
        <p:spPr/>
        <p:txBody>
          <a:bodyPr>
            <a:normAutofit lnSpcReduction="10000"/>
          </a:bodyPr>
          <a:lstStyle/>
          <a:p>
            <a:pPr algn="just"/>
            <a:r>
              <a:rPr lang="en-US" dirty="0" smtClean="0"/>
              <a:t>From the  table it is clearly visible that  in order to produce one unit of wine in Portugal  there is requirement of 80 man-hours and for one unit of cloth  production  90 man-hours.</a:t>
            </a:r>
          </a:p>
          <a:p>
            <a:pPr algn="just"/>
            <a:r>
              <a:rPr lang="en-US" dirty="0" smtClean="0"/>
              <a:t>Where as in order to produce one unit of wine  in England there is  requirement 120 man-hours and for the production of cloth 100 man - hours.</a:t>
            </a:r>
          </a:p>
          <a:p>
            <a:pPr algn="just"/>
            <a:r>
              <a:rPr lang="en-US" dirty="0" smtClean="0"/>
              <a:t>Simply we can analyze that Portugal  have comparative  advantage in wine  production and England  have comparative advantage in cloth production.</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329</TotalTime>
  <Words>711</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Comparative advantage theory of international trade</vt:lpstr>
      <vt:lpstr>Classical Theory of International Trade</vt:lpstr>
      <vt:lpstr>ABSOLUTE  ADVENTAGE THEORY OF INTERNATIONAL  trade</vt:lpstr>
      <vt:lpstr>Comparative advantage theory</vt:lpstr>
      <vt:lpstr>Law of Comparative Advantage </vt:lpstr>
      <vt:lpstr>Assumptions of theory</vt:lpstr>
      <vt:lpstr>Labour cost (Man-Hours) per unit output</vt:lpstr>
      <vt:lpstr>Opportunity cost of production </vt:lpstr>
      <vt:lpstr>Continued…………</vt:lpstr>
      <vt:lpstr>Continued………</vt:lpstr>
      <vt:lpstr>Gain from international trade</vt:lpstr>
      <vt:lpstr>Gains from trade</vt:lpstr>
      <vt:lpstr>Suggested Readings</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Trade Theories</dc:title>
  <dc:creator>Rajesh Economics</dc:creator>
  <cp:lastModifiedBy>Rajesh Economics</cp:lastModifiedBy>
  <cp:revision>54</cp:revision>
  <dcterms:created xsi:type="dcterms:W3CDTF">2016-09-23T07:25:36Z</dcterms:created>
  <dcterms:modified xsi:type="dcterms:W3CDTF">2016-09-27T08:04:19Z</dcterms:modified>
</cp:coreProperties>
</file>