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colors2.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58" r:id="rId4"/>
    <p:sldId id="264" r:id="rId5"/>
    <p:sldId id="265" r:id="rId6"/>
    <p:sldId id="260" r:id="rId7"/>
    <p:sldId id="266" r:id="rId8"/>
    <p:sldId id="259" r:id="rId9"/>
    <p:sldId id="263" r:id="rId10"/>
    <p:sldId id="26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67204" autoAdjust="0"/>
  </p:normalViewPr>
  <p:slideViewPr>
    <p:cSldViewPr>
      <p:cViewPr varScale="1">
        <p:scale>
          <a:sx n="73" d="100"/>
          <a:sy n="73" d="100"/>
        </p:scale>
        <p:origin x="-1296"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85C580E-943B-4761-B7B1-954ACE2A3936}"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en-US"/>
        </a:p>
      </dgm:t>
    </dgm:pt>
    <dgm:pt modelId="{32ED36A2-DC41-43E8-BA22-7D474D393404}">
      <dgm:prSet phldrT="[Text]" custT="1"/>
      <dgm:spPr/>
      <dgm:t>
        <a:bodyPr/>
        <a:lstStyle/>
        <a:p>
          <a:r>
            <a:rPr lang="en-US" sz="4400" dirty="0" smtClean="0"/>
            <a:t>     OBJECTIVE:</a:t>
          </a:r>
        </a:p>
        <a:p>
          <a:r>
            <a:rPr lang="en-US" sz="4400" dirty="0" smtClean="0"/>
            <a:t>      </a:t>
          </a:r>
          <a:r>
            <a:rPr lang="en-US" sz="3600" dirty="0" smtClean="0">
              <a:latin typeface="Times New Roman" pitchFamily="18" charset="0"/>
              <a:cs typeface="Times New Roman" pitchFamily="18" charset="0"/>
            </a:rPr>
            <a:t>To understand the  </a:t>
          </a:r>
        </a:p>
        <a:p>
          <a:r>
            <a:rPr lang="en-US" sz="3600" dirty="0" smtClean="0">
              <a:latin typeface="Times New Roman" pitchFamily="18" charset="0"/>
              <a:cs typeface="Times New Roman" pitchFamily="18" charset="0"/>
            </a:rPr>
            <a:t>       concept of Events,    </a:t>
          </a:r>
        </a:p>
        <a:p>
          <a:r>
            <a:rPr lang="en-US" sz="3600" dirty="0" smtClean="0">
              <a:latin typeface="Times New Roman" pitchFamily="18" charset="0"/>
              <a:cs typeface="Times New Roman" pitchFamily="18" charset="0"/>
            </a:rPr>
            <a:t>       Event Management and   </a:t>
          </a:r>
        </a:p>
        <a:p>
          <a:r>
            <a:rPr lang="en-US" sz="3600" dirty="0" smtClean="0">
              <a:latin typeface="Times New Roman" pitchFamily="18" charset="0"/>
              <a:cs typeface="Times New Roman" pitchFamily="18" charset="0"/>
            </a:rPr>
            <a:t>       </a:t>
          </a:r>
          <a:r>
            <a:rPr lang="en-US" sz="3600" dirty="0" smtClean="0">
              <a:latin typeface="Times New Roman" pitchFamily="18" charset="0"/>
              <a:cs typeface="Times New Roman" pitchFamily="18" charset="0"/>
            </a:rPr>
            <a:t>MICE</a:t>
          </a:r>
          <a:endParaRPr lang="en-US" sz="3600" dirty="0" smtClean="0">
            <a:latin typeface="Times New Roman" pitchFamily="18" charset="0"/>
            <a:cs typeface="Times New Roman" pitchFamily="18" charset="0"/>
          </a:endParaRPr>
        </a:p>
      </dgm:t>
    </dgm:pt>
    <dgm:pt modelId="{14865122-0399-42C8-AA64-1E99DFA186AC}" type="parTrans" cxnId="{6BC61167-A104-46BA-978B-3679E62978F3}">
      <dgm:prSet/>
      <dgm:spPr/>
      <dgm:t>
        <a:bodyPr/>
        <a:lstStyle/>
        <a:p>
          <a:endParaRPr lang="en-US"/>
        </a:p>
      </dgm:t>
    </dgm:pt>
    <dgm:pt modelId="{F4BAD293-0632-41EC-9D96-1D55E87FA048}" type="sibTrans" cxnId="{6BC61167-A104-46BA-978B-3679E62978F3}">
      <dgm:prSet/>
      <dgm:spPr/>
      <dgm:t>
        <a:bodyPr/>
        <a:lstStyle/>
        <a:p>
          <a:endParaRPr lang="en-US"/>
        </a:p>
      </dgm:t>
    </dgm:pt>
    <dgm:pt modelId="{89920D9E-416A-4E1C-B1E7-585E07CA014C}" type="pres">
      <dgm:prSet presAssocID="{C85C580E-943B-4761-B7B1-954ACE2A3936}" presName="linear" presStyleCnt="0">
        <dgm:presLayoutVars>
          <dgm:dir/>
          <dgm:resizeHandles val="exact"/>
        </dgm:presLayoutVars>
      </dgm:prSet>
      <dgm:spPr/>
      <dgm:t>
        <a:bodyPr/>
        <a:lstStyle/>
        <a:p>
          <a:endParaRPr lang="en-US"/>
        </a:p>
      </dgm:t>
    </dgm:pt>
    <dgm:pt modelId="{304A6D02-0BC8-4811-97FC-1BD928D92BE4}" type="pres">
      <dgm:prSet presAssocID="{32ED36A2-DC41-43E8-BA22-7D474D393404}" presName="comp" presStyleCnt="0"/>
      <dgm:spPr/>
    </dgm:pt>
    <dgm:pt modelId="{DC2E8101-E555-46C6-946C-8BD74138B2E0}" type="pres">
      <dgm:prSet presAssocID="{32ED36A2-DC41-43E8-BA22-7D474D393404}" presName="box" presStyleLbl="node1" presStyleIdx="0" presStyleCnt="1"/>
      <dgm:spPr/>
      <dgm:t>
        <a:bodyPr/>
        <a:lstStyle/>
        <a:p>
          <a:endParaRPr lang="en-US"/>
        </a:p>
      </dgm:t>
    </dgm:pt>
    <dgm:pt modelId="{F7D81869-C1F1-4B34-8810-99222FD0370C}" type="pres">
      <dgm:prSet presAssocID="{32ED36A2-DC41-43E8-BA22-7D474D393404}" presName="img" presStyleLbl="fgImgPlace1" presStyleIdx="0" presStyleCnt="1" custScaleX="106668" custLinFactNeighborX="9182" custLinFactNeighborY="333"/>
      <dgm:spPr>
        <a:blipFill rotWithShape="0">
          <a:blip xmlns:r="http://schemas.openxmlformats.org/officeDocument/2006/relationships" r:embed="rId1"/>
          <a:stretch>
            <a:fillRect/>
          </a:stretch>
        </a:blipFill>
      </dgm:spPr>
    </dgm:pt>
    <dgm:pt modelId="{FA3B7389-13C9-4A1A-B3AB-BDBF0E2DFE31}" type="pres">
      <dgm:prSet presAssocID="{32ED36A2-DC41-43E8-BA22-7D474D393404}" presName="text" presStyleLbl="node1" presStyleIdx="0" presStyleCnt="1">
        <dgm:presLayoutVars>
          <dgm:bulletEnabled val="1"/>
        </dgm:presLayoutVars>
      </dgm:prSet>
      <dgm:spPr/>
      <dgm:t>
        <a:bodyPr/>
        <a:lstStyle/>
        <a:p>
          <a:endParaRPr lang="en-US"/>
        </a:p>
      </dgm:t>
    </dgm:pt>
  </dgm:ptLst>
  <dgm:cxnLst>
    <dgm:cxn modelId="{740418E5-2D39-4ADA-8B78-2B88E5D8D0E5}" type="presOf" srcId="{32ED36A2-DC41-43E8-BA22-7D474D393404}" destId="{FA3B7389-13C9-4A1A-B3AB-BDBF0E2DFE31}" srcOrd="1" destOrd="0" presId="urn:microsoft.com/office/officeart/2005/8/layout/vList4"/>
    <dgm:cxn modelId="{6BC61167-A104-46BA-978B-3679E62978F3}" srcId="{C85C580E-943B-4761-B7B1-954ACE2A3936}" destId="{32ED36A2-DC41-43E8-BA22-7D474D393404}" srcOrd="0" destOrd="0" parTransId="{14865122-0399-42C8-AA64-1E99DFA186AC}" sibTransId="{F4BAD293-0632-41EC-9D96-1D55E87FA048}"/>
    <dgm:cxn modelId="{CD411982-E779-4C11-87AF-D7F66E700135}" type="presOf" srcId="{32ED36A2-DC41-43E8-BA22-7D474D393404}" destId="{DC2E8101-E555-46C6-946C-8BD74138B2E0}" srcOrd="0" destOrd="0" presId="urn:microsoft.com/office/officeart/2005/8/layout/vList4"/>
    <dgm:cxn modelId="{4C1BA2C9-50F8-449F-90AB-AF4ADB1BD780}" type="presOf" srcId="{C85C580E-943B-4761-B7B1-954ACE2A3936}" destId="{89920D9E-416A-4E1C-B1E7-585E07CA014C}" srcOrd="0" destOrd="0" presId="urn:microsoft.com/office/officeart/2005/8/layout/vList4"/>
    <dgm:cxn modelId="{84FE70D9-B777-42B1-93C6-A8A498F3C5E9}" type="presParOf" srcId="{89920D9E-416A-4E1C-B1E7-585E07CA014C}" destId="{304A6D02-0BC8-4811-97FC-1BD928D92BE4}" srcOrd="0" destOrd="0" presId="urn:microsoft.com/office/officeart/2005/8/layout/vList4"/>
    <dgm:cxn modelId="{89A8A637-33D3-4879-A77F-763841E3D2C0}" type="presParOf" srcId="{304A6D02-0BC8-4811-97FC-1BD928D92BE4}" destId="{DC2E8101-E555-46C6-946C-8BD74138B2E0}" srcOrd="0" destOrd="0" presId="urn:microsoft.com/office/officeart/2005/8/layout/vList4"/>
    <dgm:cxn modelId="{8242A539-4C78-4061-8828-3952942C12D0}" type="presParOf" srcId="{304A6D02-0BC8-4811-97FC-1BD928D92BE4}" destId="{F7D81869-C1F1-4B34-8810-99222FD0370C}" srcOrd="1" destOrd="0" presId="urn:microsoft.com/office/officeart/2005/8/layout/vList4"/>
    <dgm:cxn modelId="{1D51926D-A5B9-43A8-B5EE-0E5B703B3890}" type="presParOf" srcId="{304A6D02-0BC8-4811-97FC-1BD928D92BE4}" destId="{FA3B7389-13C9-4A1A-B3AB-BDBF0E2DFE31}" srcOrd="2" destOrd="0" presId="urn:microsoft.com/office/officeart/2005/8/layout/vList4"/>
  </dgm:cxnLst>
  <dgm:bg/>
  <dgm:whole/>
</dgm:dataModel>
</file>

<file path=ppt/diagrams/data2.xml><?xml version="1.0" encoding="utf-8"?>
<dgm:dataModel xmlns:dgm="http://schemas.openxmlformats.org/drawingml/2006/diagram" xmlns:a="http://schemas.openxmlformats.org/drawingml/2006/main">
  <dgm:ptLst>
    <dgm:pt modelId="{62B4A2D9-A6DB-45D0-9629-7BD471BEE11C}"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F5E17DB-E5C9-42C4-B341-B6341D5004D5}">
      <dgm:prSet phldrT="[Text]" custT="1"/>
      <dgm:spPr/>
      <dgm:t>
        <a:bodyPr/>
        <a:lstStyle/>
        <a:p>
          <a:r>
            <a:rPr lang="en-US" sz="2400" dirty="0" smtClean="0">
              <a:latin typeface="Times New Roman" pitchFamily="18" charset="0"/>
              <a:cs typeface="Times New Roman" pitchFamily="18" charset="0"/>
            </a:rPr>
            <a:t>People</a:t>
          </a:r>
          <a:endParaRPr lang="en-US" sz="2400" dirty="0">
            <a:latin typeface="Times New Roman" pitchFamily="18" charset="0"/>
            <a:cs typeface="Times New Roman" pitchFamily="18" charset="0"/>
          </a:endParaRPr>
        </a:p>
      </dgm:t>
    </dgm:pt>
    <dgm:pt modelId="{CBC8347A-CB9A-4484-8236-7535F79A28C9}" type="parTrans" cxnId="{FA5B3BEB-4D29-4BBA-9161-619142CCE32F}">
      <dgm:prSet/>
      <dgm:spPr/>
      <dgm:t>
        <a:bodyPr/>
        <a:lstStyle/>
        <a:p>
          <a:endParaRPr lang="en-US"/>
        </a:p>
      </dgm:t>
    </dgm:pt>
    <dgm:pt modelId="{CBEA7699-62AC-4647-B479-FE6658EA3023}" type="sibTrans" cxnId="{FA5B3BEB-4D29-4BBA-9161-619142CCE32F}">
      <dgm:prSet/>
      <dgm:spPr/>
      <dgm:t>
        <a:bodyPr/>
        <a:lstStyle/>
        <a:p>
          <a:endParaRPr lang="en-US"/>
        </a:p>
      </dgm:t>
    </dgm:pt>
    <dgm:pt modelId="{D5B08310-FF47-4354-A23B-8C10C0808079}">
      <dgm:prSet phldrT="[Text]" custT="1"/>
      <dgm:spPr/>
      <dgm:t>
        <a:bodyPr/>
        <a:lstStyle/>
        <a:p>
          <a:r>
            <a:rPr lang="en-US" sz="1100" smtClean="0">
              <a:latin typeface="Times New Roman" pitchFamily="18" charset="0"/>
              <a:cs typeface="Times New Roman" pitchFamily="18" charset="0"/>
            </a:rPr>
            <a:t>Community</a:t>
          </a:r>
          <a:endParaRPr lang="en-US" sz="1100" dirty="0">
            <a:latin typeface="Times New Roman" pitchFamily="18" charset="0"/>
            <a:cs typeface="Times New Roman" pitchFamily="18" charset="0"/>
          </a:endParaRPr>
        </a:p>
      </dgm:t>
    </dgm:pt>
    <dgm:pt modelId="{F38C7086-0559-40BF-BE9E-644D3CE4FDBF}" type="parTrans" cxnId="{A999CEE2-FAA9-4C3B-B85E-ED50BBFC8D96}">
      <dgm:prSet/>
      <dgm:spPr/>
      <dgm:t>
        <a:bodyPr/>
        <a:lstStyle/>
        <a:p>
          <a:endParaRPr lang="en-US"/>
        </a:p>
      </dgm:t>
    </dgm:pt>
    <dgm:pt modelId="{9A393E85-00FE-447C-ACCA-35A6D94CB4B0}" type="sibTrans" cxnId="{A999CEE2-FAA9-4C3B-B85E-ED50BBFC8D96}">
      <dgm:prSet/>
      <dgm:spPr/>
      <dgm:t>
        <a:bodyPr/>
        <a:lstStyle/>
        <a:p>
          <a:endParaRPr lang="en-US"/>
        </a:p>
      </dgm:t>
    </dgm:pt>
    <dgm:pt modelId="{4D6BA908-736C-4B39-A22F-92465B4E0FD0}">
      <dgm:prSet phldrT="[Text]" custT="1"/>
      <dgm:spPr/>
      <dgm:t>
        <a:bodyPr/>
        <a:lstStyle/>
        <a:p>
          <a:r>
            <a:rPr lang="en-US" sz="2400" dirty="0" smtClean="0">
              <a:latin typeface="Times New Roman" pitchFamily="18" charset="0"/>
              <a:cs typeface="Times New Roman" pitchFamily="18" charset="0"/>
            </a:rPr>
            <a:t>Place</a:t>
          </a:r>
          <a:endParaRPr lang="en-US" sz="2400" dirty="0">
            <a:latin typeface="Times New Roman" pitchFamily="18" charset="0"/>
            <a:cs typeface="Times New Roman" pitchFamily="18" charset="0"/>
          </a:endParaRPr>
        </a:p>
      </dgm:t>
    </dgm:pt>
    <dgm:pt modelId="{746A9363-CBE4-4CBC-B986-521CF40EAE99}" type="parTrans" cxnId="{29D4BDE6-553D-44CF-BB71-851641841673}">
      <dgm:prSet/>
      <dgm:spPr/>
      <dgm:t>
        <a:bodyPr/>
        <a:lstStyle/>
        <a:p>
          <a:endParaRPr lang="en-US"/>
        </a:p>
      </dgm:t>
    </dgm:pt>
    <dgm:pt modelId="{5C26CA17-D727-4560-B5DC-03E881003E3B}" type="sibTrans" cxnId="{29D4BDE6-553D-44CF-BB71-851641841673}">
      <dgm:prSet/>
      <dgm:spPr/>
      <dgm:t>
        <a:bodyPr/>
        <a:lstStyle/>
        <a:p>
          <a:endParaRPr lang="en-US"/>
        </a:p>
      </dgm:t>
    </dgm:pt>
    <dgm:pt modelId="{517ACD4A-86F9-4A00-BEFD-866D1EA6E8F4}">
      <dgm:prSet phldrT="[Text]" custT="1"/>
      <dgm:spPr/>
      <dgm:t>
        <a:bodyPr/>
        <a:lstStyle/>
        <a:p>
          <a:r>
            <a:rPr lang="en-US" sz="1100" dirty="0" smtClean="0">
              <a:latin typeface="Times New Roman" pitchFamily="18" charset="0"/>
              <a:cs typeface="Times New Roman" pitchFamily="18" charset="0"/>
            </a:rPr>
            <a:t>Country</a:t>
          </a:r>
          <a:endParaRPr lang="en-US" sz="1100" dirty="0">
            <a:latin typeface="Times New Roman" pitchFamily="18" charset="0"/>
            <a:cs typeface="Times New Roman" pitchFamily="18" charset="0"/>
          </a:endParaRPr>
        </a:p>
      </dgm:t>
    </dgm:pt>
    <dgm:pt modelId="{653D4B59-2648-430D-94DB-DFD5BDB75525}" type="parTrans" cxnId="{C7E14214-F9C9-4298-8B83-65603103E8A7}">
      <dgm:prSet/>
      <dgm:spPr/>
      <dgm:t>
        <a:bodyPr/>
        <a:lstStyle/>
        <a:p>
          <a:endParaRPr lang="en-US"/>
        </a:p>
      </dgm:t>
    </dgm:pt>
    <dgm:pt modelId="{BE627CA5-B07C-48AC-80B8-C50E42FF754E}" type="sibTrans" cxnId="{C7E14214-F9C9-4298-8B83-65603103E8A7}">
      <dgm:prSet/>
      <dgm:spPr/>
      <dgm:t>
        <a:bodyPr/>
        <a:lstStyle/>
        <a:p>
          <a:endParaRPr lang="en-US"/>
        </a:p>
      </dgm:t>
    </dgm:pt>
    <dgm:pt modelId="{642E3741-F648-4EE0-86A8-B2F75A26D934}">
      <dgm:prSet phldrT="[Text]" custT="1"/>
      <dgm:spPr/>
      <dgm:t>
        <a:bodyPr/>
        <a:lstStyle/>
        <a:p>
          <a:r>
            <a:rPr lang="en-US" sz="2400" dirty="0" smtClean="0">
              <a:latin typeface="Times New Roman" pitchFamily="18" charset="0"/>
              <a:cs typeface="Times New Roman" pitchFamily="18" charset="0"/>
            </a:rPr>
            <a:t>Purpose</a:t>
          </a:r>
          <a:endParaRPr lang="en-US" sz="2400" dirty="0">
            <a:latin typeface="Times New Roman" pitchFamily="18" charset="0"/>
            <a:cs typeface="Times New Roman" pitchFamily="18" charset="0"/>
          </a:endParaRPr>
        </a:p>
      </dgm:t>
    </dgm:pt>
    <dgm:pt modelId="{B1E8E79B-CC1F-4402-B260-5D99AC6C3986}" type="parTrans" cxnId="{D4F5793C-C3CC-454D-898A-70740D9D918C}">
      <dgm:prSet/>
      <dgm:spPr/>
      <dgm:t>
        <a:bodyPr/>
        <a:lstStyle/>
        <a:p>
          <a:endParaRPr lang="en-US"/>
        </a:p>
      </dgm:t>
    </dgm:pt>
    <dgm:pt modelId="{4F29FD82-40E8-4106-B185-4E5403867587}" type="sibTrans" cxnId="{D4F5793C-C3CC-454D-898A-70740D9D918C}">
      <dgm:prSet/>
      <dgm:spPr/>
      <dgm:t>
        <a:bodyPr/>
        <a:lstStyle/>
        <a:p>
          <a:endParaRPr lang="en-US"/>
        </a:p>
      </dgm:t>
    </dgm:pt>
    <dgm:pt modelId="{D541B183-4189-4DD0-853B-B83682B313EA}">
      <dgm:prSet phldrT="[Text]" custT="1"/>
      <dgm:spPr/>
      <dgm:t>
        <a:bodyPr/>
        <a:lstStyle/>
        <a:p>
          <a:r>
            <a:rPr lang="en-US" sz="1100" dirty="0" smtClean="0">
              <a:latin typeface="Times New Roman" pitchFamily="18" charset="0"/>
              <a:cs typeface="Times New Roman" pitchFamily="18" charset="0"/>
            </a:rPr>
            <a:t>Cultural</a:t>
          </a:r>
          <a:endParaRPr lang="en-US" sz="1100" dirty="0">
            <a:latin typeface="Times New Roman" pitchFamily="18" charset="0"/>
            <a:cs typeface="Times New Roman" pitchFamily="18" charset="0"/>
          </a:endParaRPr>
        </a:p>
      </dgm:t>
    </dgm:pt>
    <dgm:pt modelId="{1D1FE803-8684-47F4-94A9-0CA4DA07C051}" type="parTrans" cxnId="{9FFEE2E9-7AE4-49D4-BCE3-3C043EA1567D}">
      <dgm:prSet/>
      <dgm:spPr/>
      <dgm:t>
        <a:bodyPr/>
        <a:lstStyle/>
        <a:p>
          <a:endParaRPr lang="en-US"/>
        </a:p>
      </dgm:t>
    </dgm:pt>
    <dgm:pt modelId="{1A5F3115-9CAD-4160-9A7B-8FB8A9D9F6F6}" type="sibTrans" cxnId="{9FFEE2E9-7AE4-49D4-BCE3-3C043EA1567D}">
      <dgm:prSet/>
      <dgm:spPr/>
      <dgm:t>
        <a:bodyPr/>
        <a:lstStyle/>
        <a:p>
          <a:endParaRPr lang="en-US"/>
        </a:p>
      </dgm:t>
    </dgm:pt>
    <dgm:pt modelId="{8E5D6CC9-65DE-4AE8-ABE1-39633FF16757}">
      <dgm:prSet phldrT="[Text]" custT="1"/>
      <dgm:spPr/>
      <dgm:t>
        <a:bodyPr/>
        <a:lstStyle/>
        <a:p>
          <a:r>
            <a:rPr lang="en-US" sz="1100" dirty="0" smtClean="0">
              <a:latin typeface="Times New Roman" pitchFamily="18" charset="0"/>
              <a:cs typeface="Times New Roman" pitchFamily="18" charset="0"/>
            </a:rPr>
            <a:t>City</a:t>
          </a:r>
          <a:endParaRPr lang="en-US" sz="1100" dirty="0">
            <a:latin typeface="Times New Roman" pitchFamily="18" charset="0"/>
            <a:cs typeface="Times New Roman" pitchFamily="18" charset="0"/>
          </a:endParaRPr>
        </a:p>
      </dgm:t>
    </dgm:pt>
    <dgm:pt modelId="{31E26844-1F7B-4782-BAEF-0044D816A67C}" type="parTrans" cxnId="{9C98A888-2AA9-4EFF-B26B-51131FE0DD89}">
      <dgm:prSet/>
      <dgm:spPr/>
    </dgm:pt>
    <dgm:pt modelId="{9EED3B66-8294-4B20-B5B5-9D9A0FC4C7A4}" type="sibTrans" cxnId="{9C98A888-2AA9-4EFF-B26B-51131FE0DD89}">
      <dgm:prSet/>
      <dgm:spPr/>
    </dgm:pt>
    <dgm:pt modelId="{DDE308DB-578B-43DC-959B-CFF7CFF33046}">
      <dgm:prSet phldrT="[Text]" custT="1"/>
      <dgm:spPr/>
      <dgm:t>
        <a:bodyPr/>
        <a:lstStyle/>
        <a:p>
          <a:r>
            <a:rPr lang="en-US" sz="1100" dirty="0" smtClean="0">
              <a:latin typeface="Times New Roman" pitchFamily="18" charset="0"/>
              <a:cs typeface="Times New Roman" pitchFamily="18" charset="0"/>
            </a:rPr>
            <a:t>County</a:t>
          </a:r>
          <a:endParaRPr lang="en-US" sz="1100" dirty="0">
            <a:latin typeface="Times New Roman" pitchFamily="18" charset="0"/>
            <a:cs typeface="Times New Roman" pitchFamily="18" charset="0"/>
          </a:endParaRPr>
        </a:p>
      </dgm:t>
    </dgm:pt>
    <dgm:pt modelId="{BC004B8F-759E-40C4-95BB-F402ACAE48CA}" type="parTrans" cxnId="{1D456CA9-107E-40D0-9943-C7584049E012}">
      <dgm:prSet/>
      <dgm:spPr/>
    </dgm:pt>
    <dgm:pt modelId="{A4828180-8A36-43CF-A2DB-0E1B264A5211}" type="sibTrans" cxnId="{1D456CA9-107E-40D0-9943-C7584049E012}">
      <dgm:prSet/>
      <dgm:spPr/>
    </dgm:pt>
    <dgm:pt modelId="{8A1F5654-520A-40B8-88D6-8D0D52F20B35}">
      <dgm:prSet phldrT="[Text]" custT="1"/>
      <dgm:spPr/>
      <dgm:t>
        <a:bodyPr/>
        <a:lstStyle/>
        <a:p>
          <a:r>
            <a:rPr lang="en-US" sz="1100" dirty="0" smtClean="0">
              <a:latin typeface="Times New Roman" pitchFamily="18" charset="0"/>
              <a:cs typeface="Times New Roman" pitchFamily="18" charset="0"/>
            </a:rPr>
            <a:t>Continent</a:t>
          </a:r>
          <a:endParaRPr lang="en-US" sz="1100" dirty="0">
            <a:latin typeface="Times New Roman" pitchFamily="18" charset="0"/>
            <a:cs typeface="Times New Roman" pitchFamily="18" charset="0"/>
          </a:endParaRPr>
        </a:p>
      </dgm:t>
    </dgm:pt>
    <dgm:pt modelId="{01926B4F-146C-4B68-812A-156883DF6182}" type="parTrans" cxnId="{8E987DFE-917D-47C1-9524-BBCE04CE1F50}">
      <dgm:prSet/>
      <dgm:spPr/>
    </dgm:pt>
    <dgm:pt modelId="{6718CFA4-B337-419B-94DB-4F34988CD4D4}" type="sibTrans" cxnId="{8E987DFE-917D-47C1-9524-BBCE04CE1F50}">
      <dgm:prSet/>
      <dgm:spPr/>
    </dgm:pt>
    <dgm:pt modelId="{271F98C4-AB99-4823-BE9C-073C63743E61}">
      <dgm:prSet phldrT="[Text]" custT="1"/>
      <dgm:spPr/>
      <dgm:t>
        <a:bodyPr/>
        <a:lstStyle/>
        <a:p>
          <a:r>
            <a:rPr lang="en-US" sz="1100" dirty="0" smtClean="0">
              <a:latin typeface="Times New Roman" pitchFamily="18" charset="0"/>
              <a:cs typeface="Times New Roman" pitchFamily="18" charset="0"/>
            </a:rPr>
            <a:t>Calendar</a:t>
          </a:r>
          <a:endParaRPr lang="en-US" sz="1100" dirty="0">
            <a:latin typeface="Times New Roman" pitchFamily="18" charset="0"/>
            <a:cs typeface="Times New Roman" pitchFamily="18" charset="0"/>
          </a:endParaRPr>
        </a:p>
      </dgm:t>
    </dgm:pt>
    <dgm:pt modelId="{3149187E-341F-44D8-B22A-B97E93B3F6AD}" type="parTrans" cxnId="{F59DF237-EE08-49E3-A2AD-A3F81D64AE38}">
      <dgm:prSet/>
      <dgm:spPr/>
    </dgm:pt>
    <dgm:pt modelId="{B730D3F3-FA67-4E8E-9ACF-71678DDECFC6}" type="sibTrans" cxnId="{F59DF237-EE08-49E3-A2AD-A3F81D64AE38}">
      <dgm:prSet/>
      <dgm:spPr/>
    </dgm:pt>
    <dgm:pt modelId="{6CDAF304-AF1F-4051-953E-EDBC476AE4FB}">
      <dgm:prSet phldrT="[Text]" custT="1"/>
      <dgm:spPr/>
      <dgm:t>
        <a:bodyPr/>
        <a:lstStyle/>
        <a:p>
          <a:r>
            <a:rPr lang="en-US" sz="1100" dirty="0" smtClean="0">
              <a:latin typeface="Times New Roman" pitchFamily="18" charset="0"/>
              <a:cs typeface="Times New Roman" pitchFamily="18" charset="0"/>
            </a:rPr>
            <a:t>Capital City </a:t>
          </a:r>
          <a:endParaRPr lang="en-US" sz="1100" dirty="0">
            <a:latin typeface="Times New Roman" pitchFamily="18" charset="0"/>
            <a:cs typeface="Times New Roman" pitchFamily="18" charset="0"/>
          </a:endParaRPr>
        </a:p>
      </dgm:t>
    </dgm:pt>
    <dgm:pt modelId="{A69923C7-F8CC-48EF-8D67-A7E70E834EB3}" type="parTrans" cxnId="{1147801E-F863-46E7-B79D-D6BE2840AD54}">
      <dgm:prSet/>
      <dgm:spPr/>
    </dgm:pt>
    <dgm:pt modelId="{0598EEA0-7C0E-479C-9DE1-012D40402DEA}" type="sibTrans" cxnId="{1147801E-F863-46E7-B79D-D6BE2840AD54}">
      <dgm:prSet/>
      <dgm:spPr/>
    </dgm:pt>
    <dgm:pt modelId="{E0AFB5F6-9450-4E6A-985C-6BC566FE1C9C}">
      <dgm:prSet phldrT="[Text]" custT="1"/>
      <dgm:spPr/>
      <dgm:t>
        <a:bodyPr/>
        <a:lstStyle/>
        <a:p>
          <a:r>
            <a:rPr lang="en-US" sz="1100" dirty="0" smtClean="0">
              <a:latin typeface="Times New Roman" pitchFamily="18" charset="0"/>
              <a:cs typeface="Times New Roman" pitchFamily="18" charset="0"/>
            </a:rPr>
            <a:t>Cosmos</a:t>
          </a:r>
          <a:endParaRPr lang="en-US" sz="1100" dirty="0">
            <a:latin typeface="Times New Roman" pitchFamily="18" charset="0"/>
            <a:cs typeface="Times New Roman" pitchFamily="18" charset="0"/>
          </a:endParaRPr>
        </a:p>
      </dgm:t>
    </dgm:pt>
    <dgm:pt modelId="{5234A232-BE1F-44E8-A6E4-FA1BAEEBD4D8}" type="parTrans" cxnId="{1834AF75-6738-402D-8D16-ABFF25909404}">
      <dgm:prSet/>
      <dgm:spPr/>
    </dgm:pt>
    <dgm:pt modelId="{6B405C06-CB23-4874-8A4A-05C1F82E2450}" type="sibTrans" cxnId="{1834AF75-6738-402D-8D16-ABFF25909404}">
      <dgm:prSet/>
      <dgm:spPr/>
    </dgm:pt>
    <dgm:pt modelId="{005E5CC1-9A21-4549-8F31-FEFC3F742DAC}">
      <dgm:prSet phldrT="[Text]" custT="1"/>
      <dgm:spPr/>
      <dgm:t>
        <a:bodyPr/>
        <a:lstStyle/>
        <a:p>
          <a:r>
            <a:rPr lang="en-US" sz="1100" dirty="0" smtClean="0">
              <a:latin typeface="Times New Roman" pitchFamily="18" charset="0"/>
              <a:cs typeface="Times New Roman" pitchFamily="18" charset="0"/>
            </a:rPr>
            <a:t>Field </a:t>
          </a:r>
          <a:endParaRPr lang="en-US" sz="1100" dirty="0">
            <a:latin typeface="Times New Roman" pitchFamily="18" charset="0"/>
            <a:cs typeface="Times New Roman" pitchFamily="18" charset="0"/>
          </a:endParaRPr>
        </a:p>
      </dgm:t>
    </dgm:pt>
    <dgm:pt modelId="{A4D3C684-6D9F-44AF-A054-CE7F77E70191}" type="parTrans" cxnId="{A2E30F58-D13C-4E27-8942-630734029662}">
      <dgm:prSet/>
      <dgm:spPr/>
    </dgm:pt>
    <dgm:pt modelId="{1DAF899C-C75C-467C-950A-1972AF5AB5E2}" type="sibTrans" cxnId="{A2E30F58-D13C-4E27-8942-630734029662}">
      <dgm:prSet/>
      <dgm:spPr/>
    </dgm:pt>
    <dgm:pt modelId="{9E833BE0-58A5-4A97-8D03-C41083760628}">
      <dgm:prSet phldrT="[Text]" custT="1"/>
      <dgm:spPr/>
      <dgm:t>
        <a:bodyPr/>
        <a:lstStyle/>
        <a:p>
          <a:r>
            <a:rPr lang="en-US" sz="1100" smtClean="0">
              <a:latin typeface="Times New Roman" pitchFamily="18" charset="0"/>
              <a:cs typeface="Times New Roman" pitchFamily="18" charset="0"/>
            </a:rPr>
            <a:t>Commercial</a:t>
          </a:r>
          <a:endParaRPr lang="en-US" sz="1100" dirty="0">
            <a:latin typeface="Times New Roman" pitchFamily="18" charset="0"/>
            <a:cs typeface="Times New Roman" pitchFamily="18" charset="0"/>
          </a:endParaRPr>
        </a:p>
      </dgm:t>
    </dgm:pt>
    <dgm:pt modelId="{3CF2D620-C100-4385-A669-CF22D63D36CD}" type="parTrans" cxnId="{FE732A66-83DF-4071-B849-B663A5F60CB7}">
      <dgm:prSet/>
      <dgm:spPr/>
    </dgm:pt>
    <dgm:pt modelId="{870810FA-A2CA-444C-9A96-627B72B0CFBB}" type="sibTrans" cxnId="{FE732A66-83DF-4071-B849-B663A5F60CB7}">
      <dgm:prSet/>
      <dgm:spPr/>
    </dgm:pt>
    <dgm:pt modelId="{803394EA-0810-4DDF-8EAF-718B48AE490E}">
      <dgm:prSet phldrT="[Text]" custT="1"/>
      <dgm:spPr/>
      <dgm:t>
        <a:bodyPr/>
        <a:lstStyle/>
        <a:p>
          <a:r>
            <a:rPr lang="en-US" sz="1100" dirty="0" smtClean="0"/>
            <a:t>Contest</a:t>
          </a:r>
          <a:endParaRPr lang="en-US" sz="1100" dirty="0"/>
        </a:p>
      </dgm:t>
    </dgm:pt>
    <dgm:pt modelId="{BCE444CD-4241-401A-927A-BA46AC845E54}" type="parTrans" cxnId="{206CAEB8-F24F-4C73-B9E5-ED83EA745524}">
      <dgm:prSet/>
      <dgm:spPr/>
    </dgm:pt>
    <dgm:pt modelId="{E918DE6A-A170-44D9-9C0B-01DD131769FB}" type="sibTrans" cxnId="{206CAEB8-F24F-4C73-B9E5-ED83EA745524}">
      <dgm:prSet/>
      <dgm:spPr/>
    </dgm:pt>
    <dgm:pt modelId="{D70285F9-B9EF-418A-BCFF-5C27ACC13FBC}">
      <dgm:prSet phldrT="[Text]" custT="1"/>
      <dgm:spPr/>
      <dgm:t>
        <a:bodyPr/>
        <a:lstStyle/>
        <a:p>
          <a:r>
            <a:rPr lang="en-US" sz="1100" dirty="0" smtClean="0"/>
            <a:t>Concert</a:t>
          </a:r>
          <a:endParaRPr lang="en-US" sz="1100" dirty="0"/>
        </a:p>
      </dgm:t>
    </dgm:pt>
    <dgm:pt modelId="{454F1020-92A2-4607-8FFD-B164DF7FDD7C}" type="parTrans" cxnId="{6A785AAA-9CC6-4405-A2C9-9D65D8DDEA28}">
      <dgm:prSet/>
      <dgm:spPr/>
    </dgm:pt>
    <dgm:pt modelId="{CA94D6C6-0762-4118-82F5-8F222B9D3D72}" type="sibTrans" cxnId="{6A785AAA-9CC6-4405-A2C9-9D65D8DDEA28}">
      <dgm:prSet/>
      <dgm:spPr/>
    </dgm:pt>
    <dgm:pt modelId="{B9014420-D2D9-495E-8D48-BD8A8341B74C}">
      <dgm:prSet phldrT="[Text]" custT="1"/>
      <dgm:spPr/>
      <dgm:t>
        <a:bodyPr/>
        <a:lstStyle/>
        <a:p>
          <a:r>
            <a:rPr lang="en-US" sz="1100" dirty="0" smtClean="0"/>
            <a:t>Championship</a:t>
          </a:r>
          <a:endParaRPr lang="en-US" sz="1100" dirty="0"/>
        </a:p>
      </dgm:t>
    </dgm:pt>
    <dgm:pt modelId="{EA340A6D-4221-4BAE-AA6D-4DE3B3501991}" type="parTrans" cxnId="{206B64DD-D1E8-46F1-9FFD-2342CEF008DC}">
      <dgm:prSet/>
      <dgm:spPr/>
    </dgm:pt>
    <dgm:pt modelId="{ABBCCDC2-236C-4C8C-86F5-AC7A65765838}" type="sibTrans" cxnId="{206B64DD-D1E8-46F1-9FFD-2342CEF008DC}">
      <dgm:prSet/>
      <dgm:spPr/>
    </dgm:pt>
    <dgm:pt modelId="{55427EC4-E5B4-4034-B94D-2BCC30130DCD}">
      <dgm:prSet phldrT="[Text]" custT="1"/>
      <dgm:spPr/>
      <dgm:t>
        <a:bodyPr/>
        <a:lstStyle/>
        <a:p>
          <a:r>
            <a:rPr lang="en-US" sz="1100" dirty="0" smtClean="0"/>
            <a:t>Festival</a:t>
          </a:r>
          <a:endParaRPr lang="en-US" sz="1100" dirty="0"/>
        </a:p>
      </dgm:t>
    </dgm:pt>
    <dgm:pt modelId="{B58354C9-F116-4F70-BFC7-04BACB3DA7CD}" type="parTrans" cxnId="{CBA64B6B-CB12-4F06-8810-7FE397FB4DB1}">
      <dgm:prSet/>
      <dgm:spPr/>
    </dgm:pt>
    <dgm:pt modelId="{528DEDB9-0AA6-427A-8D7C-0590234C25DC}" type="sibTrans" cxnId="{CBA64B6B-CB12-4F06-8810-7FE397FB4DB1}">
      <dgm:prSet/>
      <dgm:spPr/>
    </dgm:pt>
    <dgm:pt modelId="{6D5DF15E-D7C8-4743-A946-94A5163C229F}">
      <dgm:prSet phldrT="[Text]" custT="1"/>
      <dgm:spPr/>
      <dgm:t>
        <a:bodyPr/>
        <a:lstStyle/>
        <a:p>
          <a:r>
            <a:rPr lang="en-US" sz="1100" dirty="0" smtClean="0"/>
            <a:t>Funeral</a:t>
          </a:r>
          <a:endParaRPr lang="en-US" sz="1100" dirty="0"/>
        </a:p>
      </dgm:t>
    </dgm:pt>
    <dgm:pt modelId="{9D7AD2F7-99F4-4928-8177-99F810847F24}" type="parTrans" cxnId="{8D7C82D0-3EB8-493A-AF7C-E90F28108AB3}">
      <dgm:prSet/>
      <dgm:spPr/>
    </dgm:pt>
    <dgm:pt modelId="{F0A49B5B-4E0F-429E-B43F-49609FAF9C68}" type="sibTrans" cxnId="{8D7C82D0-3EB8-493A-AF7C-E90F28108AB3}">
      <dgm:prSet/>
      <dgm:spPr/>
    </dgm:pt>
    <dgm:pt modelId="{9807BB39-41E0-4354-BB0B-40E572488344}">
      <dgm:prSet phldrT="[Text]" custT="1"/>
      <dgm:spPr/>
      <dgm:t>
        <a:bodyPr/>
        <a:lstStyle/>
        <a:p>
          <a:r>
            <a:rPr lang="en-US" sz="1100" dirty="0" smtClean="0">
              <a:latin typeface="Times New Roman" pitchFamily="18" charset="0"/>
              <a:cs typeface="Times New Roman" pitchFamily="18" charset="0"/>
            </a:rPr>
            <a:t>Friends</a:t>
          </a:r>
          <a:endParaRPr lang="en-US" sz="1100" dirty="0">
            <a:latin typeface="Times New Roman" pitchFamily="18" charset="0"/>
            <a:cs typeface="Times New Roman" pitchFamily="18" charset="0"/>
          </a:endParaRPr>
        </a:p>
      </dgm:t>
    </dgm:pt>
    <dgm:pt modelId="{A060134E-B15E-4558-94F5-180F9F54BD4E}" type="sibTrans" cxnId="{EFFC64C3-F130-456F-85AC-7FEC27C8C6BD}">
      <dgm:prSet/>
      <dgm:spPr/>
      <dgm:t>
        <a:bodyPr/>
        <a:lstStyle/>
        <a:p>
          <a:endParaRPr lang="en-US"/>
        </a:p>
      </dgm:t>
    </dgm:pt>
    <dgm:pt modelId="{B18FAF10-C78A-40D2-BC3A-7FA268AB0BA6}" type="parTrans" cxnId="{EFFC64C3-F130-456F-85AC-7FEC27C8C6BD}">
      <dgm:prSet/>
      <dgm:spPr/>
      <dgm:t>
        <a:bodyPr/>
        <a:lstStyle/>
        <a:p>
          <a:endParaRPr lang="en-US"/>
        </a:p>
      </dgm:t>
    </dgm:pt>
    <dgm:pt modelId="{E2289289-ABBA-4D04-AC0E-F280BD4DBA88}">
      <dgm:prSet phldrT="[Text]" custT="1"/>
      <dgm:spPr/>
      <dgm:t>
        <a:bodyPr/>
        <a:lstStyle/>
        <a:p>
          <a:r>
            <a:rPr lang="en-US" sz="1100" dirty="0" smtClean="0">
              <a:latin typeface="Times New Roman" pitchFamily="18" charset="0"/>
              <a:cs typeface="Times New Roman" pitchFamily="18" charset="0"/>
            </a:rPr>
            <a:t>Family</a:t>
          </a:r>
          <a:endParaRPr lang="en-US" sz="1100" dirty="0">
            <a:latin typeface="Times New Roman" pitchFamily="18" charset="0"/>
            <a:cs typeface="Times New Roman" pitchFamily="18" charset="0"/>
          </a:endParaRPr>
        </a:p>
      </dgm:t>
    </dgm:pt>
    <dgm:pt modelId="{A0581B68-4AF5-438B-8C80-16FF372E8990}" type="sibTrans" cxnId="{F51F3526-2DC5-446B-9709-5054C333B278}">
      <dgm:prSet/>
      <dgm:spPr/>
      <dgm:t>
        <a:bodyPr/>
        <a:lstStyle/>
        <a:p>
          <a:endParaRPr lang="en-US"/>
        </a:p>
      </dgm:t>
    </dgm:pt>
    <dgm:pt modelId="{7DC67477-F1E5-4B5B-BB13-0BE6FA7996E8}" type="parTrans" cxnId="{F51F3526-2DC5-446B-9709-5054C333B278}">
      <dgm:prSet/>
      <dgm:spPr/>
      <dgm:t>
        <a:bodyPr/>
        <a:lstStyle/>
        <a:p>
          <a:endParaRPr lang="en-US"/>
        </a:p>
      </dgm:t>
    </dgm:pt>
    <dgm:pt modelId="{4D91342B-F7F3-46BC-909F-36317A6E6014}">
      <dgm:prSet phldrT="[Text]" custT="1"/>
      <dgm:spPr/>
      <dgm:t>
        <a:bodyPr/>
        <a:lstStyle/>
        <a:p>
          <a:r>
            <a:rPr lang="en-US" sz="1100" dirty="0" smtClean="0">
              <a:latin typeface="Times New Roman" pitchFamily="18" charset="0"/>
              <a:cs typeface="Times New Roman" pitchFamily="18" charset="0"/>
            </a:rPr>
            <a:t>Crowd</a:t>
          </a:r>
          <a:endParaRPr lang="en-US" sz="1100" dirty="0">
            <a:latin typeface="Times New Roman" pitchFamily="18" charset="0"/>
            <a:cs typeface="Times New Roman" pitchFamily="18" charset="0"/>
          </a:endParaRPr>
        </a:p>
      </dgm:t>
    </dgm:pt>
    <dgm:pt modelId="{0CC3281D-42B1-4CDC-B25F-1D243FE65CA0}" type="sibTrans" cxnId="{4EDA1050-5C7F-4CCF-ACCD-13EE9C87744C}">
      <dgm:prSet/>
      <dgm:spPr/>
      <dgm:t>
        <a:bodyPr/>
        <a:lstStyle/>
        <a:p>
          <a:endParaRPr lang="en-US"/>
        </a:p>
      </dgm:t>
    </dgm:pt>
    <dgm:pt modelId="{545C03D1-1201-49F8-9F43-D4BFCA8E6A37}" type="parTrans" cxnId="{4EDA1050-5C7F-4CCF-ACCD-13EE9C87744C}">
      <dgm:prSet/>
      <dgm:spPr/>
      <dgm:t>
        <a:bodyPr/>
        <a:lstStyle/>
        <a:p>
          <a:endParaRPr lang="en-US"/>
        </a:p>
      </dgm:t>
    </dgm:pt>
    <dgm:pt modelId="{C18E84B1-A290-4121-BE5E-C1168040B144}">
      <dgm:prSet phldrT="[Text]" custT="1"/>
      <dgm:spPr/>
      <dgm:t>
        <a:bodyPr/>
        <a:lstStyle/>
        <a:p>
          <a:r>
            <a:rPr lang="en-US" sz="1100" dirty="0" smtClean="0">
              <a:latin typeface="Times New Roman" pitchFamily="18" charset="0"/>
              <a:cs typeface="Times New Roman" pitchFamily="18" charset="0"/>
            </a:rPr>
            <a:t>Contestants</a:t>
          </a:r>
          <a:endParaRPr lang="en-US" sz="1100" dirty="0">
            <a:latin typeface="Times New Roman" pitchFamily="18" charset="0"/>
            <a:cs typeface="Times New Roman" pitchFamily="18" charset="0"/>
          </a:endParaRPr>
        </a:p>
      </dgm:t>
    </dgm:pt>
    <dgm:pt modelId="{FC3943CB-CFEF-497F-8F33-B07EBABF6B24}" type="sibTrans" cxnId="{BFB7FF24-9430-410F-868D-35972C375715}">
      <dgm:prSet/>
      <dgm:spPr/>
      <dgm:t>
        <a:bodyPr/>
        <a:lstStyle/>
        <a:p>
          <a:endParaRPr lang="en-US"/>
        </a:p>
      </dgm:t>
    </dgm:pt>
    <dgm:pt modelId="{5E80E740-2DE0-44A3-A94A-D9064E424FBE}" type="parTrans" cxnId="{BFB7FF24-9430-410F-868D-35972C375715}">
      <dgm:prSet/>
      <dgm:spPr/>
      <dgm:t>
        <a:bodyPr/>
        <a:lstStyle/>
        <a:p>
          <a:endParaRPr lang="en-US"/>
        </a:p>
      </dgm:t>
    </dgm:pt>
    <dgm:pt modelId="{6A6E80C1-5496-4400-B511-986759434F0A}">
      <dgm:prSet phldrT="[Text]" custT="1"/>
      <dgm:spPr/>
      <dgm:t>
        <a:bodyPr/>
        <a:lstStyle/>
        <a:p>
          <a:r>
            <a:rPr lang="en-US" sz="1100" dirty="0" smtClean="0">
              <a:latin typeface="Times New Roman" pitchFamily="18" charset="0"/>
              <a:cs typeface="Times New Roman" pitchFamily="18" charset="0"/>
            </a:rPr>
            <a:t>Competitors</a:t>
          </a:r>
          <a:endParaRPr lang="en-US" sz="1100" dirty="0">
            <a:latin typeface="Times New Roman" pitchFamily="18" charset="0"/>
            <a:cs typeface="Times New Roman" pitchFamily="18" charset="0"/>
          </a:endParaRPr>
        </a:p>
      </dgm:t>
    </dgm:pt>
    <dgm:pt modelId="{8B5E63CD-0A50-44E4-B2A2-CE6F30F3C391}" type="sibTrans" cxnId="{7F65BC67-FF77-4056-A303-2D4746EBEA71}">
      <dgm:prSet/>
      <dgm:spPr/>
      <dgm:t>
        <a:bodyPr/>
        <a:lstStyle/>
        <a:p>
          <a:endParaRPr lang="en-US"/>
        </a:p>
      </dgm:t>
    </dgm:pt>
    <dgm:pt modelId="{A077D538-7A1B-44BD-A0ED-48BBC39ECCD3}" type="parTrans" cxnId="{7F65BC67-FF77-4056-A303-2D4746EBEA71}">
      <dgm:prSet/>
      <dgm:spPr/>
      <dgm:t>
        <a:bodyPr/>
        <a:lstStyle/>
        <a:p>
          <a:endParaRPr lang="en-US"/>
        </a:p>
      </dgm:t>
    </dgm:pt>
    <dgm:pt modelId="{C556F2C1-DE52-4065-8D43-15837BB0DCBC}">
      <dgm:prSet phldrT="[Text]" custT="1"/>
      <dgm:spPr/>
      <dgm:t>
        <a:bodyPr/>
        <a:lstStyle/>
        <a:p>
          <a:r>
            <a:rPr lang="en-US" sz="1100" dirty="0" smtClean="0">
              <a:latin typeface="Times New Roman" pitchFamily="18" charset="0"/>
              <a:cs typeface="Times New Roman" pitchFamily="18" charset="0"/>
            </a:rPr>
            <a:t>Customer</a:t>
          </a:r>
          <a:endParaRPr lang="en-US" sz="1100" dirty="0">
            <a:latin typeface="Times New Roman" pitchFamily="18" charset="0"/>
            <a:cs typeface="Times New Roman" pitchFamily="18" charset="0"/>
          </a:endParaRPr>
        </a:p>
      </dgm:t>
    </dgm:pt>
    <dgm:pt modelId="{A6D62923-E7BC-48D7-825E-DD99CE7751FD}" type="sibTrans" cxnId="{1FB4ABA9-8272-41EF-BEFA-AD7ECAAFBCAE}">
      <dgm:prSet/>
      <dgm:spPr/>
      <dgm:t>
        <a:bodyPr/>
        <a:lstStyle/>
        <a:p>
          <a:endParaRPr lang="en-US"/>
        </a:p>
      </dgm:t>
    </dgm:pt>
    <dgm:pt modelId="{84162CCB-9360-4FB9-83C5-5F40910605BF}" type="parTrans" cxnId="{1FB4ABA9-8272-41EF-BEFA-AD7ECAAFBCAE}">
      <dgm:prSet/>
      <dgm:spPr/>
      <dgm:t>
        <a:bodyPr/>
        <a:lstStyle/>
        <a:p>
          <a:endParaRPr lang="en-US"/>
        </a:p>
      </dgm:t>
    </dgm:pt>
    <dgm:pt modelId="{0AAACDDD-EA9E-4254-978F-335814062A2D}">
      <dgm:prSet phldrT="[Text]" custT="1"/>
      <dgm:spPr/>
      <dgm:t>
        <a:bodyPr/>
        <a:lstStyle/>
        <a:p>
          <a:r>
            <a:rPr lang="en-US" sz="1100" dirty="0" smtClean="0">
              <a:latin typeface="Times New Roman" pitchFamily="18" charset="0"/>
              <a:cs typeface="Times New Roman" pitchFamily="18" charset="0"/>
            </a:rPr>
            <a:t>Citizens</a:t>
          </a:r>
          <a:endParaRPr lang="en-US" sz="1100" dirty="0">
            <a:latin typeface="Times New Roman" pitchFamily="18" charset="0"/>
            <a:cs typeface="Times New Roman" pitchFamily="18" charset="0"/>
          </a:endParaRPr>
        </a:p>
      </dgm:t>
    </dgm:pt>
    <dgm:pt modelId="{08245320-61BF-46D6-ACC2-B296B6467D37}" type="sibTrans" cxnId="{BD191DE7-65B6-4B14-9E0F-B48FD3C1FFFF}">
      <dgm:prSet/>
      <dgm:spPr/>
      <dgm:t>
        <a:bodyPr/>
        <a:lstStyle/>
        <a:p>
          <a:endParaRPr lang="en-US"/>
        </a:p>
      </dgm:t>
    </dgm:pt>
    <dgm:pt modelId="{63FB2EE1-08B8-44E2-8BE2-10E968F9B90C}" type="parTrans" cxnId="{BD191DE7-65B6-4B14-9E0F-B48FD3C1FFFF}">
      <dgm:prSet/>
      <dgm:spPr/>
      <dgm:t>
        <a:bodyPr/>
        <a:lstStyle/>
        <a:p>
          <a:endParaRPr lang="en-US"/>
        </a:p>
      </dgm:t>
    </dgm:pt>
    <dgm:pt modelId="{86F3B374-AF69-4EC6-9693-79D9D2A23127}">
      <dgm:prSet phldrT="[Text]" custT="1"/>
      <dgm:spPr/>
      <dgm:t>
        <a:bodyPr/>
        <a:lstStyle/>
        <a:p>
          <a:r>
            <a:rPr lang="en-US" sz="1100" dirty="0" smtClean="0">
              <a:latin typeface="Times New Roman" pitchFamily="18" charset="0"/>
              <a:cs typeface="Times New Roman" pitchFamily="18" charset="0"/>
            </a:rPr>
            <a:t>Ceremonial</a:t>
          </a:r>
          <a:endParaRPr lang="en-US" sz="1100" dirty="0">
            <a:latin typeface="Times New Roman" pitchFamily="18" charset="0"/>
            <a:cs typeface="Times New Roman" pitchFamily="18" charset="0"/>
          </a:endParaRPr>
        </a:p>
      </dgm:t>
    </dgm:pt>
    <dgm:pt modelId="{44DF884B-BD66-4539-A2F5-14000021A561}" type="sibTrans" cxnId="{07C492D8-9E5C-49DD-A57B-4ED3C0C26F40}">
      <dgm:prSet/>
      <dgm:spPr/>
    </dgm:pt>
    <dgm:pt modelId="{F252810A-B5DC-407D-96E6-263588A82175}" type="parTrans" cxnId="{07C492D8-9E5C-49DD-A57B-4ED3C0C26F40}">
      <dgm:prSet/>
      <dgm:spPr/>
    </dgm:pt>
    <dgm:pt modelId="{3608651C-474F-4552-9B44-39901FBB0F92}" type="pres">
      <dgm:prSet presAssocID="{62B4A2D9-A6DB-45D0-9629-7BD471BEE11C}" presName="Name0" presStyleCnt="0">
        <dgm:presLayoutVars>
          <dgm:chMax val="7"/>
          <dgm:dir/>
          <dgm:animLvl val="lvl"/>
          <dgm:resizeHandles val="exact"/>
        </dgm:presLayoutVars>
      </dgm:prSet>
      <dgm:spPr/>
      <dgm:t>
        <a:bodyPr/>
        <a:lstStyle/>
        <a:p>
          <a:endParaRPr lang="en-US"/>
        </a:p>
      </dgm:t>
    </dgm:pt>
    <dgm:pt modelId="{A4F9333F-2140-41D8-8829-47126F776391}" type="pres">
      <dgm:prSet presAssocID="{8F5E17DB-E5C9-42C4-B341-B6341D5004D5}" presName="circle1" presStyleLbl="node1" presStyleIdx="0" presStyleCnt="3"/>
      <dgm:spPr/>
    </dgm:pt>
    <dgm:pt modelId="{DFFA98E3-2A43-41E1-BEA0-53C25E546495}" type="pres">
      <dgm:prSet presAssocID="{8F5E17DB-E5C9-42C4-B341-B6341D5004D5}" presName="space" presStyleCnt="0"/>
      <dgm:spPr/>
    </dgm:pt>
    <dgm:pt modelId="{4C1C4289-9F93-4EE0-84EE-382EEB34B359}" type="pres">
      <dgm:prSet presAssocID="{8F5E17DB-E5C9-42C4-B341-B6341D5004D5}" presName="rect1" presStyleLbl="alignAcc1" presStyleIdx="0" presStyleCnt="3"/>
      <dgm:spPr/>
      <dgm:t>
        <a:bodyPr/>
        <a:lstStyle/>
        <a:p>
          <a:endParaRPr lang="en-US"/>
        </a:p>
      </dgm:t>
    </dgm:pt>
    <dgm:pt modelId="{A6C3DC3D-49C6-4958-839E-3BFE6FCDBCA1}" type="pres">
      <dgm:prSet presAssocID="{4D6BA908-736C-4B39-A22F-92465B4E0FD0}" presName="vertSpace2" presStyleLbl="node1" presStyleIdx="0" presStyleCnt="3"/>
      <dgm:spPr/>
    </dgm:pt>
    <dgm:pt modelId="{74AC45E0-7F80-48D1-A34E-C3E55E46F57C}" type="pres">
      <dgm:prSet presAssocID="{4D6BA908-736C-4B39-A22F-92465B4E0FD0}" presName="circle2" presStyleLbl="node1" presStyleIdx="1" presStyleCnt="3"/>
      <dgm:spPr/>
    </dgm:pt>
    <dgm:pt modelId="{ACB370A3-CF4E-472A-B677-5023E37A1195}" type="pres">
      <dgm:prSet presAssocID="{4D6BA908-736C-4B39-A22F-92465B4E0FD0}" presName="rect2" presStyleLbl="alignAcc1" presStyleIdx="1" presStyleCnt="3"/>
      <dgm:spPr/>
      <dgm:t>
        <a:bodyPr/>
        <a:lstStyle/>
        <a:p>
          <a:endParaRPr lang="en-US"/>
        </a:p>
      </dgm:t>
    </dgm:pt>
    <dgm:pt modelId="{1A6713E4-8D12-4436-801C-1C5B933EA2D3}" type="pres">
      <dgm:prSet presAssocID="{642E3741-F648-4EE0-86A8-B2F75A26D934}" presName="vertSpace3" presStyleLbl="node1" presStyleIdx="1" presStyleCnt="3"/>
      <dgm:spPr/>
    </dgm:pt>
    <dgm:pt modelId="{6D178938-031E-450F-AC19-BD0440AD09C9}" type="pres">
      <dgm:prSet presAssocID="{642E3741-F648-4EE0-86A8-B2F75A26D934}" presName="circle3" presStyleLbl="node1" presStyleIdx="2" presStyleCnt="3"/>
      <dgm:spPr/>
    </dgm:pt>
    <dgm:pt modelId="{4D54A3EF-430C-4CB9-BDFD-A847071F806C}" type="pres">
      <dgm:prSet presAssocID="{642E3741-F648-4EE0-86A8-B2F75A26D934}" presName="rect3" presStyleLbl="alignAcc1" presStyleIdx="2" presStyleCnt="3"/>
      <dgm:spPr/>
      <dgm:t>
        <a:bodyPr/>
        <a:lstStyle/>
        <a:p>
          <a:endParaRPr lang="en-US"/>
        </a:p>
      </dgm:t>
    </dgm:pt>
    <dgm:pt modelId="{A7084C3B-85EF-488E-8A36-CF164997A8B1}" type="pres">
      <dgm:prSet presAssocID="{8F5E17DB-E5C9-42C4-B341-B6341D5004D5}" presName="rect1ParTx" presStyleLbl="alignAcc1" presStyleIdx="2" presStyleCnt="3">
        <dgm:presLayoutVars>
          <dgm:chMax val="1"/>
          <dgm:bulletEnabled val="1"/>
        </dgm:presLayoutVars>
      </dgm:prSet>
      <dgm:spPr/>
      <dgm:t>
        <a:bodyPr/>
        <a:lstStyle/>
        <a:p>
          <a:endParaRPr lang="en-US"/>
        </a:p>
      </dgm:t>
    </dgm:pt>
    <dgm:pt modelId="{205755F9-76A0-4601-A65F-45F5734BC7F2}" type="pres">
      <dgm:prSet presAssocID="{8F5E17DB-E5C9-42C4-B341-B6341D5004D5}" presName="rect1ChTx" presStyleLbl="alignAcc1" presStyleIdx="2" presStyleCnt="3" custScaleX="142857">
        <dgm:presLayoutVars>
          <dgm:bulletEnabled val="1"/>
        </dgm:presLayoutVars>
      </dgm:prSet>
      <dgm:spPr/>
      <dgm:t>
        <a:bodyPr/>
        <a:lstStyle/>
        <a:p>
          <a:endParaRPr lang="en-US"/>
        </a:p>
      </dgm:t>
    </dgm:pt>
    <dgm:pt modelId="{59C77E13-CF5B-472D-82E5-CE7E2423F210}" type="pres">
      <dgm:prSet presAssocID="{4D6BA908-736C-4B39-A22F-92465B4E0FD0}" presName="rect2ParTx" presStyleLbl="alignAcc1" presStyleIdx="2" presStyleCnt="3">
        <dgm:presLayoutVars>
          <dgm:chMax val="1"/>
          <dgm:bulletEnabled val="1"/>
        </dgm:presLayoutVars>
      </dgm:prSet>
      <dgm:spPr/>
      <dgm:t>
        <a:bodyPr/>
        <a:lstStyle/>
        <a:p>
          <a:endParaRPr lang="en-US"/>
        </a:p>
      </dgm:t>
    </dgm:pt>
    <dgm:pt modelId="{BBBF5CC0-58A5-4B6C-9F92-AD378FD49EAD}" type="pres">
      <dgm:prSet presAssocID="{4D6BA908-736C-4B39-A22F-92465B4E0FD0}" presName="rect2ChTx" presStyleLbl="alignAcc1" presStyleIdx="2" presStyleCnt="3">
        <dgm:presLayoutVars>
          <dgm:bulletEnabled val="1"/>
        </dgm:presLayoutVars>
      </dgm:prSet>
      <dgm:spPr/>
      <dgm:t>
        <a:bodyPr/>
        <a:lstStyle/>
        <a:p>
          <a:endParaRPr lang="en-US"/>
        </a:p>
      </dgm:t>
    </dgm:pt>
    <dgm:pt modelId="{E0925968-EC81-4572-A7EF-4ECDC92569DF}" type="pres">
      <dgm:prSet presAssocID="{642E3741-F648-4EE0-86A8-B2F75A26D934}" presName="rect3ParTx" presStyleLbl="alignAcc1" presStyleIdx="2" presStyleCnt="3">
        <dgm:presLayoutVars>
          <dgm:chMax val="1"/>
          <dgm:bulletEnabled val="1"/>
        </dgm:presLayoutVars>
      </dgm:prSet>
      <dgm:spPr/>
      <dgm:t>
        <a:bodyPr/>
        <a:lstStyle/>
        <a:p>
          <a:endParaRPr lang="en-US"/>
        </a:p>
      </dgm:t>
    </dgm:pt>
    <dgm:pt modelId="{94334430-BD4E-4751-A33E-29EB138FCBF1}" type="pres">
      <dgm:prSet presAssocID="{642E3741-F648-4EE0-86A8-B2F75A26D934}" presName="rect3ChTx" presStyleLbl="alignAcc1" presStyleIdx="2" presStyleCnt="3">
        <dgm:presLayoutVars>
          <dgm:bulletEnabled val="1"/>
        </dgm:presLayoutVars>
      </dgm:prSet>
      <dgm:spPr/>
      <dgm:t>
        <a:bodyPr/>
        <a:lstStyle/>
        <a:p>
          <a:endParaRPr lang="en-US"/>
        </a:p>
      </dgm:t>
    </dgm:pt>
  </dgm:ptLst>
  <dgm:cxnLst>
    <dgm:cxn modelId="{668AFE1F-F22A-4442-8FA4-4A5BEEDA92D5}" type="presOf" srcId="{B9014420-D2D9-495E-8D48-BD8A8341B74C}" destId="{94334430-BD4E-4751-A33E-29EB138FCBF1}" srcOrd="0" destOrd="5" presId="urn:microsoft.com/office/officeart/2005/8/layout/target3"/>
    <dgm:cxn modelId="{C7E14214-F9C9-4298-8B83-65603103E8A7}" srcId="{4D6BA908-736C-4B39-A22F-92465B4E0FD0}" destId="{517ACD4A-86F9-4A00-BEFD-866D1EA6E8F4}" srcOrd="2" destOrd="0" parTransId="{653D4B59-2648-430D-94DB-DFD5BDB75525}" sibTransId="{BE627CA5-B07C-48AC-80B8-C50E42FF754E}"/>
    <dgm:cxn modelId="{206CAEB8-F24F-4C73-B9E5-ED83EA745524}" srcId="{642E3741-F648-4EE0-86A8-B2F75A26D934}" destId="{803394EA-0810-4DDF-8EAF-718B48AE490E}" srcOrd="3" destOrd="0" parTransId="{BCE444CD-4241-401A-927A-BA46AC845E54}" sibTransId="{E918DE6A-A170-44D9-9C0B-01DD131769FB}"/>
    <dgm:cxn modelId="{9C98A888-2AA9-4EFF-B26B-51131FE0DD89}" srcId="{4D6BA908-736C-4B39-A22F-92465B4E0FD0}" destId="{8E5D6CC9-65DE-4AE8-ABE1-39633FF16757}" srcOrd="0" destOrd="0" parTransId="{31E26844-1F7B-4782-BAEF-0044D816A67C}" sibTransId="{9EED3B66-8294-4B20-B5B5-9D9A0FC4C7A4}"/>
    <dgm:cxn modelId="{34FB8607-F462-460F-8EF7-ECB8B99DBBA4}" type="presOf" srcId="{D541B183-4189-4DD0-853B-B83682B313EA}" destId="{94334430-BD4E-4751-A33E-29EB138FCBF1}" srcOrd="0" destOrd="0" presId="urn:microsoft.com/office/officeart/2005/8/layout/target3"/>
    <dgm:cxn modelId="{845788FD-B5B4-4349-A30F-2FCD9C651718}" type="presOf" srcId="{9E833BE0-58A5-4A97-8D03-C41083760628}" destId="{94334430-BD4E-4751-A33E-29EB138FCBF1}" srcOrd="0" destOrd="1" presId="urn:microsoft.com/office/officeart/2005/8/layout/target3"/>
    <dgm:cxn modelId="{D5827582-7E6A-4C65-BEBC-3073D3479650}" type="presOf" srcId="{8E5D6CC9-65DE-4AE8-ABE1-39633FF16757}" destId="{BBBF5CC0-58A5-4B6C-9F92-AD378FD49EAD}" srcOrd="0" destOrd="0" presId="urn:microsoft.com/office/officeart/2005/8/layout/target3"/>
    <dgm:cxn modelId="{206B64DD-D1E8-46F1-9FFD-2342CEF008DC}" srcId="{642E3741-F648-4EE0-86A8-B2F75A26D934}" destId="{B9014420-D2D9-495E-8D48-BD8A8341B74C}" srcOrd="5" destOrd="0" parTransId="{EA340A6D-4221-4BAE-AA6D-4DE3B3501991}" sibTransId="{ABBCCDC2-236C-4C8C-86F5-AC7A65765838}"/>
    <dgm:cxn modelId="{AB4CB21B-3F71-46B5-AE0B-9B368E79BA59}" type="presOf" srcId="{4D6BA908-736C-4B39-A22F-92465B4E0FD0}" destId="{59C77E13-CF5B-472D-82E5-CE7E2423F210}" srcOrd="1" destOrd="0" presId="urn:microsoft.com/office/officeart/2005/8/layout/target3"/>
    <dgm:cxn modelId="{7CA2C612-5C23-4727-B9DA-4582EB700198}" type="presOf" srcId="{86F3B374-AF69-4EC6-9693-79D9D2A23127}" destId="{94334430-BD4E-4751-A33E-29EB138FCBF1}" srcOrd="0" destOrd="2" presId="urn:microsoft.com/office/officeart/2005/8/layout/target3"/>
    <dgm:cxn modelId="{BFB7FF24-9430-410F-868D-35972C375715}" srcId="{8F5E17DB-E5C9-42C4-B341-B6341D5004D5}" destId="{C18E84B1-A290-4121-BE5E-C1168040B144}" srcOrd="4" destOrd="0" parTransId="{5E80E740-2DE0-44A3-A94A-D9064E424FBE}" sibTransId="{FC3943CB-CFEF-497F-8F33-B07EBABF6B24}"/>
    <dgm:cxn modelId="{4EDA1050-5C7F-4CCF-ACCD-13EE9C87744C}" srcId="{8F5E17DB-E5C9-42C4-B341-B6341D5004D5}" destId="{4D91342B-F7F3-46BC-909F-36317A6E6014}" srcOrd="5" destOrd="0" parTransId="{545C03D1-1201-49F8-9F43-D4BFCA8E6A37}" sibTransId="{0CC3281D-42B1-4CDC-B25F-1D243FE65CA0}"/>
    <dgm:cxn modelId="{14C78D77-545C-4AED-8F4D-8C0E13292AFD}" type="presOf" srcId="{642E3741-F648-4EE0-86A8-B2F75A26D934}" destId="{E0925968-EC81-4572-A7EF-4ECDC92569DF}" srcOrd="1" destOrd="0" presId="urn:microsoft.com/office/officeart/2005/8/layout/target3"/>
    <dgm:cxn modelId="{88DB28EA-60D8-453F-A45C-9FFA22FB0822}" type="presOf" srcId="{8F5E17DB-E5C9-42C4-B341-B6341D5004D5}" destId="{4C1C4289-9F93-4EE0-84EE-382EEB34B359}" srcOrd="0" destOrd="0" presId="urn:microsoft.com/office/officeart/2005/8/layout/target3"/>
    <dgm:cxn modelId="{07C492D8-9E5C-49DD-A57B-4ED3C0C26F40}" srcId="{642E3741-F648-4EE0-86A8-B2F75A26D934}" destId="{86F3B374-AF69-4EC6-9693-79D9D2A23127}" srcOrd="2" destOrd="0" parTransId="{F252810A-B5DC-407D-96E6-263588A82175}" sibTransId="{44DF884B-BD66-4539-A2F5-14000021A561}"/>
    <dgm:cxn modelId="{1D456CA9-107E-40D0-9943-C7584049E012}" srcId="{4D6BA908-736C-4B39-A22F-92465B4E0FD0}" destId="{DDE308DB-578B-43DC-959B-CFF7CFF33046}" srcOrd="1" destOrd="0" parTransId="{BC004B8F-759E-40C4-95BB-F402ACAE48CA}" sibTransId="{A4828180-8A36-43CF-A2DB-0E1B264A5211}"/>
    <dgm:cxn modelId="{47AF09A0-C4AA-4FA0-BBC5-C1D54FAC90B2}" type="presOf" srcId="{D5B08310-FF47-4354-A23B-8C10C0808079}" destId="{205755F9-76A0-4601-A65F-45F5734BC7F2}" srcOrd="0" destOrd="0" presId="urn:microsoft.com/office/officeart/2005/8/layout/target3"/>
    <dgm:cxn modelId="{2198A22F-940A-4C3F-8897-DA483924F07A}" type="presOf" srcId="{55427EC4-E5B4-4034-B94D-2BCC30130DCD}" destId="{94334430-BD4E-4751-A33E-29EB138FCBF1}" srcOrd="0" destOrd="6" presId="urn:microsoft.com/office/officeart/2005/8/layout/target3"/>
    <dgm:cxn modelId="{366E3B51-673D-4DD5-89AB-909A8D0854CA}" type="presOf" srcId="{642E3741-F648-4EE0-86A8-B2F75A26D934}" destId="{4D54A3EF-430C-4CB9-BDFD-A847071F806C}" srcOrd="0" destOrd="0" presId="urn:microsoft.com/office/officeart/2005/8/layout/target3"/>
    <dgm:cxn modelId="{1FB4ABA9-8272-41EF-BEFA-AD7ECAAFBCAE}" srcId="{8F5E17DB-E5C9-42C4-B341-B6341D5004D5}" destId="{C556F2C1-DE52-4065-8D43-15837BB0DCBC}" srcOrd="2" destOrd="0" parTransId="{84162CCB-9360-4FB9-83C5-5F40910605BF}" sibTransId="{A6D62923-E7BC-48D7-825E-DD99CE7751FD}"/>
    <dgm:cxn modelId="{86FEAF17-BFB3-4D35-ADA5-DA637465597D}" type="presOf" srcId="{8F5E17DB-E5C9-42C4-B341-B6341D5004D5}" destId="{A7084C3B-85EF-488E-8A36-CF164997A8B1}" srcOrd="1" destOrd="0" presId="urn:microsoft.com/office/officeart/2005/8/layout/target3"/>
    <dgm:cxn modelId="{A2E30F58-D13C-4E27-8942-630734029662}" srcId="{4D6BA908-736C-4B39-A22F-92465B4E0FD0}" destId="{005E5CC1-9A21-4549-8F31-FEFC3F742DAC}" srcOrd="7" destOrd="0" parTransId="{A4D3C684-6D9F-44AF-A054-CE7F77E70191}" sibTransId="{1DAF899C-C75C-467C-950A-1972AF5AB5E2}"/>
    <dgm:cxn modelId="{A0C47F28-94AE-45CB-99BC-6A179B4EDDAE}" type="presOf" srcId="{D70285F9-B9EF-418A-BCFF-5C27ACC13FBC}" destId="{94334430-BD4E-4751-A33E-29EB138FCBF1}" srcOrd="0" destOrd="4" presId="urn:microsoft.com/office/officeart/2005/8/layout/target3"/>
    <dgm:cxn modelId="{79B0FBFC-2578-4B53-9807-F07530150166}" type="presOf" srcId="{8A1F5654-520A-40B8-88D6-8D0D52F20B35}" destId="{BBBF5CC0-58A5-4B6C-9F92-AD378FD49EAD}" srcOrd="0" destOrd="3" presId="urn:microsoft.com/office/officeart/2005/8/layout/target3"/>
    <dgm:cxn modelId="{AC17F7B9-BBFD-40FF-9824-286A02195BA1}" type="presOf" srcId="{E0AFB5F6-9450-4E6A-985C-6BC566FE1C9C}" destId="{BBBF5CC0-58A5-4B6C-9F92-AD378FD49EAD}" srcOrd="0" destOrd="6" presId="urn:microsoft.com/office/officeart/2005/8/layout/target3"/>
    <dgm:cxn modelId="{6A785AAA-9CC6-4405-A2C9-9D65D8DDEA28}" srcId="{642E3741-F648-4EE0-86A8-B2F75A26D934}" destId="{D70285F9-B9EF-418A-BCFF-5C27ACC13FBC}" srcOrd="4" destOrd="0" parTransId="{454F1020-92A2-4607-8FFD-B164DF7FDD7C}" sibTransId="{CA94D6C6-0762-4118-82F5-8F222B9D3D72}"/>
    <dgm:cxn modelId="{9DF75D0B-84DC-4228-BB87-1A99A8E7E383}" type="presOf" srcId="{E2289289-ABBA-4D04-AC0E-F280BD4DBA88}" destId="{205755F9-76A0-4601-A65F-45F5734BC7F2}" srcOrd="0" destOrd="6" presId="urn:microsoft.com/office/officeart/2005/8/layout/target3"/>
    <dgm:cxn modelId="{20705F74-F84F-4AFE-A55B-D5DEE60F8D60}" type="presOf" srcId="{803394EA-0810-4DDF-8EAF-718B48AE490E}" destId="{94334430-BD4E-4751-A33E-29EB138FCBF1}" srcOrd="0" destOrd="3" presId="urn:microsoft.com/office/officeart/2005/8/layout/target3"/>
    <dgm:cxn modelId="{4BB9F20E-9F74-4BEC-8FB7-8F21FE35E35B}" type="presOf" srcId="{6D5DF15E-D7C8-4743-A946-94A5163C229F}" destId="{94334430-BD4E-4751-A33E-29EB138FCBF1}" srcOrd="0" destOrd="7" presId="urn:microsoft.com/office/officeart/2005/8/layout/target3"/>
    <dgm:cxn modelId="{F51F3526-2DC5-446B-9709-5054C333B278}" srcId="{8F5E17DB-E5C9-42C4-B341-B6341D5004D5}" destId="{E2289289-ABBA-4D04-AC0E-F280BD4DBA88}" srcOrd="6" destOrd="0" parTransId="{7DC67477-F1E5-4B5B-BB13-0BE6FA7996E8}" sibTransId="{A0581B68-4AF5-438B-8C80-16FF372E8990}"/>
    <dgm:cxn modelId="{4C8D8043-98A4-4D35-9A52-63E2704AF31A}" type="presOf" srcId="{005E5CC1-9A21-4549-8F31-FEFC3F742DAC}" destId="{BBBF5CC0-58A5-4B6C-9F92-AD378FD49EAD}" srcOrd="0" destOrd="7" presId="urn:microsoft.com/office/officeart/2005/8/layout/target3"/>
    <dgm:cxn modelId="{F9A69E05-3AAC-4994-98DC-E8112C1D96C5}" type="presOf" srcId="{C18E84B1-A290-4121-BE5E-C1168040B144}" destId="{205755F9-76A0-4601-A65F-45F5734BC7F2}" srcOrd="0" destOrd="4" presId="urn:microsoft.com/office/officeart/2005/8/layout/target3"/>
    <dgm:cxn modelId="{B28FCA52-93AD-4ECA-BC61-BDCA19181C09}" type="presOf" srcId="{517ACD4A-86F9-4A00-BEFD-866D1EA6E8F4}" destId="{BBBF5CC0-58A5-4B6C-9F92-AD378FD49EAD}" srcOrd="0" destOrd="2" presId="urn:microsoft.com/office/officeart/2005/8/layout/target3"/>
    <dgm:cxn modelId="{7F65BC67-FF77-4056-A303-2D4746EBEA71}" srcId="{8F5E17DB-E5C9-42C4-B341-B6341D5004D5}" destId="{6A6E80C1-5496-4400-B511-986759434F0A}" srcOrd="3" destOrd="0" parTransId="{A077D538-7A1B-44BD-A0ED-48BBC39ECCD3}" sibTransId="{8B5E63CD-0A50-44E4-B2A2-CE6F30F3C391}"/>
    <dgm:cxn modelId="{8D7C82D0-3EB8-493A-AF7C-E90F28108AB3}" srcId="{642E3741-F648-4EE0-86A8-B2F75A26D934}" destId="{6D5DF15E-D7C8-4743-A946-94A5163C229F}" srcOrd="7" destOrd="0" parTransId="{9D7AD2F7-99F4-4928-8177-99F810847F24}" sibTransId="{F0A49B5B-4E0F-429E-B43F-49609FAF9C68}"/>
    <dgm:cxn modelId="{1147801E-F863-46E7-B79D-D6BE2840AD54}" srcId="{4D6BA908-736C-4B39-A22F-92465B4E0FD0}" destId="{6CDAF304-AF1F-4051-953E-EDBC476AE4FB}" srcOrd="5" destOrd="0" parTransId="{A69923C7-F8CC-48EF-8D67-A7E70E834EB3}" sibTransId="{0598EEA0-7C0E-479C-9DE1-012D40402DEA}"/>
    <dgm:cxn modelId="{A999CEE2-FAA9-4C3B-B85E-ED50BBFC8D96}" srcId="{8F5E17DB-E5C9-42C4-B341-B6341D5004D5}" destId="{D5B08310-FF47-4354-A23B-8C10C0808079}" srcOrd="0" destOrd="0" parTransId="{F38C7086-0559-40BF-BE9E-644D3CE4FDBF}" sibTransId="{9A393E85-00FE-447C-ACCA-35A6D94CB4B0}"/>
    <dgm:cxn modelId="{BD191DE7-65B6-4B14-9E0F-B48FD3C1FFFF}" srcId="{8F5E17DB-E5C9-42C4-B341-B6341D5004D5}" destId="{0AAACDDD-EA9E-4254-978F-335814062A2D}" srcOrd="1" destOrd="0" parTransId="{63FB2EE1-08B8-44E2-8BE2-10E968F9B90C}" sibTransId="{08245320-61BF-46D6-ACC2-B296B6467D37}"/>
    <dgm:cxn modelId="{D7051BC1-7F86-4F70-B928-3058A5DADDBB}" type="presOf" srcId="{4D91342B-F7F3-46BC-909F-36317A6E6014}" destId="{205755F9-76A0-4601-A65F-45F5734BC7F2}" srcOrd="0" destOrd="5" presId="urn:microsoft.com/office/officeart/2005/8/layout/target3"/>
    <dgm:cxn modelId="{FA5B3BEB-4D29-4BBA-9161-619142CCE32F}" srcId="{62B4A2D9-A6DB-45D0-9629-7BD471BEE11C}" destId="{8F5E17DB-E5C9-42C4-B341-B6341D5004D5}" srcOrd="0" destOrd="0" parTransId="{CBC8347A-CB9A-4484-8236-7535F79A28C9}" sibTransId="{CBEA7699-62AC-4647-B479-FE6658EA3023}"/>
    <dgm:cxn modelId="{8E987DFE-917D-47C1-9524-BBCE04CE1F50}" srcId="{4D6BA908-736C-4B39-A22F-92465B4E0FD0}" destId="{8A1F5654-520A-40B8-88D6-8D0D52F20B35}" srcOrd="3" destOrd="0" parTransId="{01926B4F-146C-4B68-812A-156883DF6182}" sibTransId="{6718CFA4-B337-419B-94DB-4F34988CD4D4}"/>
    <dgm:cxn modelId="{EFFC64C3-F130-456F-85AC-7FEC27C8C6BD}" srcId="{8F5E17DB-E5C9-42C4-B341-B6341D5004D5}" destId="{9807BB39-41E0-4354-BB0B-40E572488344}" srcOrd="7" destOrd="0" parTransId="{B18FAF10-C78A-40D2-BC3A-7FA268AB0BA6}" sibTransId="{A060134E-B15E-4558-94F5-180F9F54BD4E}"/>
    <dgm:cxn modelId="{DF7A1FB4-A59F-48EB-BA36-8B2FF610A5B5}" type="presOf" srcId="{271F98C4-AB99-4823-BE9C-073C63743E61}" destId="{BBBF5CC0-58A5-4B6C-9F92-AD378FD49EAD}" srcOrd="0" destOrd="4" presId="urn:microsoft.com/office/officeart/2005/8/layout/target3"/>
    <dgm:cxn modelId="{1250BCA9-C8EC-4D63-8A2B-6F16497C36DE}" type="presOf" srcId="{62B4A2D9-A6DB-45D0-9629-7BD471BEE11C}" destId="{3608651C-474F-4552-9B44-39901FBB0F92}" srcOrd="0" destOrd="0" presId="urn:microsoft.com/office/officeart/2005/8/layout/target3"/>
    <dgm:cxn modelId="{B2936EF7-A927-4652-81BD-F80CD3B337C3}" type="presOf" srcId="{9807BB39-41E0-4354-BB0B-40E572488344}" destId="{205755F9-76A0-4601-A65F-45F5734BC7F2}" srcOrd="0" destOrd="7" presId="urn:microsoft.com/office/officeart/2005/8/layout/target3"/>
    <dgm:cxn modelId="{9FFEE2E9-7AE4-49D4-BCE3-3C043EA1567D}" srcId="{642E3741-F648-4EE0-86A8-B2F75A26D934}" destId="{D541B183-4189-4DD0-853B-B83682B313EA}" srcOrd="0" destOrd="0" parTransId="{1D1FE803-8684-47F4-94A9-0CA4DA07C051}" sibTransId="{1A5F3115-9CAD-4160-9A7B-8FB8A9D9F6F6}"/>
    <dgm:cxn modelId="{C357395A-B019-4454-9C6B-A5853D431511}" type="presOf" srcId="{6CDAF304-AF1F-4051-953E-EDBC476AE4FB}" destId="{BBBF5CC0-58A5-4B6C-9F92-AD378FD49EAD}" srcOrd="0" destOrd="5" presId="urn:microsoft.com/office/officeart/2005/8/layout/target3"/>
    <dgm:cxn modelId="{D4F5793C-C3CC-454D-898A-70740D9D918C}" srcId="{62B4A2D9-A6DB-45D0-9629-7BD471BEE11C}" destId="{642E3741-F648-4EE0-86A8-B2F75A26D934}" srcOrd="2" destOrd="0" parTransId="{B1E8E79B-CC1F-4402-B260-5D99AC6C3986}" sibTransId="{4F29FD82-40E8-4106-B185-4E5403867587}"/>
    <dgm:cxn modelId="{29D4BDE6-553D-44CF-BB71-851641841673}" srcId="{62B4A2D9-A6DB-45D0-9629-7BD471BEE11C}" destId="{4D6BA908-736C-4B39-A22F-92465B4E0FD0}" srcOrd="1" destOrd="0" parTransId="{746A9363-CBE4-4CBC-B986-521CF40EAE99}" sibTransId="{5C26CA17-D727-4560-B5DC-03E881003E3B}"/>
    <dgm:cxn modelId="{FE732A66-83DF-4071-B849-B663A5F60CB7}" srcId="{642E3741-F648-4EE0-86A8-B2F75A26D934}" destId="{9E833BE0-58A5-4A97-8D03-C41083760628}" srcOrd="1" destOrd="0" parTransId="{3CF2D620-C100-4385-A669-CF22D63D36CD}" sibTransId="{870810FA-A2CA-444C-9A96-627B72B0CFBB}"/>
    <dgm:cxn modelId="{9521BA3D-1C34-46D2-BAB1-910E5FC7D99E}" type="presOf" srcId="{4D6BA908-736C-4B39-A22F-92465B4E0FD0}" destId="{ACB370A3-CF4E-472A-B677-5023E37A1195}" srcOrd="0" destOrd="0" presId="urn:microsoft.com/office/officeart/2005/8/layout/target3"/>
    <dgm:cxn modelId="{F59DF237-EE08-49E3-A2AD-A3F81D64AE38}" srcId="{4D6BA908-736C-4B39-A22F-92465B4E0FD0}" destId="{271F98C4-AB99-4823-BE9C-073C63743E61}" srcOrd="4" destOrd="0" parTransId="{3149187E-341F-44D8-B22A-B97E93B3F6AD}" sibTransId="{B730D3F3-FA67-4E8E-9ACF-71678DDECFC6}"/>
    <dgm:cxn modelId="{1834AF75-6738-402D-8D16-ABFF25909404}" srcId="{4D6BA908-736C-4B39-A22F-92465B4E0FD0}" destId="{E0AFB5F6-9450-4E6A-985C-6BC566FE1C9C}" srcOrd="6" destOrd="0" parTransId="{5234A232-BE1F-44E8-A6E4-FA1BAEEBD4D8}" sibTransId="{6B405C06-CB23-4874-8A4A-05C1F82E2450}"/>
    <dgm:cxn modelId="{FFB13352-48D4-45D5-BEEF-C3A69CD8EDE9}" type="presOf" srcId="{C556F2C1-DE52-4065-8D43-15837BB0DCBC}" destId="{205755F9-76A0-4601-A65F-45F5734BC7F2}" srcOrd="0" destOrd="2" presId="urn:microsoft.com/office/officeart/2005/8/layout/target3"/>
    <dgm:cxn modelId="{0AB8DE77-E3FC-45F3-B475-0D8ADA1C0826}" type="presOf" srcId="{6A6E80C1-5496-4400-B511-986759434F0A}" destId="{205755F9-76A0-4601-A65F-45F5734BC7F2}" srcOrd="0" destOrd="3" presId="urn:microsoft.com/office/officeart/2005/8/layout/target3"/>
    <dgm:cxn modelId="{E834A8F1-9B3E-4070-B27C-AE3AA63C1112}" type="presOf" srcId="{DDE308DB-578B-43DC-959B-CFF7CFF33046}" destId="{BBBF5CC0-58A5-4B6C-9F92-AD378FD49EAD}" srcOrd="0" destOrd="1" presId="urn:microsoft.com/office/officeart/2005/8/layout/target3"/>
    <dgm:cxn modelId="{CBA64B6B-CB12-4F06-8810-7FE397FB4DB1}" srcId="{642E3741-F648-4EE0-86A8-B2F75A26D934}" destId="{55427EC4-E5B4-4034-B94D-2BCC30130DCD}" srcOrd="6" destOrd="0" parTransId="{B58354C9-F116-4F70-BFC7-04BACB3DA7CD}" sibTransId="{528DEDB9-0AA6-427A-8D7C-0590234C25DC}"/>
    <dgm:cxn modelId="{17944382-6267-4AAE-BB08-5A992E1FD5C5}" type="presOf" srcId="{0AAACDDD-EA9E-4254-978F-335814062A2D}" destId="{205755F9-76A0-4601-A65F-45F5734BC7F2}" srcOrd="0" destOrd="1" presId="urn:microsoft.com/office/officeart/2005/8/layout/target3"/>
    <dgm:cxn modelId="{D78C2E05-D70E-4B4F-8304-82CD691557C0}" type="presParOf" srcId="{3608651C-474F-4552-9B44-39901FBB0F92}" destId="{A4F9333F-2140-41D8-8829-47126F776391}" srcOrd="0" destOrd="0" presId="urn:microsoft.com/office/officeart/2005/8/layout/target3"/>
    <dgm:cxn modelId="{D27776B5-2D32-4A65-9AB3-072213FEB107}" type="presParOf" srcId="{3608651C-474F-4552-9B44-39901FBB0F92}" destId="{DFFA98E3-2A43-41E1-BEA0-53C25E546495}" srcOrd="1" destOrd="0" presId="urn:microsoft.com/office/officeart/2005/8/layout/target3"/>
    <dgm:cxn modelId="{CD7B141C-A2C4-4096-A9F3-E00BFC82B8FF}" type="presParOf" srcId="{3608651C-474F-4552-9B44-39901FBB0F92}" destId="{4C1C4289-9F93-4EE0-84EE-382EEB34B359}" srcOrd="2" destOrd="0" presId="urn:microsoft.com/office/officeart/2005/8/layout/target3"/>
    <dgm:cxn modelId="{F20FF8DF-B5C5-47A8-AC13-29732EC0B928}" type="presParOf" srcId="{3608651C-474F-4552-9B44-39901FBB0F92}" destId="{A6C3DC3D-49C6-4958-839E-3BFE6FCDBCA1}" srcOrd="3" destOrd="0" presId="urn:microsoft.com/office/officeart/2005/8/layout/target3"/>
    <dgm:cxn modelId="{535DE88B-ECDC-4B65-9196-A98709478061}" type="presParOf" srcId="{3608651C-474F-4552-9B44-39901FBB0F92}" destId="{74AC45E0-7F80-48D1-A34E-C3E55E46F57C}" srcOrd="4" destOrd="0" presId="urn:microsoft.com/office/officeart/2005/8/layout/target3"/>
    <dgm:cxn modelId="{545A4630-9B77-498B-AB64-5C3668FF6213}" type="presParOf" srcId="{3608651C-474F-4552-9B44-39901FBB0F92}" destId="{ACB370A3-CF4E-472A-B677-5023E37A1195}" srcOrd="5" destOrd="0" presId="urn:microsoft.com/office/officeart/2005/8/layout/target3"/>
    <dgm:cxn modelId="{A622FF14-6656-4175-9C85-CD8C0DA82A15}" type="presParOf" srcId="{3608651C-474F-4552-9B44-39901FBB0F92}" destId="{1A6713E4-8D12-4436-801C-1C5B933EA2D3}" srcOrd="6" destOrd="0" presId="urn:microsoft.com/office/officeart/2005/8/layout/target3"/>
    <dgm:cxn modelId="{BF02CC58-0FED-4972-A6A0-9F2EF5D7E616}" type="presParOf" srcId="{3608651C-474F-4552-9B44-39901FBB0F92}" destId="{6D178938-031E-450F-AC19-BD0440AD09C9}" srcOrd="7" destOrd="0" presId="urn:microsoft.com/office/officeart/2005/8/layout/target3"/>
    <dgm:cxn modelId="{28D78EC4-7FB7-460F-B2DA-68420FA490A1}" type="presParOf" srcId="{3608651C-474F-4552-9B44-39901FBB0F92}" destId="{4D54A3EF-430C-4CB9-BDFD-A847071F806C}" srcOrd="8" destOrd="0" presId="urn:microsoft.com/office/officeart/2005/8/layout/target3"/>
    <dgm:cxn modelId="{3DBA684B-C1C1-4B54-9D35-965CF9F6DADF}" type="presParOf" srcId="{3608651C-474F-4552-9B44-39901FBB0F92}" destId="{A7084C3B-85EF-488E-8A36-CF164997A8B1}" srcOrd="9" destOrd="0" presId="urn:microsoft.com/office/officeart/2005/8/layout/target3"/>
    <dgm:cxn modelId="{3C1E7428-600A-4976-8D2F-46E9000C2F49}" type="presParOf" srcId="{3608651C-474F-4552-9B44-39901FBB0F92}" destId="{205755F9-76A0-4601-A65F-45F5734BC7F2}" srcOrd="10" destOrd="0" presId="urn:microsoft.com/office/officeart/2005/8/layout/target3"/>
    <dgm:cxn modelId="{38E96BB3-CAB6-47FE-AA0B-A97793E1DE87}" type="presParOf" srcId="{3608651C-474F-4552-9B44-39901FBB0F92}" destId="{59C77E13-CF5B-472D-82E5-CE7E2423F210}" srcOrd="11" destOrd="0" presId="urn:microsoft.com/office/officeart/2005/8/layout/target3"/>
    <dgm:cxn modelId="{361F1745-EBC8-464F-AB1B-717B60780A24}" type="presParOf" srcId="{3608651C-474F-4552-9B44-39901FBB0F92}" destId="{BBBF5CC0-58A5-4B6C-9F92-AD378FD49EAD}" srcOrd="12" destOrd="0" presId="urn:microsoft.com/office/officeart/2005/8/layout/target3"/>
    <dgm:cxn modelId="{513C72EB-2FAD-43E3-8137-70F5496437B0}" type="presParOf" srcId="{3608651C-474F-4552-9B44-39901FBB0F92}" destId="{E0925968-EC81-4572-A7EF-4ECDC92569DF}" srcOrd="13" destOrd="0" presId="urn:microsoft.com/office/officeart/2005/8/layout/target3"/>
    <dgm:cxn modelId="{202B8E67-A80D-4E0B-8730-D9694245095A}" type="presParOf" srcId="{3608651C-474F-4552-9B44-39901FBB0F92}" destId="{94334430-BD4E-4751-A33E-29EB138FCBF1}" srcOrd="14" destOrd="0" presId="urn:microsoft.com/office/officeart/2005/8/layout/target3"/>
  </dgm:cxnLst>
  <dgm:bg/>
  <dgm:whole/>
</dgm:dataModel>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51ED26-CADE-4A92-AE5F-1B822972C381}" type="datetimeFigureOut">
              <a:rPr lang="en-US" smtClean="0"/>
              <a:pPr/>
              <a:t>7/18/2016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9C7AA3-EC0E-40BA-9B11-E6122DE422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25000" lnSpcReduction="20000"/>
          </a:bodyPr>
          <a:lstStyle/>
          <a:p>
            <a:r>
              <a:rPr lang="en-US" sz="1200" b="1" kern="1200" baseline="0" dirty="0" smtClean="0">
                <a:solidFill>
                  <a:schemeClr val="tx1"/>
                </a:solidFill>
                <a:latin typeface="+mn-lt"/>
                <a:ea typeface="+mn-ea"/>
                <a:cs typeface="+mn-cs"/>
              </a:rPr>
              <a:t>Characteristics of events</a:t>
            </a:r>
          </a:p>
          <a:p>
            <a:r>
              <a:rPr lang="en-US" sz="1200" kern="1200" baseline="0" dirty="0" smtClean="0">
                <a:solidFill>
                  <a:schemeClr val="tx1"/>
                </a:solidFill>
                <a:latin typeface="+mn-lt"/>
                <a:ea typeface="+mn-ea"/>
                <a:cs typeface="+mn-cs"/>
              </a:rPr>
              <a:t>In our definition of special events, we noted key characteristics of events as ‘non-routine’</a:t>
            </a:r>
          </a:p>
          <a:p>
            <a:r>
              <a:rPr lang="en-US" sz="1200" kern="1200" baseline="0" dirty="0" smtClean="0">
                <a:solidFill>
                  <a:schemeClr val="tx1"/>
                </a:solidFill>
                <a:latin typeface="+mn-lt"/>
                <a:ea typeface="+mn-ea"/>
                <a:cs typeface="+mn-cs"/>
              </a:rPr>
              <a:t>and ‘unique’. However, events have many other characteristics in common with all types</a:t>
            </a:r>
          </a:p>
          <a:p>
            <a:r>
              <a:rPr lang="en-US" sz="1200" kern="1200" baseline="0" dirty="0" smtClean="0">
                <a:solidFill>
                  <a:schemeClr val="tx1"/>
                </a:solidFill>
                <a:latin typeface="+mn-lt"/>
                <a:ea typeface="+mn-ea"/>
                <a:cs typeface="+mn-cs"/>
              </a:rPr>
              <a:t>of services, and in particular with hospitality and leisure services of many kinds.</a:t>
            </a:r>
          </a:p>
          <a:p>
            <a:r>
              <a:rPr lang="en-US" sz="1200" kern="1200" baseline="0" dirty="0" smtClean="0">
                <a:solidFill>
                  <a:schemeClr val="tx1"/>
                </a:solidFill>
                <a:latin typeface="+mn-lt"/>
                <a:ea typeface="+mn-ea"/>
                <a:cs typeface="+mn-cs"/>
              </a:rPr>
              <a:t>These characteristics can be grouped together as being uniqueness;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a:t>
            </a:r>
          </a:p>
          <a:p>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-intensiveness;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xed</a:t>
            </a:r>
            <a:r>
              <a:rPr lang="en-US" sz="1200" kern="1200" baseline="0" dirty="0" smtClean="0">
                <a:solidFill>
                  <a:schemeClr val="tx1"/>
                </a:solidFill>
                <a:latin typeface="+mn-lt"/>
                <a:ea typeface="+mn-ea"/>
                <a:cs typeface="+mn-cs"/>
              </a:rPr>
              <a:t> timescales; intangibility; personal interaction; ambience; and</a:t>
            </a:r>
          </a:p>
          <a:p>
            <a:r>
              <a:rPr lang="en-US" sz="1200" kern="1200" baseline="0" dirty="0" smtClean="0">
                <a:solidFill>
                  <a:schemeClr val="tx1"/>
                </a:solidFill>
                <a:latin typeface="+mn-lt"/>
                <a:ea typeface="+mn-ea"/>
                <a:cs typeface="+mn-cs"/>
              </a:rPr>
              <a:t>ritual or ceremony (see </a:t>
            </a:r>
            <a:r>
              <a:rPr lang="en-US" sz="1200" kern="1200" baseline="0" dirty="0" err="1" smtClean="0">
                <a:solidFill>
                  <a:schemeClr val="tx1"/>
                </a:solidFill>
                <a:latin typeface="+mn-lt"/>
                <a:ea typeface="+mn-ea"/>
                <a:cs typeface="+mn-cs"/>
              </a:rPr>
              <a:t>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gure</a:t>
            </a:r>
            <a:r>
              <a:rPr lang="en-US" sz="1200" kern="1200" baseline="0" dirty="0" smtClean="0">
                <a:solidFill>
                  <a:schemeClr val="tx1"/>
                </a:solidFill>
                <a:latin typeface="+mn-lt"/>
                <a:ea typeface="+mn-ea"/>
                <a:cs typeface="+mn-cs"/>
              </a:rPr>
              <a:t> 1.3).</a:t>
            </a:r>
          </a:p>
          <a:p>
            <a:r>
              <a:rPr lang="en-US" sz="1200" b="1" i="1" kern="1200" baseline="0" dirty="0" smtClean="0">
                <a:solidFill>
                  <a:schemeClr val="tx1"/>
                </a:solidFill>
                <a:latin typeface="+mn-lt"/>
                <a:ea typeface="+mn-ea"/>
                <a:cs typeface="+mn-cs"/>
              </a:rPr>
              <a:t>Uniqueness</a:t>
            </a:r>
          </a:p>
          <a:p>
            <a:r>
              <a:rPr lang="en-US" sz="1200" kern="1200" baseline="0" dirty="0" smtClean="0">
                <a:solidFill>
                  <a:schemeClr val="tx1"/>
                </a:solidFill>
                <a:latin typeface="+mn-lt"/>
                <a:ea typeface="+mn-ea"/>
                <a:cs typeface="+mn-cs"/>
              </a:rPr>
              <a:t>The key element of all special events is their uniqueness: each one will be different. This is</a:t>
            </a:r>
          </a:p>
          <a:p>
            <a:r>
              <a:rPr lang="en-US" sz="1200" kern="1200" baseline="0" dirty="0" smtClean="0">
                <a:solidFill>
                  <a:schemeClr val="tx1"/>
                </a:solidFill>
                <a:latin typeface="+mn-lt"/>
                <a:ea typeface="+mn-ea"/>
                <a:cs typeface="+mn-cs"/>
              </a:rPr>
              <a:t>not to say that the same kind of event cannot be repeated many times, but that the participants,</a:t>
            </a:r>
          </a:p>
          <a:p>
            <a:r>
              <a:rPr lang="en-US" sz="1200" kern="1200" baseline="0" dirty="0" smtClean="0">
                <a:solidFill>
                  <a:schemeClr val="tx1"/>
                </a:solidFill>
                <a:latin typeface="+mn-lt"/>
                <a:ea typeface="+mn-ea"/>
                <a:cs typeface="+mn-cs"/>
              </a:rPr>
              <a:t>the surroundings, the audience, or any number of other variables will make </a:t>
            </a:r>
            <a:r>
              <a:rPr lang="en-US" sz="1200" kern="1200" baseline="0" dirty="0" err="1" smtClean="0">
                <a:solidFill>
                  <a:schemeClr val="tx1"/>
                </a:solidFill>
                <a:latin typeface="+mn-lt"/>
                <a:ea typeface="+mn-ea"/>
                <a:cs typeface="+mn-cs"/>
              </a:rPr>
              <a:t>theevent</a:t>
            </a:r>
            <a:r>
              <a:rPr lang="en-US" sz="1200" kern="1200" baseline="0" dirty="0" smtClean="0">
                <a:solidFill>
                  <a:schemeClr val="tx1"/>
                </a:solidFill>
                <a:latin typeface="+mn-lt"/>
                <a:ea typeface="+mn-ea"/>
                <a:cs typeface="+mn-cs"/>
              </a:rPr>
              <a:t> unique. Even where we have looked at those special events that are very frequent,</a:t>
            </a:r>
          </a:p>
          <a:p>
            <a:r>
              <a:rPr lang="en-US" sz="1200" kern="1200" baseline="0" dirty="0" smtClean="0">
                <a:solidFill>
                  <a:schemeClr val="tx1"/>
                </a:solidFill>
                <a:latin typeface="+mn-lt"/>
                <a:ea typeface="+mn-ea"/>
                <a:cs typeface="+mn-cs"/>
              </a:rPr>
              <a:t>such as weddings, all are different because different people are involved, the choice of</a:t>
            </a:r>
          </a:p>
          <a:p>
            <a:r>
              <a:rPr lang="en-US" sz="1200" kern="1200" baseline="0" dirty="0" smtClean="0">
                <a:solidFill>
                  <a:schemeClr val="tx1"/>
                </a:solidFill>
                <a:latin typeface="+mn-lt"/>
                <a:ea typeface="+mn-ea"/>
                <a:cs typeface="+mn-cs"/>
              </a:rPr>
              <a:t>location, the invited guests, the timing, and so on. The same is true of events that may</a:t>
            </a:r>
          </a:p>
          <a:p>
            <a:r>
              <a:rPr lang="en-US" sz="1200" kern="1200" baseline="0" dirty="0" smtClean="0">
                <a:solidFill>
                  <a:schemeClr val="tx1"/>
                </a:solidFill>
                <a:latin typeface="+mn-lt"/>
                <a:ea typeface="+mn-ea"/>
                <a:cs typeface="+mn-cs"/>
              </a:rPr>
              <a:t>have followed the same format for years and years. The ancient Olympic Games took</a:t>
            </a:r>
          </a:p>
          <a:p>
            <a:r>
              <a:rPr lang="en-US" sz="1200" kern="1200" baseline="0" dirty="0" smtClean="0">
                <a:solidFill>
                  <a:schemeClr val="tx1"/>
                </a:solidFill>
                <a:latin typeface="+mn-lt"/>
                <a:ea typeface="+mn-ea"/>
                <a:cs typeface="+mn-cs"/>
              </a:rPr>
              <a:t>place at four-year intervals for nearly 1200 years, or put more simply, 300 repeat editions.</a:t>
            </a:r>
          </a:p>
          <a:p>
            <a:r>
              <a:rPr lang="en-US" sz="1200" kern="1200" baseline="0" dirty="0" smtClean="0">
                <a:solidFill>
                  <a:schemeClr val="tx1"/>
                </a:solidFill>
                <a:latin typeface="+mn-lt"/>
                <a:ea typeface="+mn-ea"/>
                <a:cs typeface="+mn-cs"/>
              </a:rPr>
              <a:t>But each was unique, because each had different athletes, different organizers and a</a:t>
            </a:r>
          </a:p>
          <a:p>
            <a:r>
              <a:rPr lang="en-US" sz="1200" kern="1200" baseline="0" dirty="0" smtClean="0">
                <a:solidFill>
                  <a:schemeClr val="tx1"/>
                </a:solidFill>
                <a:latin typeface="+mn-lt"/>
                <a:ea typeface="+mn-ea"/>
                <a:cs typeface="+mn-cs"/>
              </a:rPr>
              <a:t>different audience. The format also changed slowly over time. At the beginning, it was a</a:t>
            </a:r>
          </a:p>
          <a:p>
            <a:r>
              <a:rPr lang="en-US" sz="1200" kern="1200" baseline="0" dirty="0" smtClean="0">
                <a:solidFill>
                  <a:schemeClr val="tx1"/>
                </a:solidFill>
                <a:latin typeface="+mn-lt"/>
                <a:ea typeface="+mn-ea"/>
                <a:cs typeface="+mn-cs"/>
              </a:rPr>
              <a:t>religious festival for the Greek god Zeus, and only a 150-metre footrace, the ‘</a:t>
            </a:r>
            <a:r>
              <a:rPr lang="en-US" sz="1200" kern="1200" baseline="0" dirty="0" err="1" smtClean="0">
                <a:solidFill>
                  <a:schemeClr val="tx1"/>
                </a:solidFill>
                <a:latin typeface="+mn-lt"/>
                <a:ea typeface="+mn-ea"/>
                <a:cs typeface="+mn-cs"/>
              </a:rPr>
              <a:t>stade</a:t>
            </a:r>
            <a:r>
              <a:rPr lang="en-US" sz="1200" kern="1200" baseline="0" dirty="0" smtClean="0">
                <a:solidFill>
                  <a:schemeClr val="tx1"/>
                </a:solidFill>
                <a:latin typeface="+mn-lt"/>
                <a:ea typeface="+mn-ea"/>
                <a:cs typeface="+mn-cs"/>
              </a:rPr>
              <a:t>’, was</a:t>
            </a:r>
          </a:p>
          <a:p>
            <a:r>
              <a:rPr lang="en-US" sz="1200" kern="1200" baseline="0" dirty="0" smtClean="0">
                <a:solidFill>
                  <a:schemeClr val="tx1"/>
                </a:solidFill>
                <a:latin typeface="+mn-lt"/>
                <a:ea typeface="+mn-ea"/>
                <a:cs typeface="+mn-cs"/>
              </a:rPr>
              <a:t>run. At the end, there was no major religious aspect, but the athletics had become the</a:t>
            </a:r>
          </a:p>
          <a:p>
            <a:r>
              <a:rPr lang="en-US" sz="1200" kern="1200" baseline="0" dirty="0" smtClean="0">
                <a:solidFill>
                  <a:schemeClr val="tx1"/>
                </a:solidFill>
                <a:latin typeface="+mn-lt"/>
                <a:ea typeface="+mn-ea"/>
                <a:cs typeface="+mn-cs"/>
              </a:rPr>
              <a:t>main activity, with 12 or so different sports in the games.</a:t>
            </a:r>
          </a:p>
          <a:p>
            <a:r>
              <a:rPr lang="en-US" sz="1200" kern="1200" baseline="0" dirty="0" smtClean="0">
                <a:solidFill>
                  <a:schemeClr val="tx1"/>
                </a:solidFill>
                <a:latin typeface="+mn-lt"/>
                <a:ea typeface="+mn-ea"/>
                <a:cs typeface="+mn-cs"/>
              </a:rPr>
              <a:t>The uniqueness of special events is therefore the key to them. We are not doing something</a:t>
            </a:r>
          </a:p>
          <a:p>
            <a:r>
              <a:rPr lang="en-US" sz="1200" kern="1200" baseline="0" dirty="0" smtClean="0">
                <a:solidFill>
                  <a:schemeClr val="tx1"/>
                </a:solidFill>
                <a:latin typeface="+mn-lt"/>
                <a:ea typeface="+mn-ea"/>
                <a:cs typeface="+mn-cs"/>
              </a:rPr>
              <a:t>that is routine, nor are we producing the same item of work repetitively. Nevertheless,</a:t>
            </a:r>
          </a:p>
          <a:p>
            <a:r>
              <a:rPr lang="en-US" sz="1200" kern="1200" baseline="0" dirty="0" smtClean="0">
                <a:solidFill>
                  <a:schemeClr val="tx1"/>
                </a:solidFill>
                <a:latin typeface="+mn-lt"/>
                <a:ea typeface="+mn-ea"/>
                <a:cs typeface="+mn-cs"/>
              </a:rPr>
              <a:t>it is important to recognize that certain types of event do recur; they may recur in</a:t>
            </a:r>
          </a:p>
          <a:p>
            <a:r>
              <a:rPr lang="en-US" sz="1200" kern="1200" baseline="0" dirty="0" smtClean="0">
                <a:solidFill>
                  <a:schemeClr val="tx1"/>
                </a:solidFill>
                <a:latin typeface="+mn-lt"/>
                <a:ea typeface="+mn-ea"/>
                <a:cs typeface="+mn-cs"/>
              </a:rPr>
              <a:t>the same kind of format (such as weddings – each wedding is different but the format</a:t>
            </a:r>
          </a:p>
          <a:p>
            <a:r>
              <a:rPr lang="en-US" sz="1200" kern="1200" baseline="0" dirty="0" smtClean="0">
                <a:solidFill>
                  <a:schemeClr val="tx1"/>
                </a:solidFill>
                <a:latin typeface="+mn-lt"/>
                <a:ea typeface="+mn-ea"/>
                <a:cs typeface="+mn-cs"/>
              </a:rPr>
              <a:t>or structure is similar), or they may recur on the basis of time interval (such as an annual</a:t>
            </a:r>
          </a:p>
          <a:p>
            <a:r>
              <a:rPr lang="en-US" sz="1200" kern="1200" baseline="0" dirty="0" smtClean="0">
                <a:solidFill>
                  <a:schemeClr val="tx1"/>
                </a:solidFill>
                <a:latin typeface="+mn-lt"/>
                <a:ea typeface="+mn-ea"/>
                <a:cs typeface="+mn-cs"/>
              </a:rPr>
              <a:t>conference – again the format or structure is the same, but the participants and the subject</a:t>
            </a:r>
          </a:p>
          <a:p>
            <a:r>
              <a:rPr lang="en-US" sz="1200" kern="1200" baseline="0" dirty="0" smtClean="0">
                <a:solidFill>
                  <a:schemeClr val="tx1"/>
                </a:solidFill>
                <a:latin typeface="+mn-lt"/>
                <a:ea typeface="+mn-ea"/>
                <a:cs typeface="+mn-cs"/>
              </a:rPr>
              <a:t>will be different). Uniqueness alone, however, does not make a special event. Events</a:t>
            </a:r>
          </a:p>
          <a:p>
            <a:r>
              <a:rPr lang="en-US" sz="1200" kern="1200" baseline="0" dirty="0" smtClean="0">
                <a:solidFill>
                  <a:schemeClr val="tx1"/>
                </a:solidFill>
                <a:latin typeface="+mn-lt"/>
                <a:ea typeface="+mn-ea"/>
                <a:cs typeface="+mn-cs"/>
              </a:rPr>
              <a:t>have a number of characteristics and their uniqueness is closely related to aspects of</a:t>
            </a:r>
          </a:p>
          <a:p>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and intangibility.</a:t>
            </a:r>
          </a:p>
          <a:p>
            <a:r>
              <a:rPr lang="en-US" sz="1200" b="1" i="1" kern="1200" baseline="0" dirty="0" err="1" smtClean="0">
                <a:solidFill>
                  <a:schemeClr val="tx1"/>
                </a:solidFill>
                <a:latin typeface="+mn-lt"/>
                <a:ea typeface="+mn-ea"/>
                <a:cs typeface="+mn-cs"/>
              </a:rPr>
              <a:t>Perishability</a:t>
            </a:r>
            <a:r>
              <a:rPr lang="en-US" sz="1200" b="1" i="1" kern="1200" baseline="0" dirty="0" smtClean="0">
                <a:solidFill>
                  <a:schemeClr val="tx1"/>
                </a:solidFill>
                <a:latin typeface="+mn-lt"/>
                <a:ea typeface="+mn-ea"/>
                <a:cs typeface="+mn-cs"/>
              </a:rPr>
              <a:t> of events</a:t>
            </a:r>
          </a:p>
          <a:p>
            <a:r>
              <a:rPr lang="en-US" sz="1200" kern="1200" baseline="0" dirty="0" smtClean="0">
                <a:solidFill>
                  <a:schemeClr val="tx1"/>
                </a:solidFill>
                <a:latin typeface="+mn-lt"/>
                <a:ea typeface="+mn-ea"/>
                <a:cs typeface="+mn-cs"/>
              </a:rPr>
              <a:t>Almost by </a:t>
            </a:r>
            <a:r>
              <a:rPr lang="en-US" sz="1200" kern="1200" baseline="0" dirty="0" err="1" smtClean="0">
                <a:solidFill>
                  <a:schemeClr val="tx1"/>
                </a:solidFill>
                <a:latin typeface="+mn-lt"/>
                <a:ea typeface="+mn-ea"/>
                <a:cs typeface="+mn-cs"/>
              </a:rPr>
              <a:t>defi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nition</a:t>
            </a:r>
            <a:r>
              <a:rPr lang="en-US" sz="1200" kern="1200" baseline="0" dirty="0" smtClean="0">
                <a:solidFill>
                  <a:schemeClr val="tx1"/>
                </a:solidFill>
                <a:latin typeface="+mn-lt"/>
                <a:ea typeface="+mn-ea"/>
                <a:cs typeface="+mn-cs"/>
              </a:rPr>
              <a:t>, if we regard events as ‘unique’, then the event is tremendously perishable;</a:t>
            </a:r>
          </a:p>
          <a:p>
            <a:r>
              <a:rPr lang="en-US" sz="1200" kern="1200" baseline="0" dirty="0" smtClean="0">
                <a:solidFill>
                  <a:schemeClr val="tx1"/>
                </a:solidFill>
                <a:latin typeface="+mn-lt"/>
                <a:ea typeface="+mn-ea"/>
                <a:cs typeface="+mn-cs"/>
              </a:rPr>
              <a:t>it cannot be repeated in exactly the same way. Two birthday parties at the same</a:t>
            </a:r>
          </a:p>
          <a:p>
            <a:r>
              <a:rPr lang="en-US" sz="1200" kern="1200" baseline="0" dirty="0" smtClean="0">
                <a:solidFill>
                  <a:schemeClr val="tx1"/>
                </a:solidFill>
                <a:latin typeface="+mn-lt"/>
                <a:ea typeface="+mn-ea"/>
                <a:cs typeface="+mn-cs"/>
              </a:rPr>
              <a:t>location, with the same number of people, will not be the same. Even where a reasonable</a:t>
            </a:r>
          </a:p>
          <a:p>
            <a:r>
              <a:rPr lang="en-US" sz="1200" kern="1200" baseline="0" dirty="0" smtClean="0">
                <a:solidFill>
                  <a:schemeClr val="tx1"/>
                </a:solidFill>
                <a:latin typeface="+mn-lt"/>
                <a:ea typeface="+mn-ea"/>
                <a:cs typeface="+mn-cs"/>
              </a:rPr>
              <a:t>level of standardization is possible, for example, with activities such as training seminars,</a:t>
            </a:r>
          </a:p>
          <a:p>
            <a:r>
              <a:rPr lang="en-US" sz="1200" kern="1200" baseline="0" dirty="0" smtClean="0">
                <a:solidFill>
                  <a:schemeClr val="tx1"/>
                </a:solidFill>
                <a:latin typeface="+mn-lt"/>
                <a:ea typeface="+mn-ea"/>
                <a:cs typeface="+mn-cs"/>
              </a:rPr>
              <a:t>each will be different and will be very time dependent. They exist </a:t>
            </a:r>
            <a:r>
              <a:rPr lang="en-US" sz="1200" kern="1200" baseline="0" dirty="0" err="1" smtClean="0">
                <a:solidFill>
                  <a:schemeClr val="tx1"/>
                </a:solidFill>
                <a:latin typeface="+mn-lt"/>
                <a:ea typeface="+mn-ea"/>
                <a:cs typeface="+mn-cs"/>
              </a:rPr>
              <a:t>briefl</a:t>
            </a:r>
            <a:r>
              <a:rPr lang="en-US" sz="1200" kern="1200" baseline="0" dirty="0" smtClean="0">
                <a:solidFill>
                  <a:schemeClr val="tx1"/>
                </a:solidFill>
                <a:latin typeface="+mn-lt"/>
                <a:ea typeface="+mn-ea"/>
                <a:cs typeface="+mn-cs"/>
              </a:rPr>
              <a:t> y and cannot be</a:t>
            </a:r>
          </a:p>
          <a:p>
            <a:r>
              <a:rPr lang="en-US" sz="1200" kern="1200" baseline="0" dirty="0" smtClean="0">
                <a:solidFill>
                  <a:schemeClr val="tx1"/>
                </a:solidFill>
                <a:latin typeface="+mn-lt"/>
                <a:ea typeface="+mn-ea"/>
                <a:cs typeface="+mn-cs"/>
              </a:rPr>
              <a:t>repeated in precisely the same way.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also relates to the use of facilities </a:t>
            </a:r>
            <a:r>
              <a:rPr lang="en-US" sz="1200" kern="1200" baseline="0" dirty="0" err="1" smtClean="0">
                <a:solidFill>
                  <a:schemeClr val="tx1"/>
                </a:solidFill>
                <a:latin typeface="+mn-lt"/>
                <a:ea typeface="+mn-ea"/>
                <a:cs typeface="+mn-cs"/>
              </a:rPr>
              <a:t>forevents</a:t>
            </a:r>
            <a:r>
              <a:rPr lang="en-US" sz="1200" kern="1200" baseline="0" dirty="0" smtClean="0">
                <a:solidFill>
                  <a:schemeClr val="tx1"/>
                </a:solidFill>
                <a:latin typeface="+mn-lt"/>
                <a:ea typeface="+mn-ea"/>
                <a:cs typeface="+mn-cs"/>
              </a:rPr>
              <a:t>. Let us suppose we have a banqueting room. It may be used to its peak capacity</a:t>
            </a:r>
          </a:p>
          <a:p>
            <a:r>
              <a:rPr lang="en-US" sz="1200" kern="1200" baseline="0" dirty="0" smtClean="0">
                <a:solidFill>
                  <a:schemeClr val="tx1"/>
                </a:solidFill>
                <a:latin typeface="+mn-lt"/>
                <a:ea typeface="+mn-ea"/>
                <a:cs typeface="+mn-cs"/>
              </a:rPr>
              <a:t>only on Saturdays, for weddings, so the rest of the week its revenue-generating potential</a:t>
            </a:r>
          </a:p>
          <a:p>
            <a:r>
              <a:rPr lang="en-US" sz="1200" kern="1200" baseline="0" dirty="0" smtClean="0">
                <a:solidFill>
                  <a:schemeClr val="tx1"/>
                </a:solidFill>
                <a:latin typeface="+mn-lt"/>
                <a:ea typeface="+mn-ea"/>
                <a:cs typeface="+mn-cs"/>
              </a:rPr>
              <a:t>may not be exploited. If the room is empty for even one day of the week, the </a:t>
            </a:r>
            <a:r>
              <a:rPr lang="en-US" sz="1200" kern="1200" baseline="0" dirty="0" err="1" smtClean="0">
                <a:solidFill>
                  <a:schemeClr val="tx1"/>
                </a:solidFill>
                <a:latin typeface="+mn-lt"/>
                <a:ea typeface="+mn-ea"/>
                <a:cs typeface="+mn-cs"/>
              </a:rPr>
              <a:t>revenuegenerating</a:t>
            </a:r>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potential of that day is lost for ever – it is perishable. The room can be used on</a:t>
            </a:r>
          </a:p>
          <a:p>
            <a:r>
              <a:rPr lang="en-US" sz="1200" kern="1200" baseline="0" dirty="0" smtClean="0">
                <a:solidFill>
                  <a:schemeClr val="tx1"/>
                </a:solidFill>
                <a:latin typeface="+mn-lt"/>
                <a:ea typeface="+mn-ea"/>
                <a:cs typeface="+mn-cs"/>
              </a:rPr>
              <a:t>a different day, but the day it is empty cannot be replayed and used for an event.</a:t>
            </a:r>
          </a:p>
          <a:p>
            <a:r>
              <a:rPr lang="en-US" sz="1200" kern="1200" baseline="0" dirty="0" smtClean="0">
                <a:solidFill>
                  <a:schemeClr val="tx1"/>
                </a:solidFill>
                <a:latin typeface="+mn-lt"/>
                <a:ea typeface="+mn-ea"/>
                <a:cs typeface="+mn-cs"/>
              </a:rPr>
              <a:t>One of the key issues, therefore, in the events manager’s role, is the extent to which</a:t>
            </a:r>
          </a:p>
          <a:p>
            <a:r>
              <a:rPr lang="en-US" sz="1200" kern="1200" baseline="0" dirty="0" smtClean="0">
                <a:solidFill>
                  <a:schemeClr val="tx1"/>
                </a:solidFill>
                <a:latin typeface="+mn-lt"/>
                <a:ea typeface="+mn-ea"/>
                <a:cs typeface="+mn-cs"/>
              </a:rPr>
              <a:t>facilities and services can be used effectively, given the uniqueness or irregularity (perhaps</a:t>
            </a:r>
          </a:p>
          <a:p>
            <a:r>
              <a:rPr lang="en-US" sz="1200" kern="1200" baseline="0" dirty="0" smtClean="0">
                <a:solidFill>
                  <a:schemeClr val="tx1"/>
                </a:solidFill>
                <a:latin typeface="+mn-lt"/>
                <a:ea typeface="+mn-ea"/>
                <a:cs typeface="+mn-cs"/>
              </a:rPr>
              <a:t>better to say infrequency) of use. In consequence, events can be expensive to provide.</a:t>
            </a:r>
          </a:p>
          <a:p>
            <a:r>
              <a:rPr lang="en-US" sz="1200" kern="1200" baseline="0" dirty="0" smtClean="0">
                <a:solidFill>
                  <a:schemeClr val="tx1"/>
                </a:solidFill>
                <a:latin typeface="+mn-lt"/>
                <a:ea typeface="+mn-ea"/>
                <a:cs typeface="+mn-cs"/>
              </a:rPr>
              <a:t>Many items will have to be produced on a one-off basis and cannot be used again. For</a:t>
            </a:r>
          </a:p>
          <a:p>
            <a:r>
              <a:rPr lang="en-US" sz="1200" kern="1200" baseline="0" dirty="0" smtClean="0">
                <a:solidFill>
                  <a:schemeClr val="tx1"/>
                </a:solidFill>
                <a:latin typeface="+mn-lt"/>
                <a:ea typeface="+mn-ea"/>
                <a:cs typeface="+mn-cs"/>
              </a:rPr>
              <a:t>example, a large banner saying ‘Happy Wedding Anniversary Anna and Frederick’ would</a:t>
            </a:r>
          </a:p>
          <a:p>
            <a:r>
              <a:rPr lang="en-US" sz="1200" kern="1200" baseline="0" dirty="0" smtClean="0">
                <a:solidFill>
                  <a:schemeClr val="tx1"/>
                </a:solidFill>
                <a:latin typeface="+mn-lt"/>
                <a:ea typeface="+mn-ea"/>
                <a:cs typeface="+mn-cs"/>
              </a:rPr>
              <a:t>be a unique item and thus (relatively) expensive to provide. On the other hand, a banner</a:t>
            </a:r>
          </a:p>
          <a:p>
            <a:r>
              <a:rPr lang="en-US" sz="1200" kern="1200" baseline="0" dirty="0" smtClean="0">
                <a:solidFill>
                  <a:schemeClr val="tx1"/>
                </a:solidFill>
                <a:latin typeface="+mn-lt"/>
                <a:ea typeface="+mn-ea"/>
                <a:cs typeface="+mn-cs"/>
              </a:rPr>
              <a:t>saying ‘Happy Anniversary’ may have a number of potential uses, may be cheaper to</a:t>
            </a:r>
          </a:p>
          <a:p>
            <a:r>
              <a:rPr lang="en-US" sz="1200" kern="1200" baseline="0" dirty="0" smtClean="0">
                <a:solidFill>
                  <a:schemeClr val="tx1"/>
                </a:solidFill>
                <a:latin typeface="+mn-lt"/>
                <a:ea typeface="+mn-ea"/>
                <a:cs typeface="+mn-cs"/>
              </a:rPr>
              <a:t>produce and could be stored to be used again.</a:t>
            </a:r>
          </a:p>
          <a:p>
            <a:r>
              <a:rPr lang="en-US" sz="1200" kern="1200" baseline="0" dirty="0" smtClean="0">
                <a:solidFill>
                  <a:schemeClr val="tx1"/>
                </a:solidFill>
                <a:latin typeface="+mn-lt"/>
                <a:ea typeface="+mn-ea"/>
                <a:cs typeface="+mn-cs"/>
              </a:rPr>
              <a:t>The issue of </a:t>
            </a:r>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also means that events venue managers may have to use</a:t>
            </a:r>
          </a:p>
          <a:p>
            <a:r>
              <a:rPr lang="en-US" sz="1200" kern="1200" baseline="0" dirty="0" smtClean="0">
                <a:solidFill>
                  <a:schemeClr val="tx1"/>
                </a:solidFill>
                <a:latin typeface="+mn-lt"/>
                <a:ea typeface="+mn-ea"/>
                <a:cs typeface="+mn-cs"/>
              </a:rPr>
              <a:t>a variety of techniques, such as differential pricing, to try to encourage activities in quiet</a:t>
            </a:r>
          </a:p>
          <a:p>
            <a:r>
              <a:rPr lang="en-US" sz="1200" kern="1200" baseline="0" dirty="0" smtClean="0">
                <a:solidFill>
                  <a:schemeClr val="tx1"/>
                </a:solidFill>
                <a:latin typeface="+mn-lt"/>
                <a:ea typeface="+mn-ea"/>
                <a:cs typeface="+mn-cs"/>
              </a:rPr>
              <a:t>periods when a facility or service on offer might not sell. Perhaps a mobile disco can be</a:t>
            </a:r>
          </a:p>
          <a:p>
            <a:r>
              <a:rPr lang="en-US" sz="1200" kern="1200" baseline="0" dirty="0" smtClean="0">
                <a:solidFill>
                  <a:schemeClr val="tx1"/>
                </a:solidFill>
                <a:latin typeface="+mn-lt"/>
                <a:ea typeface="+mn-ea"/>
                <a:cs typeface="+mn-cs"/>
              </a:rPr>
              <a:t>obtained at a discount for an event on, say, a Tuesday, rather than at a peak period of</a:t>
            </a:r>
          </a:p>
          <a:p>
            <a:r>
              <a:rPr lang="en-US" sz="1200" kern="1200" baseline="0" dirty="0" smtClean="0">
                <a:solidFill>
                  <a:schemeClr val="tx1"/>
                </a:solidFill>
                <a:latin typeface="+mn-lt"/>
                <a:ea typeface="+mn-ea"/>
                <a:cs typeface="+mn-cs"/>
              </a:rPr>
              <a:t>the week or year, like a Friday or Saturday night or New Year’s Eve. This too illustrates the</a:t>
            </a:r>
          </a:p>
          <a:p>
            <a:r>
              <a:rPr lang="en-US" sz="1200" kern="1200" baseline="0" dirty="0" err="1" smtClean="0">
                <a:solidFill>
                  <a:schemeClr val="tx1"/>
                </a:solidFill>
                <a:latin typeface="+mn-lt"/>
                <a:ea typeface="+mn-ea"/>
                <a:cs typeface="+mn-cs"/>
              </a:rPr>
              <a:t>perishability</a:t>
            </a:r>
            <a:r>
              <a:rPr lang="en-US" sz="1200" kern="1200" baseline="0" dirty="0" smtClean="0">
                <a:solidFill>
                  <a:schemeClr val="tx1"/>
                </a:solidFill>
                <a:latin typeface="+mn-lt"/>
                <a:ea typeface="+mn-ea"/>
                <a:cs typeface="+mn-cs"/>
              </a:rPr>
              <a:t> issue; if the disco is not booked one night of the week it will have lost that</a:t>
            </a:r>
          </a:p>
          <a:p>
            <a:r>
              <a:rPr lang="en-US" sz="1200" kern="1200" baseline="0" dirty="0" smtClean="0">
                <a:solidFill>
                  <a:schemeClr val="tx1"/>
                </a:solidFill>
                <a:latin typeface="+mn-lt"/>
                <a:ea typeface="+mn-ea"/>
                <a:cs typeface="+mn-cs"/>
              </a:rPr>
              <a:t>night’s revenue forever.</a:t>
            </a:r>
          </a:p>
          <a:p>
            <a:r>
              <a:rPr lang="en-US" sz="1200" b="1" i="1" kern="1200" baseline="0" dirty="0" smtClean="0">
                <a:solidFill>
                  <a:schemeClr val="tx1"/>
                </a:solidFill>
                <a:latin typeface="+mn-lt"/>
                <a:ea typeface="+mn-ea"/>
                <a:cs typeface="+mn-cs"/>
              </a:rPr>
              <a:t>Intangibility</a:t>
            </a:r>
          </a:p>
          <a:p>
            <a:r>
              <a:rPr lang="en-US" sz="1200" kern="1200" baseline="0" dirty="0" smtClean="0">
                <a:solidFill>
                  <a:schemeClr val="tx1"/>
                </a:solidFill>
                <a:latin typeface="+mn-lt"/>
                <a:ea typeface="+mn-ea"/>
                <a:cs typeface="+mn-cs"/>
              </a:rPr>
              <a:t>When you go out to buy a chocolate bar or a pair of socks, you are buying something</a:t>
            </a:r>
          </a:p>
          <a:p>
            <a:r>
              <a:rPr lang="en-US" sz="1200" kern="1200" baseline="0" dirty="0" smtClean="0">
                <a:solidFill>
                  <a:schemeClr val="tx1"/>
                </a:solidFill>
                <a:latin typeface="+mn-lt"/>
                <a:ea typeface="+mn-ea"/>
                <a:cs typeface="+mn-cs"/>
              </a:rPr>
              <a:t>tangible – you can see it and touch it. With events, however, the activity is more or less</a:t>
            </a:r>
          </a:p>
          <a:p>
            <a:r>
              <a:rPr lang="en-US" sz="1200" kern="1200" baseline="0" dirty="0" smtClean="0">
                <a:solidFill>
                  <a:schemeClr val="tx1"/>
                </a:solidFill>
                <a:latin typeface="+mn-lt"/>
                <a:ea typeface="+mn-ea"/>
                <a:cs typeface="+mn-cs"/>
              </a:rPr>
              <a:t>intangible. If you go to a wedding, you will experience the activities, join in, enjoy and</a:t>
            </a:r>
          </a:p>
          <a:p>
            <a:r>
              <a:rPr lang="en-US" sz="1200" kern="1200" baseline="0" dirty="0" smtClean="0">
                <a:solidFill>
                  <a:schemeClr val="tx1"/>
                </a:solidFill>
                <a:latin typeface="+mn-lt"/>
                <a:ea typeface="+mn-ea"/>
                <a:cs typeface="+mn-cs"/>
              </a:rPr>
              <a:t>remember it, but there are only a few tangible things that you might have got from it –</a:t>
            </a:r>
          </a:p>
          <a:p>
            <a:r>
              <a:rPr lang="en-US" sz="1200" kern="1200" baseline="0" dirty="0" smtClean="0">
                <a:solidFill>
                  <a:schemeClr val="tx1"/>
                </a:solidFill>
                <a:latin typeface="+mn-lt"/>
                <a:ea typeface="+mn-ea"/>
                <a:cs typeface="+mn-cs"/>
              </a:rPr>
              <a:t>perhaps a piece of wedding cake and some photographs, or a video clip you took of the</a:t>
            </a:r>
          </a:p>
          <a:p>
            <a:r>
              <a:rPr lang="en-US" sz="1200" kern="1200" baseline="0" dirty="0" smtClean="0">
                <a:solidFill>
                  <a:schemeClr val="tx1"/>
                </a:solidFill>
                <a:latin typeface="+mn-lt"/>
                <a:ea typeface="+mn-ea"/>
                <a:cs typeface="+mn-cs"/>
              </a:rPr>
              <a:t>happy couple and the rest of the guests. This intangibility is entirely normal for service</a:t>
            </a:r>
          </a:p>
          <a:p>
            <a:r>
              <a:rPr lang="en-US" sz="1200" kern="1200" baseline="0" dirty="0" smtClean="0">
                <a:solidFill>
                  <a:schemeClr val="tx1"/>
                </a:solidFill>
                <a:latin typeface="+mn-lt"/>
                <a:ea typeface="+mn-ea"/>
                <a:cs typeface="+mn-cs"/>
              </a:rPr>
              <a:t>activities: when people stay in hotel bedrooms they often take home the complimentary</a:t>
            </a:r>
          </a:p>
          <a:p>
            <a:r>
              <a:rPr lang="en-US" sz="1200" kern="1200" baseline="0" dirty="0" smtClean="0">
                <a:solidFill>
                  <a:schemeClr val="tx1"/>
                </a:solidFill>
                <a:latin typeface="+mn-lt"/>
                <a:ea typeface="+mn-ea"/>
                <a:cs typeface="+mn-cs"/>
              </a:rPr>
              <a:t>soaps and shampoos from the bathroom or small gifts left for them. These are efforts to</a:t>
            </a:r>
          </a:p>
          <a:p>
            <a:r>
              <a:rPr lang="en-US" sz="1200" kern="1200" baseline="0" dirty="0" smtClean="0">
                <a:solidFill>
                  <a:schemeClr val="tx1"/>
                </a:solidFill>
                <a:latin typeface="+mn-lt"/>
                <a:ea typeface="+mn-ea"/>
                <a:cs typeface="+mn-cs"/>
              </a:rPr>
              <a:t>make the experience of the event more tangible; a memento that the experience happened</a:t>
            </a:r>
          </a:p>
          <a:p>
            <a:r>
              <a:rPr lang="en-US" sz="1200" kern="1200" baseline="0" dirty="0" smtClean="0">
                <a:solidFill>
                  <a:schemeClr val="tx1"/>
                </a:solidFill>
                <a:latin typeface="+mn-lt"/>
                <a:ea typeface="+mn-ea"/>
                <a:cs typeface="+mn-cs"/>
              </a:rPr>
              <a:t>and to show friends and family. It is important for event organizers to bear this</a:t>
            </a:r>
          </a:p>
          <a:p>
            <a:r>
              <a:rPr lang="en-US" sz="1200" kern="1200" baseline="0" dirty="0" smtClean="0">
                <a:solidFill>
                  <a:schemeClr val="tx1"/>
                </a:solidFill>
                <a:latin typeface="+mn-lt"/>
                <a:ea typeface="+mn-ea"/>
                <a:cs typeface="+mn-cs"/>
              </a:rPr>
              <a:t>in mind, and that even the smallest tangible item will help to sustain people’s idea of</a:t>
            </a:r>
          </a:p>
          <a:p>
            <a:r>
              <a:rPr lang="en-US" sz="1200" kern="1200" baseline="0" dirty="0" smtClean="0">
                <a:solidFill>
                  <a:schemeClr val="tx1"/>
                </a:solidFill>
                <a:latin typeface="+mn-lt"/>
                <a:ea typeface="+mn-ea"/>
                <a:cs typeface="+mn-cs"/>
              </a:rPr>
              <a:t>how good an event has been. A </a:t>
            </a:r>
            <a:r>
              <a:rPr lang="en-US" sz="1200" kern="1200" baseline="0" dirty="0" err="1" smtClean="0">
                <a:solidFill>
                  <a:schemeClr val="tx1"/>
                </a:solidFill>
                <a:latin typeface="+mn-lt"/>
                <a:ea typeface="+mn-ea"/>
                <a:cs typeface="+mn-cs"/>
              </a:rPr>
              <a:t>programme</a:t>
            </a:r>
            <a:r>
              <a:rPr lang="en-US" sz="1200" kern="1200" baseline="0" dirty="0" smtClean="0">
                <a:solidFill>
                  <a:schemeClr val="tx1"/>
                </a:solidFill>
                <a:latin typeface="+mn-lt"/>
                <a:ea typeface="+mn-ea"/>
                <a:cs typeface="+mn-cs"/>
              </a:rPr>
              <a:t>, a guest list, postcards, small wrapped and</a:t>
            </a:r>
          </a:p>
          <a:p>
            <a:r>
              <a:rPr lang="en-US" sz="1200" kern="1200" baseline="0" dirty="0" smtClean="0">
                <a:solidFill>
                  <a:schemeClr val="tx1"/>
                </a:solidFill>
                <a:latin typeface="+mn-lt"/>
                <a:ea typeface="+mn-ea"/>
                <a:cs typeface="+mn-cs"/>
              </a:rPr>
              <a:t>named chocolates, even slightly more ambitious give-</a:t>
            </a:r>
            <a:r>
              <a:rPr lang="en-US" sz="1200" kern="1200" baseline="0" dirty="0" err="1" smtClean="0">
                <a:solidFill>
                  <a:schemeClr val="tx1"/>
                </a:solidFill>
                <a:latin typeface="+mn-lt"/>
                <a:ea typeface="+mn-ea"/>
                <a:cs typeface="+mn-cs"/>
              </a:rPr>
              <a:t>aways</a:t>
            </a:r>
            <a:r>
              <a:rPr lang="en-US" sz="1200" kern="1200" baseline="0" dirty="0" smtClean="0">
                <a:solidFill>
                  <a:schemeClr val="tx1"/>
                </a:solidFill>
                <a:latin typeface="+mn-lt"/>
                <a:ea typeface="+mn-ea"/>
                <a:cs typeface="+mn-cs"/>
              </a:rPr>
              <a:t> such as </a:t>
            </a:r>
            <a:r>
              <a:rPr lang="en-US" sz="1200" kern="1200" baseline="0" dirty="0" err="1" smtClean="0">
                <a:solidFill>
                  <a:schemeClr val="tx1"/>
                </a:solidFill>
                <a:latin typeface="+mn-lt"/>
                <a:ea typeface="+mn-ea"/>
                <a:cs typeface="+mn-cs"/>
              </a:rPr>
              <a:t>badged</a:t>
            </a:r>
            <a:r>
              <a:rPr lang="en-US" sz="1200" kern="1200" baseline="0" dirty="0" smtClean="0">
                <a:solidFill>
                  <a:schemeClr val="tx1"/>
                </a:solidFill>
                <a:latin typeface="+mn-lt"/>
                <a:ea typeface="+mn-ea"/>
                <a:cs typeface="+mn-cs"/>
              </a:rPr>
              <a:t> glasses or</a:t>
            </a:r>
          </a:p>
          <a:p>
            <a:r>
              <a:rPr lang="en-US" sz="1200" kern="1200" baseline="0" dirty="0" err="1" smtClean="0">
                <a:solidFill>
                  <a:schemeClr val="tx1"/>
                </a:solidFill>
                <a:latin typeface="+mn-lt"/>
                <a:ea typeface="+mn-ea"/>
                <a:cs typeface="+mn-cs"/>
              </a:rPr>
              <a:t>colour</a:t>
            </a:r>
            <a:r>
              <a:rPr lang="en-US" sz="1200" kern="1200" baseline="0" dirty="0" smtClean="0">
                <a:solidFill>
                  <a:schemeClr val="tx1"/>
                </a:solidFill>
                <a:latin typeface="+mn-lt"/>
                <a:ea typeface="+mn-ea"/>
                <a:cs typeface="+mn-cs"/>
              </a:rPr>
              <a:t> brochures help the process of making the intangible more tangible.</a:t>
            </a:r>
          </a:p>
          <a:p>
            <a:r>
              <a:rPr lang="en-US" sz="1200" b="1" i="1" kern="1200" baseline="0" dirty="0" smtClean="0">
                <a:solidFill>
                  <a:schemeClr val="tx1"/>
                </a:solidFill>
                <a:latin typeface="+mn-lt"/>
                <a:ea typeface="+mn-ea"/>
                <a:cs typeface="+mn-cs"/>
              </a:rPr>
              <a:t>Ritual and ceremony</a:t>
            </a:r>
          </a:p>
          <a:p>
            <a:r>
              <a:rPr lang="en-US" sz="1200" kern="1200" baseline="0" dirty="0" smtClean="0">
                <a:solidFill>
                  <a:schemeClr val="tx1"/>
                </a:solidFill>
                <a:latin typeface="+mn-lt"/>
                <a:ea typeface="+mn-ea"/>
                <a:cs typeface="+mn-cs"/>
              </a:rPr>
              <a:t>For authors such as </a:t>
            </a:r>
            <a:r>
              <a:rPr lang="en-US" sz="1200" kern="1200" baseline="0" dirty="0" err="1" smtClean="0">
                <a:solidFill>
                  <a:schemeClr val="tx1"/>
                </a:solidFill>
                <a:latin typeface="+mn-lt"/>
                <a:ea typeface="+mn-ea"/>
                <a:cs typeface="+mn-cs"/>
              </a:rPr>
              <a:t>Goldblatt</a:t>
            </a:r>
            <a:r>
              <a:rPr lang="en-US" sz="1200" kern="1200" baseline="0" dirty="0" smtClean="0">
                <a:solidFill>
                  <a:schemeClr val="tx1"/>
                </a:solidFill>
                <a:latin typeface="+mn-lt"/>
                <a:ea typeface="+mn-ea"/>
                <a:cs typeface="+mn-cs"/>
              </a:rPr>
              <a:t>, ritual and ceremony are the key issues about special</a:t>
            </a:r>
          </a:p>
          <a:p>
            <a:r>
              <a:rPr lang="en-US" sz="1200" kern="1200" baseline="0" dirty="0" smtClean="0">
                <a:solidFill>
                  <a:schemeClr val="tx1"/>
                </a:solidFill>
                <a:latin typeface="+mn-lt"/>
                <a:ea typeface="+mn-ea"/>
                <a:cs typeface="+mn-cs"/>
              </a:rPr>
              <a:t>events, the major characteristics that make them special. In our historical examples it was</a:t>
            </a:r>
          </a:p>
          <a:p>
            <a:r>
              <a:rPr lang="en-US" sz="1200" kern="1200" baseline="0" dirty="0" smtClean="0">
                <a:solidFill>
                  <a:schemeClr val="tx1"/>
                </a:solidFill>
                <a:latin typeface="+mn-lt"/>
                <a:ea typeface="+mn-ea"/>
                <a:cs typeface="+mn-cs"/>
              </a:rPr>
              <a:t>very evident that ritual and ceremony often played an important part. In practice many</a:t>
            </a:r>
          </a:p>
          <a:p>
            <a:r>
              <a:rPr lang="en-US" sz="1200" kern="1200" baseline="0" dirty="0" smtClean="0">
                <a:solidFill>
                  <a:schemeClr val="tx1"/>
                </a:solidFill>
                <a:latin typeface="+mn-lt"/>
                <a:ea typeface="+mn-ea"/>
                <a:cs typeface="+mn-cs"/>
              </a:rPr>
              <a:t>modern ceremonial activities are ‘fossilized’ or reinvented versions of old traditions. The</a:t>
            </a:r>
          </a:p>
          <a:p>
            <a:r>
              <a:rPr lang="en-US" sz="1200" kern="1200" baseline="0" dirty="0" smtClean="0">
                <a:solidFill>
                  <a:schemeClr val="tx1"/>
                </a:solidFill>
                <a:latin typeface="+mn-lt"/>
                <a:ea typeface="+mn-ea"/>
                <a:cs typeface="+mn-cs"/>
              </a:rPr>
              <a:t>original tradition might have had some key role in the ceremony, now forgotten, but the</a:t>
            </a:r>
          </a:p>
          <a:p>
            <a:r>
              <a:rPr lang="en-US" sz="1200" kern="1200" baseline="0" dirty="0" smtClean="0">
                <a:solidFill>
                  <a:schemeClr val="tx1"/>
                </a:solidFill>
                <a:latin typeface="+mn-lt"/>
                <a:ea typeface="+mn-ea"/>
                <a:cs typeface="+mn-cs"/>
              </a:rPr>
              <a:t>ritual of doing it (like the inspection of guards of </a:t>
            </a:r>
            <a:r>
              <a:rPr lang="en-US" sz="1200" kern="1200" baseline="0" dirty="0" err="1" smtClean="0">
                <a:solidFill>
                  <a:schemeClr val="tx1"/>
                </a:solidFill>
                <a:latin typeface="+mn-lt"/>
                <a:ea typeface="+mn-ea"/>
                <a:cs typeface="+mn-cs"/>
              </a:rPr>
              <a:t>honour</a:t>
            </a:r>
            <a:r>
              <a:rPr lang="en-US" sz="1200" kern="1200" baseline="0" dirty="0" smtClean="0">
                <a:solidFill>
                  <a:schemeClr val="tx1"/>
                </a:solidFill>
                <a:latin typeface="+mn-lt"/>
                <a:ea typeface="+mn-ea"/>
                <a:cs typeface="+mn-cs"/>
              </a:rPr>
              <a:t>) still continues. Often the ritual</a:t>
            </a:r>
          </a:p>
          <a:p>
            <a:r>
              <a:rPr lang="en-US" sz="1200" kern="1200" baseline="0" dirty="0" smtClean="0">
                <a:solidFill>
                  <a:schemeClr val="tx1"/>
                </a:solidFill>
                <a:latin typeface="+mn-lt"/>
                <a:ea typeface="+mn-ea"/>
                <a:cs typeface="+mn-cs"/>
              </a:rPr>
              <a:t>ceremony is there because it does in fact emphasize the continuity of the tradition, even</a:t>
            </a:r>
          </a:p>
          <a:p>
            <a:r>
              <a:rPr lang="en-US" sz="1200" kern="1200" baseline="0" dirty="0" smtClean="0">
                <a:solidFill>
                  <a:schemeClr val="tx1"/>
                </a:solidFill>
                <a:latin typeface="+mn-lt"/>
                <a:ea typeface="+mn-ea"/>
                <a:cs typeface="+mn-cs"/>
              </a:rPr>
              <a:t>though the reason for the tradition has gone. In Ripon, England, a horn is blown at dusk to signify the setting of the night-watch. Now it is just a small event for tourists, but in olden days this had real purpose: the town was in open countryside and could be invaded or</a:t>
            </a:r>
          </a:p>
          <a:p>
            <a:r>
              <a:rPr lang="en-US" sz="1200" kern="1200" baseline="0" dirty="0" smtClean="0">
                <a:solidFill>
                  <a:schemeClr val="tx1"/>
                </a:solidFill>
                <a:latin typeface="+mn-lt"/>
                <a:ea typeface="+mn-ea"/>
                <a:cs typeface="+mn-cs"/>
              </a:rPr>
              <a:t>attacked by barbarians, and the sounding of the horn was to set the guard on the town</a:t>
            </a:r>
          </a:p>
          <a:p>
            <a:r>
              <a:rPr lang="en-US" sz="1200" kern="1200" baseline="0" dirty="0" smtClean="0">
                <a:solidFill>
                  <a:schemeClr val="tx1"/>
                </a:solidFill>
                <a:latin typeface="+mn-lt"/>
                <a:ea typeface="+mn-ea"/>
                <a:cs typeface="+mn-cs"/>
              </a:rPr>
              <a:t>walls and to ensure that the night watchmen, known as ‘</a:t>
            </a:r>
            <a:r>
              <a:rPr lang="en-US" sz="1200" kern="1200" baseline="0" dirty="0" err="1" smtClean="0">
                <a:solidFill>
                  <a:schemeClr val="tx1"/>
                </a:solidFill>
                <a:latin typeface="+mn-lt"/>
                <a:ea typeface="+mn-ea"/>
                <a:cs typeface="+mn-cs"/>
              </a:rPr>
              <a:t>wakemen</a:t>
            </a:r>
            <a:r>
              <a:rPr lang="en-US" sz="1200" kern="1200" baseline="0" dirty="0" smtClean="0">
                <a:solidFill>
                  <a:schemeClr val="tx1"/>
                </a:solidFill>
                <a:latin typeface="+mn-lt"/>
                <a:ea typeface="+mn-ea"/>
                <a:cs typeface="+mn-cs"/>
              </a:rPr>
              <a:t>’, came on duty. Even</a:t>
            </a:r>
          </a:p>
          <a:p>
            <a:r>
              <a:rPr lang="en-US" sz="1200" kern="1200" baseline="0" dirty="0" smtClean="0">
                <a:solidFill>
                  <a:schemeClr val="tx1"/>
                </a:solidFill>
                <a:latin typeface="+mn-lt"/>
                <a:ea typeface="+mn-ea"/>
                <a:cs typeface="+mn-cs"/>
              </a:rPr>
              <a:t>this was not thought enough, and because Ripon was a cathedral city, God was appealed</a:t>
            </a:r>
          </a:p>
          <a:p>
            <a:r>
              <a:rPr lang="en-US" sz="1200" kern="1200" baseline="0" dirty="0" smtClean="0">
                <a:solidFill>
                  <a:schemeClr val="tx1"/>
                </a:solidFill>
                <a:latin typeface="+mn-lt"/>
                <a:ea typeface="+mn-ea"/>
                <a:cs typeface="+mn-cs"/>
              </a:rPr>
              <a:t>to: ‘If God keep not ye </a:t>
            </a:r>
            <a:r>
              <a:rPr lang="en-US" sz="1200" kern="1200" baseline="0" dirty="0" err="1" smtClean="0">
                <a:solidFill>
                  <a:schemeClr val="tx1"/>
                </a:solidFill>
                <a:latin typeface="+mn-lt"/>
                <a:ea typeface="+mn-ea"/>
                <a:cs typeface="+mn-cs"/>
              </a:rPr>
              <a:t>citie</a:t>
            </a:r>
            <a:r>
              <a:rPr lang="en-US" sz="1200" kern="1200" baseline="0" dirty="0" smtClean="0">
                <a:solidFill>
                  <a:schemeClr val="tx1"/>
                </a:solidFill>
                <a:latin typeface="+mn-lt"/>
                <a:ea typeface="+mn-ea"/>
                <a:cs typeface="+mn-cs"/>
              </a:rPr>
              <a:t>, ye </a:t>
            </a:r>
            <a:r>
              <a:rPr lang="en-US" sz="1200" kern="1200" baseline="0" dirty="0" err="1" smtClean="0">
                <a:solidFill>
                  <a:schemeClr val="tx1"/>
                </a:solidFill>
                <a:latin typeface="+mn-lt"/>
                <a:ea typeface="+mn-ea"/>
                <a:cs typeface="+mn-cs"/>
              </a:rPr>
              <a:t>wakemen</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waketh</a:t>
            </a:r>
            <a:r>
              <a:rPr lang="en-US" sz="1200" kern="1200" baseline="0" dirty="0" smtClean="0">
                <a:solidFill>
                  <a:schemeClr val="tx1"/>
                </a:solidFill>
                <a:latin typeface="+mn-lt"/>
                <a:ea typeface="+mn-ea"/>
                <a:cs typeface="+mn-cs"/>
              </a:rPr>
              <a:t> in vain.’ Put in modern English, if God</a:t>
            </a:r>
          </a:p>
          <a:p>
            <a:r>
              <a:rPr lang="en-US" sz="1200" kern="1200" baseline="0" dirty="0" smtClean="0">
                <a:solidFill>
                  <a:schemeClr val="tx1"/>
                </a:solidFill>
                <a:latin typeface="+mn-lt"/>
                <a:ea typeface="+mn-ea"/>
                <a:cs typeface="+mn-cs"/>
              </a:rPr>
              <a:t>didn’t look after the town, the watchmen were wasting their time. Thus, for hundreds of</a:t>
            </a:r>
          </a:p>
          <a:p>
            <a:r>
              <a:rPr lang="en-US" sz="1200" kern="1200" baseline="0" dirty="0" smtClean="0">
                <a:solidFill>
                  <a:schemeClr val="tx1"/>
                </a:solidFill>
                <a:latin typeface="+mn-lt"/>
                <a:ea typeface="+mn-ea"/>
                <a:cs typeface="+mn-cs"/>
              </a:rPr>
              <a:t>years, this short ceremony has taken place in Ripon and continues on today, every nightfall.</a:t>
            </a:r>
          </a:p>
          <a:p>
            <a:r>
              <a:rPr lang="en-US" sz="1200" kern="1200" baseline="0" dirty="0" smtClean="0">
                <a:solidFill>
                  <a:schemeClr val="tx1"/>
                </a:solidFill>
                <a:latin typeface="+mn-lt"/>
                <a:ea typeface="+mn-ea"/>
                <a:cs typeface="+mn-cs"/>
              </a:rPr>
              <a:t>The watch is still called to the walls, although the walls are long gone and the last</a:t>
            </a:r>
          </a:p>
          <a:p>
            <a:r>
              <a:rPr lang="en-US" sz="1200" kern="1200" baseline="0" dirty="0" smtClean="0">
                <a:solidFill>
                  <a:schemeClr val="tx1"/>
                </a:solidFill>
                <a:latin typeface="+mn-lt"/>
                <a:ea typeface="+mn-ea"/>
                <a:cs typeface="+mn-cs"/>
              </a:rPr>
              <a:t>watchman long dead.</a:t>
            </a:r>
          </a:p>
          <a:p>
            <a:r>
              <a:rPr lang="en-US" sz="1200" kern="1200" baseline="0" dirty="0" smtClean="0">
                <a:solidFill>
                  <a:schemeClr val="tx1"/>
                </a:solidFill>
                <a:latin typeface="+mn-lt"/>
                <a:ea typeface="+mn-ea"/>
                <a:cs typeface="+mn-cs"/>
              </a:rPr>
              <a:t>Modern events may not, in any way, rely on old tradition and established ceremony.</a:t>
            </a:r>
          </a:p>
          <a:p>
            <a:r>
              <a:rPr lang="en-US" sz="1200" kern="1200" baseline="0" dirty="0" smtClean="0">
                <a:solidFill>
                  <a:schemeClr val="tx1"/>
                </a:solidFill>
                <a:latin typeface="+mn-lt"/>
                <a:ea typeface="+mn-ea"/>
                <a:cs typeface="+mn-cs"/>
              </a:rPr>
              <a:t>An example of a contemporary specially created event is the Golden Bear awards ceremony</a:t>
            </a:r>
          </a:p>
          <a:p>
            <a:r>
              <a:rPr lang="en-US" sz="1200" kern="1200" baseline="0" dirty="0" smtClean="0">
                <a:solidFill>
                  <a:schemeClr val="tx1"/>
                </a:solidFill>
                <a:latin typeface="+mn-lt"/>
                <a:ea typeface="+mn-ea"/>
                <a:cs typeface="+mn-cs"/>
              </a:rPr>
              <a:t>in Berlin, an event to recognize good film-making. This ‘specially created’ event is</a:t>
            </a:r>
          </a:p>
          <a:p>
            <a:r>
              <a:rPr lang="en-US" sz="1200" kern="1200" baseline="0" dirty="0" smtClean="0">
                <a:solidFill>
                  <a:schemeClr val="tx1"/>
                </a:solidFill>
                <a:latin typeface="+mn-lt"/>
                <a:ea typeface="+mn-ea"/>
                <a:cs typeface="+mn-cs"/>
              </a:rPr>
              <a:t>true of all kinds of events; in fact, it is often the case that a town or city wishing to attract</a:t>
            </a:r>
          </a:p>
          <a:p>
            <a:r>
              <a:rPr lang="en-US" sz="1200" kern="1200" baseline="0" dirty="0" smtClean="0">
                <a:solidFill>
                  <a:schemeClr val="tx1"/>
                </a:solidFill>
                <a:latin typeface="+mn-lt"/>
                <a:ea typeface="+mn-ea"/>
                <a:cs typeface="+mn-cs"/>
              </a:rPr>
              <a:t>tourists might do so by creating a new special event, containing a wholly new ceremony,</a:t>
            </a:r>
          </a:p>
          <a:p>
            <a:r>
              <a:rPr lang="en-US" sz="1200" kern="1200" baseline="0" dirty="0" smtClean="0">
                <a:solidFill>
                  <a:schemeClr val="tx1"/>
                </a:solidFill>
                <a:latin typeface="+mn-lt"/>
                <a:ea typeface="+mn-ea"/>
                <a:cs typeface="+mn-cs"/>
              </a:rPr>
              <a:t>something for the visitors to watch. This can be done for all kinds of special events, and</a:t>
            </a:r>
          </a:p>
          <a:p>
            <a:r>
              <a:rPr lang="en-US" sz="1200" kern="1200" baseline="0" dirty="0" smtClean="0">
                <a:solidFill>
                  <a:schemeClr val="tx1"/>
                </a:solidFill>
                <a:latin typeface="+mn-lt"/>
                <a:ea typeface="+mn-ea"/>
                <a:cs typeface="+mn-cs"/>
              </a:rPr>
              <a:t>the creation of new ceremonies and ‘new’ traditions is very common, although it can be</a:t>
            </a:r>
          </a:p>
          <a:p>
            <a:r>
              <a:rPr lang="en-US" sz="1200" kern="1200" baseline="0" dirty="0" smtClean="0">
                <a:solidFill>
                  <a:schemeClr val="tx1"/>
                </a:solidFill>
                <a:latin typeface="+mn-lt"/>
                <a:ea typeface="+mn-ea"/>
                <a:cs typeface="+mn-cs"/>
              </a:rPr>
              <a:t>argued that for a special event to have a ‘traditional’ element in it, that element should</a:t>
            </a:r>
          </a:p>
          <a:p>
            <a:r>
              <a:rPr lang="en-US" sz="1200" kern="1200" baseline="0" dirty="0" smtClean="0">
                <a:solidFill>
                  <a:schemeClr val="tx1"/>
                </a:solidFill>
                <a:latin typeface="+mn-lt"/>
                <a:ea typeface="+mn-ea"/>
                <a:cs typeface="+mn-cs"/>
              </a:rPr>
              <a:t>have some basis – however tenuous – in historical reality.</a:t>
            </a:r>
          </a:p>
          <a:p>
            <a:r>
              <a:rPr lang="en-US" sz="1200" b="1" i="1" kern="1200" baseline="0" dirty="0" smtClean="0">
                <a:solidFill>
                  <a:schemeClr val="tx1"/>
                </a:solidFill>
                <a:latin typeface="+mn-lt"/>
                <a:ea typeface="+mn-ea"/>
                <a:cs typeface="+mn-cs"/>
              </a:rPr>
              <a:t>Ambience and service</a:t>
            </a:r>
          </a:p>
          <a:p>
            <a:r>
              <a:rPr lang="en-US" sz="1200" kern="1200" baseline="0" dirty="0" smtClean="0">
                <a:solidFill>
                  <a:schemeClr val="tx1"/>
                </a:solidFill>
                <a:latin typeface="+mn-lt"/>
                <a:ea typeface="+mn-ea"/>
                <a:cs typeface="+mn-cs"/>
              </a:rPr>
              <a:t>Of all the characteristics of events, ambience is one of the most important to the outcome.</a:t>
            </a:r>
          </a:p>
          <a:p>
            <a:r>
              <a:rPr lang="en-US" sz="1200" kern="1200" baseline="0" dirty="0" smtClean="0">
                <a:solidFill>
                  <a:schemeClr val="tx1"/>
                </a:solidFill>
                <a:latin typeface="+mn-lt"/>
                <a:ea typeface="+mn-ea"/>
                <a:cs typeface="+mn-cs"/>
              </a:rPr>
              <a:t>An event with the right ambience can be a huge success. An event with the wrong</a:t>
            </a:r>
          </a:p>
          <a:p>
            <a:r>
              <a:rPr lang="en-US" sz="1200" kern="1200" baseline="0" dirty="0" smtClean="0">
                <a:solidFill>
                  <a:schemeClr val="tx1"/>
                </a:solidFill>
                <a:latin typeface="+mn-lt"/>
                <a:ea typeface="+mn-ea"/>
                <a:cs typeface="+mn-cs"/>
              </a:rPr>
              <a:t>ambience can be a huge failure. At a personal event, such as a birthday party, the ambience</a:t>
            </a:r>
          </a:p>
          <a:p>
            <a:r>
              <a:rPr lang="en-US" sz="1200" kern="1200" baseline="0" dirty="0" smtClean="0">
                <a:solidFill>
                  <a:schemeClr val="tx1"/>
                </a:solidFill>
                <a:latin typeface="+mn-lt"/>
                <a:ea typeface="+mn-ea"/>
                <a:cs typeface="+mn-cs"/>
              </a:rPr>
              <a:t>may be simply created by the people who are there, without the need for anything</a:t>
            </a:r>
          </a:p>
          <a:p>
            <a:r>
              <a:rPr lang="en-US" sz="1200" kern="1200" baseline="0" dirty="0" smtClean="0">
                <a:solidFill>
                  <a:schemeClr val="tx1"/>
                </a:solidFill>
                <a:latin typeface="+mn-lt"/>
                <a:ea typeface="+mn-ea"/>
                <a:cs typeface="+mn-cs"/>
              </a:rPr>
              <a:t>else – good company amongst friends can make an excellent event (see Figure 1.4).</a:t>
            </a:r>
          </a:p>
          <a:p>
            <a:r>
              <a:rPr lang="en-US" sz="1200" kern="1200" baseline="0" dirty="0" smtClean="0">
                <a:solidFill>
                  <a:schemeClr val="tx1"/>
                </a:solidFill>
                <a:latin typeface="+mn-lt"/>
                <a:ea typeface="+mn-ea"/>
                <a:cs typeface="+mn-cs"/>
              </a:rPr>
              <a:t>Some events, however, may need a little help to go well. At a birthday party, there</a:t>
            </a:r>
          </a:p>
          <a:p>
            <a:r>
              <a:rPr lang="en-US" sz="1200" kern="1200" baseline="0" dirty="0" smtClean="0">
                <a:solidFill>
                  <a:schemeClr val="tx1"/>
                </a:solidFill>
                <a:latin typeface="+mn-lt"/>
                <a:ea typeface="+mn-ea"/>
                <a:cs typeface="+mn-cs"/>
              </a:rPr>
              <a:t>might be the need for decorations, music and games, as well as food and drink. But it is very important to realize that the presence of these elements does not guarantee that things will go well: there can be a wonderful environment, expensive themed decor, large</a:t>
            </a:r>
          </a:p>
          <a:p>
            <a:r>
              <a:rPr lang="en-US" sz="1200" kern="1200" baseline="0" dirty="0" smtClean="0">
                <a:solidFill>
                  <a:schemeClr val="tx1"/>
                </a:solidFill>
                <a:latin typeface="+mn-lt"/>
                <a:ea typeface="+mn-ea"/>
                <a:cs typeface="+mn-cs"/>
              </a:rPr>
              <a:t>amounts of excellent food and drink and the event can still be a fl op. One of the roles of</a:t>
            </a:r>
          </a:p>
          <a:p>
            <a:r>
              <a:rPr lang="en-US" sz="1200" kern="1200" baseline="0" dirty="0" smtClean="0">
                <a:solidFill>
                  <a:schemeClr val="tx1"/>
                </a:solidFill>
                <a:latin typeface="+mn-lt"/>
                <a:ea typeface="+mn-ea"/>
                <a:cs typeface="+mn-cs"/>
              </a:rPr>
              <a:t>an events manager is to try and ensure an event succeeds by careful attention to detail</a:t>
            </a:r>
          </a:p>
          <a:p>
            <a:r>
              <a:rPr lang="en-US" sz="1200" kern="1200" baseline="0" dirty="0" smtClean="0">
                <a:solidFill>
                  <a:schemeClr val="tx1"/>
                </a:solidFill>
                <a:latin typeface="+mn-lt"/>
                <a:ea typeface="+mn-ea"/>
                <a:cs typeface="+mn-cs"/>
              </a:rPr>
              <a:t>and by trying to encourage the desired outcome. Nevertheless, people cannot be compelled</a:t>
            </a:r>
          </a:p>
          <a:p>
            <a:r>
              <a:rPr lang="en-US" sz="1200" kern="1200" baseline="0" dirty="0" smtClean="0">
                <a:solidFill>
                  <a:schemeClr val="tx1"/>
                </a:solidFill>
                <a:latin typeface="+mn-lt"/>
                <a:ea typeface="+mn-ea"/>
                <a:cs typeface="+mn-cs"/>
              </a:rPr>
              <a:t>to enjoy themselves. If they’ve had a bad day, or feel grumpy, your wonderfully</a:t>
            </a:r>
          </a:p>
          <a:p>
            <a:r>
              <a:rPr lang="en-US" sz="1200" kern="1200" baseline="0" dirty="0" smtClean="0">
                <a:solidFill>
                  <a:schemeClr val="tx1"/>
                </a:solidFill>
                <a:latin typeface="+mn-lt"/>
                <a:ea typeface="+mn-ea"/>
                <a:cs typeface="+mn-cs"/>
              </a:rPr>
              <a:t>well-organized event might get them in a better mood, or . . . it might not.</a:t>
            </a:r>
          </a:p>
          <a:p>
            <a:r>
              <a:rPr lang="en-US" sz="1200" b="1" i="1" kern="1200" baseline="0" dirty="0" smtClean="0">
                <a:solidFill>
                  <a:schemeClr val="tx1"/>
                </a:solidFill>
                <a:latin typeface="+mn-lt"/>
                <a:ea typeface="+mn-ea"/>
                <a:cs typeface="+mn-cs"/>
              </a:rPr>
              <a:t>Personal contact and interaction</a:t>
            </a:r>
          </a:p>
          <a:p>
            <a:r>
              <a:rPr lang="en-US" sz="1200" kern="1200" baseline="0" dirty="0" smtClean="0">
                <a:solidFill>
                  <a:schemeClr val="tx1"/>
                </a:solidFill>
                <a:latin typeface="+mn-lt"/>
                <a:ea typeface="+mn-ea"/>
                <a:cs typeface="+mn-cs"/>
              </a:rPr>
              <a:t>In manufacturing situations, customers have no contact with the staff producing the</a:t>
            </a:r>
          </a:p>
          <a:p>
            <a:r>
              <a:rPr lang="en-US" sz="1200" kern="1200" baseline="0" dirty="0" smtClean="0">
                <a:solidFill>
                  <a:schemeClr val="tx1"/>
                </a:solidFill>
                <a:latin typeface="+mn-lt"/>
                <a:ea typeface="+mn-ea"/>
                <a:cs typeface="+mn-cs"/>
              </a:rPr>
              <a:t>goods, only with perhaps the sales team. In service situations, customers have frequent</a:t>
            </a:r>
          </a:p>
          <a:p>
            <a:r>
              <a:rPr lang="en-US" sz="1200" kern="1200" baseline="0" dirty="0" smtClean="0">
                <a:solidFill>
                  <a:schemeClr val="tx1"/>
                </a:solidFill>
                <a:latin typeface="+mn-lt"/>
                <a:ea typeface="+mn-ea"/>
                <a:cs typeface="+mn-cs"/>
              </a:rPr>
              <a:t>contact with staff, and this often determines the quality or otherwise of the experience.</a:t>
            </a:r>
          </a:p>
          <a:p>
            <a:r>
              <a:rPr lang="en-US" sz="1200" kern="1200" baseline="0" dirty="0" smtClean="0">
                <a:solidFill>
                  <a:schemeClr val="tx1"/>
                </a:solidFill>
                <a:latin typeface="+mn-lt"/>
                <a:ea typeface="+mn-ea"/>
                <a:cs typeface="+mn-cs"/>
              </a:rPr>
              <a:t>People attending events are frequently themselves part of the process. For example, the</a:t>
            </a:r>
          </a:p>
          <a:p>
            <a:r>
              <a:rPr lang="en-US" sz="1200" kern="1200" baseline="0" dirty="0" smtClean="0">
                <a:solidFill>
                  <a:schemeClr val="tx1"/>
                </a:solidFill>
                <a:latin typeface="+mn-lt"/>
                <a:ea typeface="+mn-ea"/>
                <a:cs typeface="+mn-cs"/>
              </a:rPr>
              <a:t>crowd at a sports tournament is not only watching the event but is helping to create the</a:t>
            </a:r>
          </a:p>
          <a:p>
            <a:r>
              <a:rPr lang="en-US" sz="1200" kern="1200" baseline="0" dirty="0" smtClean="0">
                <a:solidFill>
                  <a:schemeClr val="tx1"/>
                </a:solidFill>
                <a:latin typeface="+mn-lt"/>
                <a:ea typeface="+mn-ea"/>
                <a:cs typeface="+mn-cs"/>
              </a:rPr>
              <a:t>atmosphere; it is interacting with itself, with participants and staff and is part of the whole</a:t>
            </a:r>
          </a:p>
          <a:p>
            <a:r>
              <a:rPr lang="en-US" sz="1200" kern="1200" baseline="0" dirty="0" smtClean="0">
                <a:solidFill>
                  <a:schemeClr val="tx1"/>
                </a:solidFill>
                <a:latin typeface="+mn-lt"/>
                <a:ea typeface="+mn-ea"/>
                <a:cs typeface="+mn-cs"/>
              </a:rPr>
              <a:t>experience. Much the same is true of the guests at a Christmas party: it is the guests</a:t>
            </a:r>
          </a:p>
          <a:p>
            <a:r>
              <a:rPr lang="en-US" sz="1200" kern="1200" baseline="0" dirty="0" smtClean="0">
                <a:solidFill>
                  <a:schemeClr val="tx1"/>
                </a:solidFill>
                <a:latin typeface="+mn-lt"/>
                <a:ea typeface="+mn-ea"/>
                <a:cs typeface="+mn-cs"/>
              </a:rPr>
              <a:t>themselves interacting with each other, with the hosts and perhaps with entertainers, that</a:t>
            </a:r>
          </a:p>
          <a:p>
            <a:r>
              <a:rPr lang="en-US" sz="1200" kern="1200" baseline="0" dirty="0" smtClean="0">
                <a:solidFill>
                  <a:schemeClr val="tx1"/>
                </a:solidFill>
                <a:latin typeface="+mn-lt"/>
                <a:ea typeface="+mn-ea"/>
                <a:cs typeface="+mn-cs"/>
              </a:rPr>
              <a:t>creates the atmosphere and contributes to how enjoyable the event is. A room decorated</a:t>
            </a:r>
          </a:p>
          <a:p>
            <a:r>
              <a:rPr lang="en-US" sz="1200" kern="1200" baseline="0" dirty="0" smtClean="0">
                <a:solidFill>
                  <a:schemeClr val="tx1"/>
                </a:solidFill>
                <a:latin typeface="+mn-lt"/>
                <a:ea typeface="+mn-ea"/>
                <a:cs typeface="+mn-cs"/>
              </a:rPr>
              <a:t>for a party may look nice, but will not come to life until it is full of guests.</a:t>
            </a:r>
          </a:p>
          <a:p>
            <a:r>
              <a:rPr lang="en-US" sz="1200" kern="1200" baseline="0" dirty="0" smtClean="0">
                <a:solidFill>
                  <a:schemeClr val="tx1"/>
                </a:solidFill>
                <a:latin typeface="+mn-lt"/>
                <a:ea typeface="+mn-ea"/>
                <a:cs typeface="+mn-cs"/>
              </a:rPr>
              <a:t>Therefore, in considering how to make an event successful, event managers must be</a:t>
            </a:r>
          </a:p>
          <a:p>
            <a:r>
              <a:rPr lang="en-US" sz="1200" kern="1200" baseline="0" dirty="0" smtClean="0">
                <a:solidFill>
                  <a:schemeClr val="tx1"/>
                </a:solidFill>
                <a:latin typeface="+mn-lt"/>
                <a:ea typeface="+mn-ea"/>
                <a:cs typeface="+mn-cs"/>
              </a:rPr>
              <a:t>fully aware that this is largely dependent on the actions and reactions of people attending.</a:t>
            </a:r>
          </a:p>
          <a:p>
            <a:r>
              <a:rPr lang="en-US" sz="1200" kern="1200" baseline="0" dirty="0" smtClean="0">
                <a:solidFill>
                  <a:schemeClr val="tx1"/>
                </a:solidFill>
                <a:latin typeface="+mn-lt"/>
                <a:ea typeface="+mn-ea"/>
                <a:cs typeface="+mn-cs"/>
              </a:rPr>
              <a:t>It is perfectly possible to have the same event twice in a row, such as a pageant or</a:t>
            </a:r>
          </a:p>
          <a:p>
            <a:r>
              <a:rPr lang="en-US" sz="1200" kern="1200" baseline="0" dirty="0" smtClean="0">
                <a:solidFill>
                  <a:schemeClr val="tx1"/>
                </a:solidFill>
                <a:latin typeface="+mn-lt"/>
                <a:ea typeface="+mn-ea"/>
                <a:cs typeface="+mn-cs"/>
              </a:rPr>
              <a:t>procession, and one may be a complete success and the other a complete failure, due</a:t>
            </a:r>
          </a:p>
          <a:p>
            <a:r>
              <a:rPr lang="en-US" sz="1200" kern="1200" baseline="0" dirty="0" smtClean="0">
                <a:solidFill>
                  <a:schemeClr val="tx1"/>
                </a:solidFill>
                <a:latin typeface="+mn-lt"/>
                <a:ea typeface="+mn-ea"/>
                <a:cs typeface="+mn-cs"/>
              </a:rPr>
              <a:t>to audience reactions, interactions or backgrounds. It is vital that event planners have a</a:t>
            </a:r>
          </a:p>
          <a:p>
            <a:r>
              <a:rPr lang="en-US" sz="1200" kern="1200" baseline="0" dirty="0" smtClean="0">
                <a:solidFill>
                  <a:schemeClr val="tx1"/>
                </a:solidFill>
                <a:latin typeface="+mn-lt"/>
                <a:ea typeface="+mn-ea"/>
                <a:cs typeface="+mn-cs"/>
              </a:rPr>
              <a:t>thorough understanding of their attendees.</a:t>
            </a:r>
          </a:p>
          <a:p>
            <a:r>
              <a:rPr lang="en-US" sz="1200" b="1" i="1" kern="1200" baseline="0" dirty="0" err="1" smtClean="0">
                <a:solidFill>
                  <a:schemeClr val="tx1"/>
                </a:solidFill>
                <a:latin typeface="+mn-lt"/>
                <a:ea typeface="+mn-ea"/>
                <a:cs typeface="+mn-cs"/>
              </a:rPr>
              <a:t>Labour</a:t>
            </a:r>
            <a:r>
              <a:rPr lang="en-US" sz="1200" b="1" i="1" kern="1200" baseline="0" dirty="0" smtClean="0">
                <a:solidFill>
                  <a:schemeClr val="tx1"/>
                </a:solidFill>
                <a:latin typeface="+mn-lt"/>
                <a:ea typeface="+mn-ea"/>
                <a:cs typeface="+mn-cs"/>
              </a:rPr>
              <a:t>-intensiveness</a:t>
            </a:r>
          </a:p>
          <a:p>
            <a:r>
              <a:rPr lang="en-US" sz="1200" kern="1200" baseline="0" dirty="0" smtClean="0">
                <a:solidFill>
                  <a:schemeClr val="tx1"/>
                </a:solidFill>
                <a:latin typeface="+mn-lt"/>
                <a:ea typeface="+mn-ea"/>
                <a:cs typeface="+mn-cs"/>
              </a:rPr>
              <a:t>The more complex and the more unique an event is, the more likely it is to be more</a:t>
            </a:r>
          </a:p>
          <a:p>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 both in terms of organization and of operation. The organizational issue</a:t>
            </a:r>
          </a:p>
          <a:p>
            <a:r>
              <a:rPr lang="en-US" sz="1200" kern="1200" baseline="0" dirty="0" smtClean="0">
                <a:solidFill>
                  <a:schemeClr val="tx1"/>
                </a:solidFill>
                <a:latin typeface="+mn-lt"/>
                <a:ea typeface="+mn-ea"/>
                <a:cs typeface="+mn-cs"/>
              </a:rPr>
              <a:t>relates to the need for relatively complicated planning to enable the service delivery to</a:t>
            </a:r>
          </a:p>
          <a:p>
            <a:r>
              <a:rPr lang="en-US" sz="1200" kern="1200" baseline="0" dirty="0" smtClean="0">
                <a:solidFill>
                  <a:schemeClr val="tx1"/>
                </a:solidFill>
                <a:latin typeface="+mn-lt"/>
                <a:ea typeface="+mn-ea"/>
                <a:cs typeface="+mn-cs"/>
              </a:rPr>
              <a:t>be </a:t>
            </a:r>
            <a:r>
              <a:rPr lang="en-US" sz="1200" kern="1200" baseline="0" dirty="0" err="1" smtClean="0">
                <a:solidFill>
                  <a:schemeClr val="tx1"/>
                </a:solidFill>
                <a:latin typeface="+mn-lt"/>
                <a:ea typeface="+mn-ea"/>
                <a:cs typeface="+mn-cs"/>
              </a:rPr>
              <a:t>effi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cient</a:t>
            </a:r>
            <a:r>
              <a:rPr lang="en-US" sz="1200" kern="1200" baseline="0" dirty="0" smtClean="0">
                <a:solidFill>
                  <a:schemeClr val="tx1"/>
                </a:solidFill>
                <a:latin typeface="+mn-lt"/>
                <a:ea typeface="+mn-ea"/>
                <a:cs typeface="+mn-cs"/>
              </a:rPr>
              <a:t>, or put more simply, for the event to be a good one (this is why some events</a:t>
            </a:r>
          </a:p>
          <a:p>
            <a:r>
              <a:rPr lang="en-US" sz="1200" kern="1200" baseline="0" dirty="0" smtClean="0">
                <a:solidFill>
                  <a:schemeClr val="tx1"/>
                </a:solidFill>
                <a:latin typeface="+mn-lt"/>
                <a:ea typeface="+mn-ea"/>
                <a:cs typeface="+mn-cs"/>
              </a:rPr>
              <a:t>may be outsourced to event management companies, caterers or other types of event</a:t>
            </a:r>
          </a:p>
          <a:p>
            <a:r>
              <a:rPr lang="en-US" sz="1200" kern="1200" baseline="0" dirty="0" smtClean="0">
                <a:solidFill>
                  <a:schemeClr val="tx1"/>
                </a:solidFill>
                <a:latin typeface="+mn-lt"/>
                <a:ea typeface="+mn-ea"/>
                <a:cs typeface="+mn-cs"/>
              </a:rPr>
              <a:t>suppliers). The uniqueness of this type of service implies a high level of communication</a:t>
            </a:r>
          </a:p>
          <a:p>
            <a:r>
              <a:rPr lang="en-US" sz="1200" kern="1200" baseline="0" dirty="0" smtClean="0">
                <a:solidFill>
                  <a:schemeClr val="tx1"/>
                </a:solidFill>
                <a:latin typeface="+mn-lt"/>
                <a:ea typeface="+mn-ea"/>
                <a:cs typeface="+mn-cs"/>
              </a:rPr>
              <a:t>between the organizer or client and the event manager. Such a high level of communication</a:t>
            </a:r>
          </a:p>
          <a:p>
            <a:r>
              <a:rPr lang="en-US" sz="1200" kern="1200" baseline="0" dirty="0" smtClean="0">
                <a:solidFill>
                  <a:schemeClr val="tx1"/>
                </a:solidFill>
                <a:latin typeface="+mn-lt"/>
                <a:ea typeface="+mn-ea"/>
                <a:cs typeface="+mn-cs"/>
              </a:rPr>
              <a:t>and planning will take time and effort, even where the event may be repeating a</a:t>
            </a:r>
          </a:p>
          <a:p>
            <a:r>
              <a:rPr lang="en-US" sz="1200" kern="1200" baseline="0" dirty="0" smtClean="0">
                <a:solidFill>
                  <a:schemeClr val="tx1"/>
                </a:solidFill>
                <a:latin typeface="+mn-lt"/>
                <a:ea typeface="+mn-ea"/>
                <a:cs typeface="+mn-cs"/>
              </a:rPr>
              <a:t>well-known formula, or operating within a common framework such as a conference. The</a:t>
            </a:r>
          </a:p>
          <a:p>
            <a:r>
              <a:rPr lang="en-US" sz="1200" kern="1200" baseline="0" dirty="0" smtClean="0">
                <a:solidFill>
                  <a:schemeClr val="tx1"/>
                </a:solidFill>
                <a:latin typeface="+mn-lt"/>
                <a:ea typeface="+mn-ea"/>
                <a:cs typeface="+mn-cs"/>
              </a:rPr>
              <a:t>operational element may also require high levels of </a:t>
            </a:r>
            <a:r>
              <a:rPr lang="en-US" sz="1200" kern="1200" baseline="0" dirty="0" err="1" smtClean="0">
                <a:solidFill>
                  <a:schemeClr val="tx1"/>
                </a:solidFill>
                <a:latin typeface="+mn-lt"/>
                <a:ea typeface="+mn-ea"/>
                <a:cs typeface="+mn-cs"/>
              </a:rPr>
              <a:t>staffi</a:t>
            </a:r>
            <a:r>
              <a:rPr lang="en-US" sz="1200" kern="1200" baseline="0" dirty="0" smtClean="0">
                <a:solidFill>
                  <a:schemeClr val="tx1"/>
                </a:solidFill>
                <a:latin typeface="+mn-lt"/>
                <a:ea typeface="+mn-ea"/>
                <a:cs typeface="+mn-cs"/>
              </a:rPr>
              <a:t> </a:t>
            </a:r>
            <a:r>
              <a:rPr lang="en-US" sz="1200" kern="1200" baseline="0" dirty="0" err="1" smtClean="0">
                <a:solidFill>
                  <a:schemeClr val="tx1"/>
                </a:solidFill>
                <a:latin typeface="+mn-lt"/>
                <a:ea typeface="+mn-ea"/>
                <a:cs typeface="+mn-cs"/>
              </a:rPr>
              <a:t>ng</a:t>
            </a:r>
            <a:r>
              <a:rPr lang="en-US" sz="1200" kern="1200" baseline="0" dirty="0" smtClean="0">
                <a:solidFill>
                  <a:schemeClr val="tx1"/>
                </a:solidFill>
                <a:latin typeface="+mn-lt"/>
                <a:ea typeface="+mn-ea"/>
                <a:cs typeface="+mn-cs"/>
              </a:rPr>
              <a:t> in order to deliver the event</a:t>
            </a:r>
          </a:p>
          <a:p>
            <a:r>
              <a:rPr lang="en-US" sz="1200" kern="1200" baseline="0" dirty="0" smtClean="0">
                <a:solidFill>
                  <a:schemeClr val="tx1"/>
                </a:solidFill>
                <a:latin typeface="+mn-lt"/>
                <a:ea typeface="+mn-ea"/>
                <a:cs typeface="+mn-cs"/>
              </a:rPr>
              <a:t>properly. A banquet for 300 people will require not only food service staff, but bar and</a:t>
            </a:r>
          </a:p>
          <a:p>
            <a:r>
              <a:rPr lang="en-US" sz="1200" kern="1200" baseline="0" dirty="0" smtClean="0">
                <a:solidFill>
                  <a:schemeClr val="tx1"/>
                </a:solidFill>
                <a:latin typeface="+mn-lt"/>
                <a:ea typeface="+mn-ea"/>
                <a:cs typeface="+mn-cs"/>
              </a:rPr>
              <a:t>drinks staff, kitchen staff, management and perhaps support staff, such as cloakroom</a:t>
            </a:r>
          </a:p>
          <a:p>
            <a:r>
              <a:rPr lang="en-US" sz="1200" kern="1200" baseline="0" dirty="0" smtClean="0">
                <a:solidFill>
                  <a:schemeClr val="tx1"/>
                </a:solidFill>
                <a:latin typeface="+mn-lt"/>
                <a:ea typeface="+mn-ea"/>
                <a:cs typeface="+mn-cs"/>
              </a:rPr>
              <a:t>attendants, cleaners and staff to set up and break-down the room. Staffing needs are</a:t>
            </a:r>
          </a:p>
          <a:p>
            <a:r>
              <a:rPr lang="en-US" sz="1200" kern="1200" baseline="0" dirty="0" smtClean="0">
                <a:solidFill>
                  <a:schemeClr val="tx1"/>
                </a:solidFill>
                <a:latin typeface="+mn-lt"/>
                <a:ea typeface="+mn-ea"/>
                <a:cs typeface="+mn-cs"/>
              </a:rPr>
              <a:t>also likely to peak at certain times. In the case of the banquet, peak staffing will take place</a:t>
            </a:r>
          </a:p>
          <a:p>
            <a:r>
              <a:rPr lang="en-US" sz="1200" kern="1200" baseline="0" dirty="0" smtClean="0">
                <a:solidFill>
                  <a:schemeClr val="tx1"/>
                </a:solidFill>
                <a:latin typeface="+mn-lt"/>
                <a:ea typeface="+mn-ea"/>
                <a:cs typeface="+mn-cs"/>
              </a:rPr>
              <a:t>at service time, but a long sequence of preparation and closedown has also to be taken</a:t>
            </a:r>
          </a:p>
          <a:p>
            <a:r>
              <a:rPr lang="en-US" sz="1200" kern="1200" baseline="0" dirty="0" smtClean="0">
                <a:solidFill>
                  <a:schemeClr val="tx1"/>
                </a:solidFill>
                <a:latin typeface="+mn-lt"/>
                <a:ea typeface="+mn-ea"/>
                <a:cs typeface="+mn-cs"/>
              </a:rPr>
              <a:t>into account.</a:t>
            </a:r>
          </a:p>
          <a:p>
            <a:r>
              <a:rPr lang="en-US" sz="1200" kern="1200" baseline="0" dirty="0" smtClean="0">
                <a:solidFill>
                  <a:schemeClr val="tx1"/>
                </a:solidFill>
                <a:latin typeface="+mn-lt"/>
                <a:ea typeface="+mn-ea"/>
                <a:cs typeface="+mn-cs"/>
              </a:rPr>
              <a:t>No two events are likely to require the same number of staff, except in so far as events</a:t>
            </a:r>
          </a:p>
          <a:p>
            <a:r>
              <a:rPr lang="en-US" sz="1200" kern="1200" baseline="0" dirty="0" smtClean="0">
                <a:solidFill>
                  <a:schemeClr val="tx1"/>
                </a:solidFill>
                <a:latin typeface="+mn-lt"/>
                <a:ea typeface="+mn-ea"/>
                <a:cs typeface="+mn-cs"/>
              </a:rPr>
              <a:t>that have an element of routine, such as banquets and conferences, will require a known</a:t>
            </a:r>
          </a:p>
          <a:p>
            <a:r>
              <a:rPr lang="en-US" sz="1200" kern="1200" baseline="0" dirty="0" smtClean="0">
                <a:solidFill>
                  <a:schemeClr val="tx1"/>
                </a:solidFill>
                <a:latin typeface="+mn-lt"/>
                <a:ea typeface="+mn-ea"/>
                <a:cs typeface="+mn-cs"/>
              </a:rPr>
              <a:t>number of staff. Managers can forecast staffing needs for these types of events from experience, depending on the number of guests, the types of service, the experience and quality of the staff, the time required to complete the service and even the layout</a:t>
            </a:r>
          </a:p>
          <a:p>
            <a:r>
              <a:rPr lang="en-US" sz="1200" kern="1200" baseline="0" dirty="0" smtClean="0">
                <a:solidFill>
                  <a:schemeClr val="tx1"/>
                </a:solidFill>
                <a:latin typeface="+mn-lt"/>
                <a:ea typeface="+mn-ea"/>
                <a:cs typeface="+mn-cs"/>
              </a:rPr>
              <a:t>of the building. The </a:t>
            </a:r>
            <a:r>
              <a:rPr lang="en-US" sz="1200" kern="1200" baseline="0" dirty="0" err="1" smtClean="0">
                <a:solidFill>
                  <a:schemeClr val="tx1"/>
                </a:solidFill>
                <a:latin typeface="+mn-lt"/>
                <a:ea typeface="+mn-ea"/>
                <a:cs typeface="+mn-cs"/>
              </a:rPr>
              <a:t>labour</a:t>
            </a:r>
            <a:r>
              <a:rPr lang="en-US" sz="1200" kern="1200" baseline="0" dirty="0" smtClean="0">
                <a:solidFill>
                  <a:schemeClr val="tx1"/>
                </a:solidFill>
                <a:latin typeface="+mn-lt"/>
                <a:ea typeface="+mn-ea"/>
                <a:cs typeface="+mn-cs"/>
              </a:rPr>
              <a:t>-intensiveness of special events is rather less predictable, as</a:t>
            </a:r>
          </a:p>
          <a:p>
            <a:r>
              <a:rPr lang="en-US" sz="1200" kern="1200" baseline="0" dirty="0" smtClean="0">
                <a:solidFill>
                  <a:schemeClr val="tx1"/>
                </a:solidFill>
                <a:latin typeface="+mn-lt"/>
                <a:ea typeface="+mn-ea"/>
                <a:cs typeface="+mn-cs"/>
              </a:rPr>
              <a:t>it depends entirely on the type of event in addition to all the above conditions. An event</a:t>
            </a:r>
          </a:p>
          <a:p>
            <a:r>
              <a:rPr lang="en-US" sz="1200" kern="1200" baseline="0" dirty="0" smtClean="0">
                <a:solidFill>
                  <a:schemeClr val="tx1"/>
                </a:solidFill>
                <a:latin typeface="+mn-lt"/>
                <a:ea typeface="+mn-ea"/>
                <a:cs typeface="+mn-cs"/>
              </a:rPr>
              <a:t>such as an athletic competition will require a completely different staffing structure to support</a:t>
            </a:r>
          </a:p>
          <a:p>
            <a:r>
              <a:rPr lang="en-US" sz="1200" kern="1200" baseline="0" dirty="0" smtClean="0">
                <a:solidFill>
                  <a:schemeClr val="tx1"/>
                </a:solidFill>
                <a:latin typeface="+mn-lt"/>
                <a:ea typeface="+mn-ea"/>
                <a:cs typeface="+mn-cs"/>
              </a:rPr>
              <a:t>it (including competitors, judges, timekeepers, etc.) than a company annual outing</a:t>
            </a:r>
          </a:p>
          <a:p>
            <a:r>
              <a:rPr lang="en-US" sz="1200" kern="1200" baseline="0" dirty="0" smtClean="0">
                <a:solidFill>
                  <a:schemeClr val="tx1"/>
                </a:solidFill>
                <a:latin typeface="+mn-lt"/>
                <a:ea typeface="+mn-ea"/>
                <a:cs typeface="+mn-cs"/>
              </a:rPr>
              <a:t>to a theme park. An event manager will have to forecast staffing needs directly from the</a:t>
            </a:r>
          </a:p>
          <a:p>
            <a:r>
              <a:rPr lang="en-US" sz="1200" kern="1200" baseline="0" dirty="0" smtClean="0">
                <a:solidFill>
                  <a:schemeClr val="tx1"/>
                </a:solidFill>
                <a:latin typeface="+mn-lt"/>
                <a:ea typeface="+mn-ea"/>
                <a:cs typeface="+mn-cs"/>
              </a:rPr>
              <a:t>requirements of running the event, based on what the organizer specifies as the event’s</a:t>
            </a:r>
          </a:p>
          <a:p>
            <a:r>
              <a:rPr lang="en-US" sz="1200" kern="1200" baseline="0" dirty="0" smtClean="0">
                <a:solidFill>
                  <a:schemeClr val="tx1"/>
                </a:solidFill>
                <a:latin typeface="+mn-lt"/>
                <a:ea typeface="+mn-ea"/>
                <a:cs typeface="+mn-cs"/>
              </a:rPr>
              <a:t>objectives and needs, and on the experience and forecasts of departmental leaders.</a:t>
            </a:r>
          </a:p>
          <a:p>
            <a:r>
              <a:rPr lang="en-US" sz="1200" b="1" i="1" kern="1200" baseline="0" dirty="0" smtClean="0">
                <a:solidFill>
                  <a:schemeClr val="tx1"/>
                </a:solidFill>
                <a:latin typeface="+mn-lt"/>
                <a:ea typeface="+mn-ea"/>
                <a:cs typeface="+mn-cs"/>
              </a:rPr>
              <a:t>Fixed timescale</a:t>
            </a:r>
          </a:p>
          <a:p>
            <a:r>
              <a:rPr lang="en-US" sz="1200" kern="1200" baseline="0" dirty="0" smtClean="0">
                <a:solidFill>
                  <a:schemeClr val="tx1"/>
                </a:solidFill>
                <a:latin typeface="+mn-lt"/>
                <a:ea typeface="+mn-ea"/>
                <a:cs typeface="+mn-cs"/>
              </a:rPr>
              <a:t>Events, rather like building projects, run to a fixed timescale, unlike routine activities which</a:t>
            </a:r>
          </a:p>
          <a:p>
            <a:r>
              <a:rPr lang="en-US" sz="1200" kern="1200" baseline="0" dirty="0" smtClean="0">
                <a:solidFill>
                  <a:schemeClr val="tx1"/>
                </a:solidFill>
                <a:latin typeface="+mn-lt"/>
                <a:ea typeface="+mn-ea"/>
                <a:cs typeface="+mn-cs"/>
              </a:rPr>
              <a:t>can carry on indefinitely. The timescale could be very short, such as for the opening ceremony</a:t>
            </a:r>
          </a:p>
          <a:p>
            <a:r>
              <a:rPr lang="en-US" sz="1200" kern="1200" baseline="0" dirty="0" smtClean="0">
                <a:solidFill>
                  <a:schemeClr val="tx1"/>
                </a:solidFill>
                <a:latin typeface="+mn-lt"/>
                <a:ea typeface="+mn-ea"/>
                <a:cs typeface="+mn-cs"/>
              </a:rPr>
              <a:t>for a new road, or very long, as with the Paris Exposition noted earlier, where the</a:t>
            </a:r>
          </a:p>
          <a:p>
            <a:r>
              <a:rPr lang="en-US" sz="1200" kern="1200" baseline="0" dirty="0" smtClean="0">
                <a:solidFill>
                  <a:schemeClr val="tx1"/>
                </a:solidFill>
                <a:latin typeface="+mn-lt"/>
                <a:ea typeface="+mn-ea"/>
                <a:cs typeface="+mn-cs"/>
              </a:rPr>
              <a:t>planning phase took about three years. Even these are not extremes. Many special events</a:t>
            </a:r>
          </a:p>
          <a:p>
            <a:r>
              <a:rPr lang="en-US" sz="1200" kern="1200" baseline="0" dirty="0" smtClean="0">
                <a:solidFill>
                  <a:schemeClr val="tx1"/>
                </a:solidFill>
                <a:latin typeface="+mn-lt"/>
                <a:ea typeface="+mn-ea"/>
                <a:cs typeface="+mn-cs"/>
              </a:rPr>
              <a:t>are actually composed of a sequence of short bursts of activity, with pauses or breaks</a:t>
            </a:r>
          </a:p>
          <a:p>
            <a:r>
              <a:rPr lang="en-US" sz="1200" kern="1200" baseline="0" dirty="0" smtClean="0">
                <a:solidFill>
                  <a:schemeClr val="tx1"/>
                </a:solidFill>
                <a:latin typeface="+mn-lt"/>
                <a:ea typeface="+mn-ea"/>
                <a:cs typeface="+mn-cs"/>
              </a:rPr>
              <a:t>in between. Constant ceremony, lasting many hours, might become dull and tiring. The</a:t>
            </a:r>
          </a:p>
          <a:p>
            <a:r>
              <a:rPr lang="en-US" sz="1200" kern="1200" baseline="0" dirty="0" smtClean="0">
                <a:solidFill>
                  <a:schemeClr val="tx1"/>
                </a:solidFill>
                <a:latin typeface="+mn-lt"/>
                <a:ea typeface="+mn-ea"/>
                <a:cs typeface="+mn-cs"/>
              </a:rPr>
              <a:t>example of the coronation of Elizabeth I shows that while the event lasted several days, it</a:t>
            </a:r>
          </a:p>
          <a:p>
            <a:r>
              <a:rPr lang="en-US" sz="1200" kern="1200" baseline="0" dirty="0" smtClean="0">
                <a:solidFill>
                  <a:schemeClr val="tx1"/>
                </a:solidFill>
                <a:latin typeface="+mn-lt"/>
                <a:ea typeface="+mn-ea"/>
                <a:cs typeface="+mn-cs"/>
              </a:rPr>
              <a:t>was composed of several shorter activities of varying lengths, with breaks, depending on</a:t>
            </a:r>
          </a:p>
          <a:p>
            <a:r>
              <a:rPr lang="en-US" sz="1200" kern="1200" baseline="0" dirty="0" smtClean="0">
                <a:solidFill>
                  <a:schemeClr val="tx1"/>
                </a:solidFill>
                <a:latin typeface="+mn-lt"/>
                <a:ea typeface="+mn-ea"/>
                <a:cs typeface="+mn-cs"/>
              </a:rPr>
              <a:t>what was going on and why. For those planning special events, this issue of timing must</a:t>
            </a:r>
          </a:p>
          <a:p>
            <a:r>
              <a:rPr lang="en-US" sz="1200" kern="1200" baseline="0" dirty="0" smtClean="0">
                <a:solidFill>
                  <a:schemeClr val="tx1"/>
                </a:solidFill>
                <a:latin typeface="+mn-lt"/>
                <a:ea typeface="+mn-ea"/>
                <a:cs typeface="+mn-cs"/>
              </a:rPr>
              <a:t>be kept in mind; for an event to be successful and striking, it will need to hold people’s</a:t>
            </a:r>
          </a:p>
          <a:p>
            <a:r>
              <a:rPr lang="en-US" sz="1200" kern="1200" baseline="0" dirty="0" smtClean="0">
                <a:solidFill>
                  <a:schemeClr val="tx1"/>
                </a:solidFill>
                <a:latin typeface="+mn-lt"/>
                <a:ea typeface="+mn-ea"/>
                <a:cs typeface="+mn-cs"/>
              </a:rPr>
              <a:t>attention and interest them, and it is better that this is broken up into sections than it</a:t>
            </a:r>
          </a:p>
          <a:p>
            <a:r>
              <a:rPr lang="en-US" sz="1200" kern="1200" baseline="0" dirty="0" smtClean="0">
                <a:solidFill>
                  <a:schemeClr val="tx1"/>
                </a:solidFill>
                <a:latin typeface="+mn-lt"/>
                <a:ea typeface="+mn-ea"/>
                <a:cs typeface="+mn-cs"/>
              </a:rPr>
              <a:t>takes place all at once, without a respite. This is not to say that the fixed timescale cannot</a:t>
            </a:r>
          </a:p>
          <a:p>
            <a:r>
              <a:rPr lang="en-US" sz="1200" kern="1200" baseline="0" dirty="0" smtClean="0">
                <a:solidFill>
                  <a:schemeClr val="tx1"/>
                </a:solidFill>
                <a:latin typeface="+mn-lt"/>
                <a:ea typeface="+mn-ea"/>
                <a:cs typeface="+mn-cs"/>
              </a:rPr>
              <a:t>be varied. Some events, such as a birthday party, may carry on longer than intended</a:t>
            </a:r>
          </a:p>
          <a:p>
            <a:r>
              <a:rPr lang="en-US" sz="1200" kern="1200" baseline="0" dirty="0" smtClean="0">
                <a:solidFill>
                  <a:schemeClr val="tx1"/>
                </a:solidFill>
                <a:latin typeface="+mn-lt"/>
                <a:ea typeface="+mn-ea"/>
                <a:cs typeface="+mn-cs"/>
              </a:rPr>
              <a:t>because ‘it just happened’, other events may even be extended in a planned way, for</a:t>
            </a:r>
          </a:p>
          <a:p>
            <a:r>
              <a:rPr lang="en-US" sz="1200" kern="1200" baseline="0" dirty="0" smtClean="0">
                <a:solidFill>
                  <a:schemeClr val="tx1"/>
                </a:solidFill>
                <a:latin typeface="+mn-lt"/>
                <a:ea typeface="+mn-ea"/>
                <a:cs typeface="+mn-cs"/>
              </a:rPr>
              <a:t>some special reason, e.g. to recover the costs or to deal with extra demand, or, of course,</a:t>
            </a:r>
          </a:p>
          <a:p>
            <a:r>
              <a:rPr lang="en-US" sz="1200" kern="1200" baseline="0" dirty="0" smtClean="0">
                <a:solidFill>
                  <a:schemeClr val="tx1"/>
                </a:solidFill>
                <a:latin typeface="+mn-lt"/>
                <a:ea typeface="+mn-ea"/>
                <a:cs typeface="+mn-cs"/>
              </a:rPr>
              <a:t>they may be shortened because of lack of interest.</a:t>
            </a:r>
          </a:p>
          <a:p>
            <a:endParaRPr lang="en-US" dirty="0"/>
          </a:p>
        </p:txBody>
      </p:sp>
      <p:sp>
        <p:nvSpPr>
          <p:cNvPr id="4" name="Slide Number Placeholder 3"/>
          <p:cNvSpPr>
            <a:spLocks noGrp="1"/>
          </p:cNvSpPr>
          <p:nvPr>
            <p:ph type="sldNum" sz="quarter" idx="10"/>
          </p:nvPr>
        </p:nvSpPr>
        <p:spPr/>
        <p:txBody>
          <a:bodyPr/>
          <a:lstStyle/>
          <a:p>
            <a:fld id="{2D79380C-E1B5-4EA5-832F-49227AAA67AC}" type="slidenum">
              <a:rPr lang="en-US" smtClean="0"/>
              <a:pPr/>
              <a:t>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endParaRPr lang="en-US" dirty="0"/>
          </a:p>
        </p:txBody>
      </p:sp>
      <p:sp>
        <p:nvSpPr>
          <p:cNvPr id="4" name="Slide Number Placeholder 3"/>
          <p:cNvSpPr>
            <a:spLocks noGrp="1"/>
          </p:cNvSpPr>
          <p:nvPr>
            <p:ph type="sldNum" sz="quarter" idx="10"/>
          </p:nvPr>
        </p:nvSpPr>
        <p:spPr/>
        <p:txBody>
          <a:bodyPr/>
          <a:lstStyle/>
          <a:p>
            <a:fld id="{2D79380C-E1B5-4EA5-832F-49227AAA67AC}"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7C78E18-7B47-4AC2-91F5-FE55EB213F45}"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C78E18-7B47-4AC2-91F5-FE55EB213F45}" type="datetimeFigureOut">
              <a:rPr lang="en-US" smtClean="0"/>
              <a:pPr/>
              <a:t>7/18/2016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7C78E18-7B47-4AC2-91F5-FE55EB213F45}"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7C78E18-7B47-4AC2-91F5-FE55EB213F45}" type="datetimeFigureOut">
              <a:rPr lang="en-US" smtClean="0"/>
              <a:pPr/>
              <a:t>7/18/2016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7C78E18-7B47-4AC2-91F5-FE55EB213F45}" type="datetimeFigureOut">
              <a:rPr lang="en-US" smtClean="0"/>
              <a:pPr/>
              <a:t>7/18/2016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C78E18-7B47-4AC2-91F5-FE55EB213F45}" type="datetimeFigureOut">
              <a:rPr lang="en-US" smtClean="0"/>
              <a:pPr/>
              <a:t>7/18/2016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8E18-7B47-4AC2-91F5-FE55EB213F45}"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C78E18-7B47-4AC2-91F5-FE55EB213F45}" type="datetimeFigureOut">
              <a:rPr lang="en-US" smtClean="0"/>
              <a:pPr/>
              <a:t>7/18/2016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F436316-CBA2-4389-B1ED-B8DE972B02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C78E18-7B47-4AC2-91F5-FE55EB213F45}" type="datetimeFigureOut">
              <a:rPr lang="en-US" smtClean="0"/>
              <a:pPr/>
              <a:t>7/18/2016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36316-CBA2-4389-B1ED-B8DE972B02F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838199"/>
          </a:xfrm>
        </p:spPr>
        <p:style>
          <a:lnRef idx="1">
            <a:schemeClr val="accent6"/>
          </a:lnRef>
          <a:fillRef idx="3">
            <a:schemeClr val="accent6"/>
          </a:fillRef>
          <a:effectRef idx="2">
            <a:schemeClr val="accent6"/>
          </a:effectRef>
          <a:fontRef idx="minor">
            <a:schemeClr val="lt1"/>
          </a:fontRef>
        </p:style>
        <p:txBody>
          <a:bodyPr/>
          <a:lstStyle/>
          <a:p>
            <a:r>
              <a:rPr lang="en-US" sz="3600" b="1" dirty="0" smtClean="0">
                <a:latin typeface="Times New Roman" pitchFamily="18" charset="0"/>
                <a:cs typeface="Times New Roman" pitchFamily="18" charset="0"/>
              </a:rPr>
              <a:t>Introduction to Event Management</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838200"/>
            <a:ext cx="9144000" cy="6019800"/>
          </a:xfrm>
        </p:spPr>
        <p:txBody>
          <a:bodyPr/>
          <a:lstStyle/>
          <a:p>
            <a:endParaRPr lang="en-US" dirty="0"/>
          </a:p>
        </p:txBody>
      </p:sp>
      <p:graphicFrame>
        <p:nvGraphicFramePr>
          <p:cNvPr id="4" name="Diagram 3"/>
          <p:cNvGraphicFramePr/>
          <p:nvPr/>
        </p:nvGraphicFramePr>
        <p:xfrm>
          <a:off x="152400" y="914400"/>
          <a:ext cx="9144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762000"/>
          </a:xfrm>
        </p:spPr>
        <p:style>
          <a:lnRef idx="1">
            <a:schemeClr val="accent6"/>
          </a:lnRef>
          <a:fillRef idx="3">
            <a:schemeClr val="accent6"/>
          </a:fillRef>
          <a:effectRef idx="2">
            <a:schemeClr val="accent6"/>
          </a:effectRef>
          <a:fontRef idx="minor">
            <a:schemeClr val="lt1"/>
          </a:fontRef>
        </p:style>
        <p:txBody>
          <a:bodyPr/>
          <a:lstStyle/>
          <a:p>
            <a:r>
              <a:rPr lang="en-US" sz="3600" b="1" dirty="0" smtClean="0">
                <a:latin typeface="Times New Roman" pitchFamily="18" charset="0"/>
                <a:cs typeface="Times New Roman" pitchFamily="18" charset="0"/>
              </a:rPr>
              <a:t>MICE</a:t>
            </a:r>
            <a:r>
              <a:rPr lang="en-US" sz="3600" b="1" dirty="0" smtClean="0">
                <a:latin typeface="Times New Roman" pitchFamily="18" charset="0"/>
                <a:cs typeface="Times New Roman" pitchFamily="18" charset="0"/>
              </a:rPr>
              <a:t> INDUSTRY</a:t>
            </a:r>
            <a:endParaRPr lang="en-US" sz="3600" b="1" dirty="0">
              <a:latin typeface="Times New Roman" pitchFamily="18" charset="0"/>
              <a:cs typeface="Times New Roman" pitchFamily="18" charset="0"/>
            </a:endParaRPr>
          </a:p>
        </p:txBody>
      </p:sp>
      <p:sp>
        <p:nvSpPr>
          <p:cNvPr id="3" name="Subtitle 2"/>
          <p:cNvSpPr>
            <a:spLocks noGrp="1"/>
          </p:cNvSpPr>
          <p:nvPr>
            <p:ph type="subTitle" idx="1"/>
          </p:nvPr>
        </p:nvSpPr>
        <p:spPr>
          <a:xfrm>
            <a:off x="0" y="762000"/>
            <a:ext cx="9144000" cy="6096000"/>
          </a:xfrm>
        </p:spPr>
        <p:txBody>
          <a:bodyPr>
            <a:normAutofit fontScale="85000" lnSpcReduction="20000"/>
          </a:bodyPr>
          <a:lstStyle/>
          <a:p>
            <a:pPr algn="l">
              <a:buFont typeface="Arial" pitchFamily="34" charset="0"/>
              <a:buChar char="•"/>
            </a:pPr>
            <a:r>
              <a:rPr lang="en-US" dirty="0" smtClean="0">
                <a:solidFill>
                  <a:schemeClr val="tx1"/>
                </a:solidFill>
              </a:rPr>
              <a:t> ICCA placed India at the 35th position in the rankings worldwide and the ninth position in the Asia Pacific region following 116 global business events in 2014. The major cities which hosted the events were Delhi, Hyderabad, Mumbai, </a:t>
            </a:r>
            <a:r>
              <a:rPr lang="en-US" dirty="0" err="1" smtClean="0">
                <a:solidFill>
                  <a:schemeClr val="tx1"/>
                </a:solidFill>
              </a:rPr>
              <a:t>Bengaluru</a:t>
            </a:r>
            <a:r>
              <a:rPr lang="en-US" dirty="0" smtClean="0">
                <a:solidFill>
                  <a:schemeClr val="tx1"/>
                </a:solidFill>
              </a:rPr>
              <a:t>, Chennai, Kolkata, Goa, Chandigarh, </a:t>
            </a:r>
            <a:r>
              <a:rPr lang="en-US" dirty="0" err="1" smtClean="0">
                <a:solidFill>
                  <a:schemeClr val="tx1"/>
                </a:solidFill>
              </a:rPr>
              <a:t>Jaipur</a:t>
            </a:r>
            <a:r>
              <a:rPr lang="en-US" dirty="0" smtClean="0">
                <a:solidFill>
                  <a:schemeClr val="tx1"/>
                </a:solidFill>
              </a:rPr>
              <a:t> and Cochin</a:t>
            </a:r>
            <a:r>
              <a:rPr lang="en-US" dirty="0" smtClean="0">
                <a:solidFill>
                  <a:schemeClr val="tx1"/>
                </a:solidFill>
              </a:rPr>
              <a:t>.</a:t>
            </a:r>
          </a:p>
          <a:p>
            <a:pPr algn="l"/>
            <a:endParaRPr lang="en-US" dirty="0" smtClean="0">
              <a:solidFill>
                <a:schemeClr val="tx1"/>
              </a:solidFill>
            </a:endParaRPr>
          </a:p>
          <a:p>
            <a:pPr algn="l">
              <a:buFont typeface="Arial" pitchFamily="34" charset="0"/>
              <a:buChar char="•"/>
            </a:pPr>
            <a:r>
              <a:rPr lang="en-US" dirty="0" smtClean="0">
                <a:solidFill>
                  <a:schemeClr val="tx1"/>
                </a:solidFill>
              </a:rPr>
              <a:t>India recently climbed to the 31st position in the recent list of global meeting market published by ICCA -the International Congress and Convention Association</a:t>
            </a:r>
            <a:r>
              <a:rPr lang="en-US" dirty="0" smtClean="0">
                <a:solidFill>
                  <a:schemeClr val="tx1"/>
                </a:solidFill>
              </a:rPr>
              <a:t>.</a:t>
            </a:r>
          </a:p>
          <a:p>
            <a:pPr algn="l"/>
            <a:endParaRPr lang="en-US" dirty="0" smtClean="0">
              <a:solidFill>
                <a:schemeClr val="tx1"/>
              </a:solidFill>
            </a:endParaRPr>
          </a:p>
          <a:p>
            <a:pPr algn="l">
              <a:buFont typeface="Arial" pitchFamily="34" charset="0"/>
              <a:buChar char="•"/>
            </a:pPr>
            <a:r>
              <a:rPr lang="en-US" dirty="0" smtClean="0">
                <a:solidFill>
                  <a:schemeClr val="tx1"/>
                </a:solidFill>
              </a:rPr>
              <a:t>ICCA 2015: Berlin no. one city ranking (195 Meetings) and USA no. one in country ranking (925 Meetings).</a:t>
            </a:r>
          </a:p>
          <a:p>
            <a:pPr algn="l"/>
            <a:endParaRPr lang="en-US" dirty="0" smtClean="0">
              <a:solidFill>
                <a:schemeClr val="tx1"/>
              </a:solidFill>
            </a:endParaRPr>
          </a:p>
          <a:p>
            <a:pPr algn="l">
              <a:buFont typeface="Arial" pitchFamily="34" charset="0"/>
              <a:buChar char="•"/>
            </a:pPr>
            <a:r>
              <a:rPr lang="en-US" dirty="0" err="1" smtClean="0">
                <a:solidFill>
                  <a:schemeClr val="tx1"/>
                </a:solidFill>
              </a:rPr>
              <a:t>MoT</a:t>
            </a:r>
            <a:r>
              <a:rPr lang="en-US" dirty="0" smtClean="0">
                <a:solidFill>
                  <a:schemeClr val="tx1"/>
                </a:solidFill>
              </a:rPr>
              <a:t>, </a:t>
            </a:r>
            <a:r>
              <a:rPr lang="en-US" dirty="0" err="1" smtClean="0">
                <a:solidFill>
                  <a:schemeClr val="tx1"/>
                </a:solidFill>
              </a:rPr>
              <a:t>GoI</a:t>
            </a:r>
            <a:r>
              <a:rPr lang="en-US" dirty="0" smtClean="0">
                <a:solidFill>
                  <a:schemeClr val="tx1"/>
                </a:solidFill>
              </a:rPr>
              <a:t> develops 360 degree approach to promote MICE tourism.</a:t>
            </a:r>
            <a:endParaRPr lang="en-US"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858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bg1"/>
                </a:solidFill>
                <a:latin typeface="Times New Roman" pitchFamily="18" charset="0"/>
                <a:cs typeface="Times New Roman" pitchFamily="18" charset="0"/>
              </a:rPr>
              <a:t>Concept of Event</a:t>
            </a:r>
            <a:r>
              <a:rPr lang="en-US" b="1" dirty="0" smtClean="0">
                <a:solidFill>
                  <a:schemeClr val="tx1"/>
                </a:solidFill>
              </a:rPr>
              <a:t/>
            </a:r>
            <a:br>
              <a:rPr lang="en-US" b="1" dirty="0" smtClean="0">
                <a:solidFill>
                  <a:schemeClr val="tx1"/>
                </a:solidFill>
              </a:rPr>
            </a:br>
            <a:endParaRPr lang="en-US" dirty="0"/>
          </a:p>
        </p:txBody>
      </p:sp>
      <p:sp>
        <p:nvSpPr>
          <p:cNvPr id="3" name="Subtitle 2"/>
          <p:cNvSpPr>
            <a:spLocks noGrp="1"/>
          </p:cNvSpPr>
          <p:nvPr>
            <p:ph type="subTitle" idx="1"/>
          </p:nvPr>
        </p:nvSpPr>
        <p:spPr>
          <a:xfrm>
            <a:off x="0" y="685800"/>
            <a:ext cx="9144000" cy="6172200"/>
          </a:xfrm>
        </p:spPr>
        <p:style>
          <a:lnRef idx="1">
            <a:schemeClr val="accent3"/>
          </a:lnRef>
          <a:fillRef idx="2">
            <a:schemeClr val="accent3"/>
          </a:fillRef>
          <a:effectRef idx="1">
            <a:schemeClr val="accent3"/>
          </a:effectRef>
          <a:fontRef idx="minor">
            <a:schemeClr val="dk1"/>
          </a:fontRef>
        </p:style>
        <p:txBody>
          <a:bodyPr>
            <a:normAutofit/>
          </a:bodyPr>
          <a:lstStyle/>
          <a:p>
            <a:pPr algn="l"/>
            <a:r>
              <a:rPr lang="en-US" sz="2000" b="1" dirty="0" smtClean="0">
                <a:solidFill>
                  <a:srgbClr val="7030A0"/>
                </a:solidFill>
                <a:latin typeface="Times New Roman" pitchFamily="18" charset="0"/>
                <a:cs typeface="Times New Roman" pitchFamily="18" charset="0"/>
              </a:rPr>
              <a:t>Dictionary meaning of the term event:</a:t>
            </a:r>
          </a:p>
          <a:p>
            <a:pPr algn="l">
              <a:buFont typeface="Arial" pitchFamily="34" charset="0"/>
              <a:buChar char="•"/>
            </a:pPr>
            <a:r>
              <a:rPr lang="en-US" sz="2000" dirty="0">
                <a:solidFill>
                  <a:schemeClr val="tx1"/>
                </a:solidFill>
                <a:latin typeface="Times New Roman" pitchFamily="18" charset="0"/>
                <a:cs typeface="Times New Roman" pitchFamily="18" charset="0"/>
              </a:rPr>
              <a:t>a thing that happens or takes place, especially one of importance</a:t>
            </a:r>
            <a:r>
              <a:rPr lang="en-US" sz="2000" dirty="0" smtClean="0">
                <a:solidFill>
                  <a:schemeClr val="tx1"/>
                </a:solidFill>
                <a:latin typeface="Times New Roman" pitchFamily="18" charset="0"/>
                <a:cs typeface="Times New Roman" pitchFamily="18" charset="0"/>
              </a:rPr>
              <a:t>.</a:t>
            </a:r>
          </a:p>
          <a:p>
            <a:pPr algn="l">
              <a:buFont typeface="Arial" pitchFamily="34" charset="0"/>
              <a:buChar char="•"/>
            </a:pPr>
            <a:r>
              <a:rPr lang="en-US" sz="2000" dirty="0">
                <a:solidFill>
                  <a:schemeClr val="tx1"/>
                </a:solidFill>
                <a:latin typeface="Times New Roman" pitchFamily="18" charset="0"/>
                <a:cs typeface="Times New Roman" pitchFamily="18" charset="0"/>
              </a:rPr>
              <a:t>a planned public or social occasion</a:t>
            </a:r>
            <a:r>
              <a:rPr lang="en-US" sz="2000" dirty="0" smtClean="0">
                <a:solidFill>
                  <a:schemeClr val="tx1"/>
                </a:solidFill>
                <a:latin typeface="Times New Roman" pitchFamily="18" charset="0"/>
                <a:cs typeface="Times New Roman" pitchFamily="18" charset="0"/>
              </a:rPr>
              <a:t>.</a:t>
            </a:r>
          </a:p>
          <a:p>
            <a:pPr algn="l"/>
            <a:endParaRPr lang="en-US" sz="2000" dirty="0" smtClean="0">
              <a:solidFill>
                <a:schemeClr val="tx1"/>
              </a:solidFill>
              <a:latin typeface="Times New Roman" pitchFamily="18" charset="0"/>
              <a:cs typeface="Times New Roman" pitchFamily="18" charset="0"/>
            </a:endParaRPr>
          </a:p>
          <a:p>
            <a:pPr algn="l">
              <a:buFont typeface="Wingdings" pitchFamily="2" charset="2"/>
              <a:buChar char="v"/>
            </a:pPr>
            <a:r>
              <a:rPr lang="en-US" sz="2000" dirty="0">
                <a:solidFill>
                  <a:schemeClr val="tx1"/>
                </a:solidFill>
                <a:latin typeface="Times New Roman" pitchFamily="18" charset="0"/>
                <a:cs typeface="Times New Roman" pitchFamily="18" charset="0"/>
              </a:rPr>
              <a:t>Events are temporary and purposive gatherings of people</a:t>
            </a:r>
            <a:r>
              <a:rPr lang="en-US" sz="2000" dirty="0" smtClean="0">
                <a:solidFill>
                  <a:schemeClr val="tx1"/>
                </a:solidFill>
                <a:latin typeface="Times New Roman" pitchFamily="18" charset="0"/>
                <a:cs typeface="Times New Roman" pitchFamily="18" charset="0"/>
              </a:rPr>
              <a:t>.</a:t>
            </a:r>
          </a:p>
          <a:p>
            <a:pPr algn="l">
              <a:buFont typeface="Wingdings" pitchFamily="2" charset="2"/>
              <a:buChar char="v"/>
            </a:pPr>
            <a:r>
              <a:rPr lang="en-US" sz="2000" dirty="0" smtClean="0">
                <a:solidFill>
                  <a:schemeClr val="tx1"/>
                </a:solidFill>
                <a:latin typeface="Times New Roman" pitchFamily="18" charset="0"/>
                <a:cs typeface="Times New Roman" pitchFamily="18" charset="0"/>
              </a:rPr>
              <a:t>Events themselves can be defined as ‘happenings with objectives’.</a:t>
            </a:r>
          </a:p>
          <a:p>
            <a:pPr algn="l">
              <a:buFont typeface="Wingdings" pitchFamily="2" charset="2"/>
              <a:buChar char="v"/>
            </a:pPr>
            <a:r>
              <a:rPr lang="en-US" sz="2000" dirty="0" smtClean="0">
                <a:solidFill>
                  <a:schemeClr val="tx1"/>
                </a:solidFill>
                <a:latin typeface="Times New Roman" pitchFamily="18" charset="0"/>
                <a:cs typeface="Times New Roman" pitchFamily="18" charset="0"/>
              </a:rPr>
              <a:t>The word ‘event’ also has specific meanings in medicine, philosophy or physics.</a:t>
            </a:r>
            <a:r>
              <a:rPr lang="en-US" sz="2000" dirty="0">
                <a:solidFill>
                  <a:schemeClr val="tx1"/>
                </a:solidFill>
                <a:latin typeface="Times New Roman" pitchFamily="18" charset="0"/>
                <a:cs typeface="Times New Roman" pitchFamily="18" charset="0"/>
              </a:rPr>
              <a:t> </a:t>
            </a:r>
            <a:r>
              <a:rPr lang="en-US" sz="2000" dirty="0" smtClean="0">
                <a:solidFill>
                  <a:schemeClr val="tx1"/>
                </a:solidFill>
                <a:latin typeface="Times New Roman" pitchFamily="18" charset="0"/>
                <a:cs typeface="Times New Roman" pitchFamily="18" charset="0"/>
              </a:rPr>
              <a:t>In such sciences the events are concerned with happenings or incidents beyond the will of man or woman.</a:t>
            </a:r>
          </a:p>
          <a:p>
            <a:pPr algn="l"/>
            <a:endParaRPr lang="en-US" sz="2000" dirty="0">
              <a:solidFill>
                <a:schemeClr val="tx1"/>
              </a:solidFill>
              <a:latin typeface="Times New Roman" pitchFamily="18" charset="0"/>
              <a:cs typeface="Times New Roman" pitchFamily="18" charset="0"/>
            </a:endParaRPr>
          </a:p>
          <a:p>
            <a:pPr algn="l"/>
            <a:r>
              <a:rPr lang="en-US" sz="2000" b="1" dirty="0" smtClean="0">
                <a:solidFill>
                  <a:srgbClr val="7030A0"/>
                </a:solidFill>
                <a:latin typeface="Times New Roman" pitchFamily="18" charset="0"/>
                <a:cs typeface="Times New Roman" pitchFamily="18" charset="0"/>
              </a:rPr>
              <a:t>Special Events:</a:t>
            </a:r>
          </a:p>
          <a:p>
            <a:pPr algn="l"/>
            <a:r>
              <a:rPr lang="en-US" sz="2000" dirty="0" err="1">
                <a:solidFill>
                  <a:schemeClr val="tx1"/>
                </a:solidFill>
                <a:latin typeface="Times New Roman" pitchFamily="18" charset="0"/>
                <a:cs typeface="Times New Roman" pitchFamily="18" charset="0"/>
              </a:rPr>
              <a:t>Goldblatt</a:t>
            </a:r>
            <a:r>
              <a:rPr lang="en-US" sz="2000" dirty="0">
                <a:solidFill>
                  <a:schemeClr val="tx1"/>
                </a:solidFill>
                <a:latin typeface="Times New Roman" pitchFamily="18" charset="0"/>
                <a:cs typeface="Times New Roman" pitchFamily="18" charset="0"/>
              </a:rPr>
              <a:t> (2005) </a:t>
            </a:r>
            <a:r>
              <a:rPr lang="en-US" sz="2000" dirty="0" smtClean="0">
                <a:solidFill>
                  <a:schemeClr val="tx1"/>
                </a:solidFill>
                <a:latin typeface="Times New Roman" pitchFamily="18" charset="0"/>
                <a:cs typeface="Times New Roman" pitchFamily="18" charset="0"/>
              </a:rPr>
              <a:t>defines events</a:t>
            </a:r>
            <a:r>
              <a:rPr lang="en-US" sz="2000" dirty="0">
                <a:solidFill>
                  <a:schemeClr val="tx1"/>
                </a:solidFill>
                <a:latin typeface="Times New Roman" pitchFamily="18" charset="0"/>
                <a:cs typeface="Times New Roman" pitchFamily="18" charset="0"/>
              </a:rPr>
              <a:t>: ‘A special event recognizes a unique moment in time with ceremony and </a:t>
            </a:r>
            <a:r>
              <a:rPr lang="en-US" sz="2000" dirty="0" smtClean="0">
                <a:solidFill>
                  <a:schemeClr val="tx1"/>
                </a:solidFill>
                <a:latin typeface="Times New Roman" pitchFamily="18" charset="0"/>
                <a:cs typeface="Times New Roman" pitchFamily="18" charset="0"/>
              </a:rPr>
              <a:t>ritual to </a:t>
            </a:r>
            <a:r>
              <a:rPr lang="en-US" sz="2000" dirty="0">
                <a:solidFill>
                  <a:schemeClr val="tx1"/>
                </a:solidFill>
                <a:latin typeface="Times New Roman" pitchFamily="18" charset="0"/>
                <a:cs typeface="Times New Roman" pitchFamily="18" charset="0"/>
              </a:rPr>
              <a:t>satisfy </a:t>
            </a:r>
            <a:r>
              <a:rPr lang="en-US" sz="2000" dirty="0" smtClean="0">
                <a:solidFill>
                  <a:schemeClr val="tx1"/>
                </a:solidFill>
                <a:latin typeface="Times New Roman" pitchFamily="18" charset="0"/>
                <a:cs typeface="Times New Roman" pitchFamily="18" charset="0"/>
              </a:rPr>
              <a:t>specific </a:t>
            </a:r>
            <a:r>
              <a:rPr lang="en-US" sz="2000" dirty="0">
                <a:solidFill>
                  <a:schemeClr val="tx1"/>
                </a:solidFill>
                <a:latin typeface="Times New Roman" pitchFamily="18" charset="0"/>
                <a:cs typeface="Times New Roman" pitchFamily="18" charset="0"/>
              </a:rPr>
              <a:t>needs</a:t>
            </a:r>
            <a:r>
              <a:rPr lang="en-US" sz="2000" dirty="0" smtClean="0">
                <a:solidFill>
                  <a:schemeClr val="tx1"/>
                </a:solidFill>
                <a:latin typeface="Times New Roman" pitchFamily="18" charset="0"/>
                <a:cs typeface="Times New Roman" pitchFamily="18" charset="0"/>
              </a:rPr>
              <a: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45719"/>
          </a:xfrm>
        </p:spPr>
        <p:txBody>
          <a:bodyPr>
            <a:normAutofit fontScale="90000"/>
          </a:bodyPr>
          <a:lstStyle/>
          <a:p>
            <a:endParaRPr lang="en-US" dirty="0"/>
          </a:p>
        </p:txBody>
      </p:sp>
      <p:sp>
        <p:nvSpPr>
          <p:cNvPr id="3" name="Subtitle 2"/>
          <p:cNvSpPr>
            <a:spLocks noGrp="1"/>
          </p:cNvSpPr>
          <p:nvPr>
            <p:ph type="subTitle"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a:bodyPr>
          <a:lstStyle/>
          <a:p>
            <a:pPr algn="l"/>
            <a:endParaRPr lang="en-US" sz="2000" dirty="0" smtClean="0">
              <a:solidFill>
                <a:schemeClr val="tx1"/>
              </a:solidFill>
            </a:endParaRPr>
          </a:p>
          <a:p>
            <a:pPr algn="l"/>
            <a:r>
              <a:rPr lang="en-US" sz="2000" dirty="0" smtClean="0">
                <a:solidFill>
                  <a:schemeClr val="tx1"/>
                </a:solidFill>
              </a:rPr>
              <a:t>According </a:t>
            </a:r>
            <a:r>
              <a:rPr lang="en-US" sz="2000" dirty="0">
                <a:solidFill>
                  <a:schemeClr val="tx1"/>
                </a:solidFill>
              </a:rPr>
              <a:t>to </a:t>
            </a:r>
            <a:r>
              <a:rPr lang="en-US" sz="2000" dirty="0">
                <a:solidFill>
                  <a:srgbClr val="C00000"/>
                </a:solidFill>
              </a:rPr>
              <a:t>Professor Donald </a:t>
            </a:r>
            <a:r>
              <a:rPr lang="en-US" sz="2000" dirty="0" smtClean="0">
                <a:solidFill>
                  <a:srgbClr val="C00000"/>
                </a:solidFill>
              </a:rPr>
              <a:t>Getz </a:t>
            </a:r>
            <a:r>
              <a:rPr lang="en-US" sz="2000" dirty="0">
                <a:solidFill>
                  <a:srgbClr val="C00000"/>
                </a:solidFill>
              </a:rPr>
              <a:t>(1997) </a:t>
            </a:r>
            <a:r>
              <a:rPr lang="en-US" sz="2000" dirty="0">
                <a:solidFill>
                  <a:schemeClr val="tx1"/>
                </a:solidFill>
              </a:rPr>
              <a:t>defines </a:t>
            </a:r>
            <a:r>
              <a:rPr lang="en-US" sz="2000" dirty="0">
                <a:solidFill>
                  <a:srgbClr val="7030A0"/>
                </a:solidFill>
              </a:rPr>
              <a:t>special events </a:t>
            </a:r>
            <a:r>
              <a:rPr lang="en-US" sz="2000" dirty="0">
                <a:solidFill>
                  <a:schemeClr val="tx1"/>
                </a:solidFill>
              </a:rPr>
              <a:t>from two</a:t>
            </a:r>
          </a:p>
          <a:p>
            <a:pPr algn="l"/>
            <a:r>
              <a:rPr lang="en-US" sz="2000" dirty="0">
                <a:solidFill>
                  <a:schemeClr val="tx1"/>
                </a:solidFill>
              </a:rPr>
              <a:t>perspectives that of the customer and that of the event manager as follows</a:t>
            </a:r>
            <a:r>
              <a:rPr lang="en-US" sz="2000" dirty="0" smtClean="0">
                <a:solidFill>
                  <a:schemeClr val="tx1"/>
                </a:solidFill>
              </a:rPr>
              <a:t>;</a:t>
            </a:r>
          </a:p>
          <a:p>
            <a:pPr algn="l"/>
            <a:endParaRPr lang="en-US" sz="2000" dirty="0">
              <a:solidFill>
                <a:schemeClr val="tx1"/>
              </a:solidFill>
            </a:endParaRPr>
          </a:p>
          <a:p>
            <a:pPr algn="l"/>
            <a:r>
              <a:rPr lang="en-US" sz="2000" dirty="0" smtClean="0">
                <a:solidFill>
                  <a:schemeClr val="tx1"/>
                </a:solidFill>
              </a:rPr>
              <a:t>➢</a:t>
            </a:r>
            <a:r>
              <a:rPr lang="en-US" sz="2000" dirty="0">
                <a:solidFill>
                  <a:schemeClr val="tx1"/>
                </a:solidFill>
              </a:rPr>
              <a:t> A special event is a one time or infrequently occurring event outside normal </a:t>
            </a:r>
            <a:r>
              <a:rPr lang="en-US" sz="2000" dirty="0" smtClean="0">
                <a:solidFill>
                  <a:schemeClr val="tx1"/>
                </a:solidFill>
              </a:rPr>
              <a:t>program activities </a:t>
            </a:r>
            <a:r>
              <a:rPr lang="en-US" sz="2000" dirty="0">
                <a:solidFill>
                  <a:schemeClr val="tx1"/>
                </a:solidFill>
              </a:rPr>
              <a:t>of the sponsoring or organizing </a:t>
            </a:r>
            <a:r>
              <a:rPr lang="en-US" sz="2000" dirty="0" smtClean="0">
                <a:solidFill>
                  <a:schemeClr val="tx1"/>
                </a:solidFill>
              </a:rPr>
              <a:t>body.</a:t>
            </a:r>
            <a:endParaRPr lang="en-US" sz="2000" dirty="0">
              <a:solidFill>
                <a:schemeClr val="tx1"/>
              </a:solidFill>
            </a:endParaRPr>
          </a:p>
          <a:p>
            <a:pPr algn="l"/>
            <a:r>
              <a:rPr lang="en-US" sz="2000" dirty="0" smtClean="0">
                <a:solidFill>
                  <a:schemeClr val="tx1"/>
                </a:solidFill>
              </a:rPr>
              <a:t>➢</a:t>
            </a:r>
            <a:r>
              <a:rPr lang="en-US" sz="2000" dirty="0">
                <a:solidFill>
                  <a:schemeClr val="tx1"/>
                </a:solidFill>
              </a:rPr>
              <a:t> To the customer or guest, a special event is an opportunity for leisure, social or </a:t>
            </a:r>
            <a:r>
              <a:rPr lang="en-US" sz="2000" dirty="0" smtClean="0">
                <a:solidFill>
                  <a:schemeClr val="tx1"/>
                </a:solidFill>
              </a:rPr>
              <a:t>cultural experience </a:t>
            </a:r>
            <a:r>
              <a:rPr lang="en-US" sz="2000" dirty="0">
                <a:solidFill>
                  <a:schemeClr val="tx1"/>
                </a:solidFill>
              </a:rPr>
              <a:t>o</a:t>
            </a:r>
            <a:r>
              <a:rPr lang="en-US" sz="2000" dirty="0" smtClean="0">
                <a:solidFill>
                  <a:schemeClr val="tx1"/>
                </a:solidFill>
              </a:rPr>
              <a:t>ut </a:t>
            </a:r>
            <a:r>
              <a:rPr lang="en-US" sz="2000" dirty="0">
                <a:solidFill>
                  <a:schemeClr val="tx1"/>
                </a:solidFill>
              </a:rPr>
              <a:t>side the normal range of choices or beyond every day </a:t>
            </a:r>
            <a:r>
              <a:rPr lang="en-US" sz="2000" dirty="0" smtClean="0">
                <a:solidFill>
                  <a:schemeClr val="tx1"/>
                </a:solidFill>
              </a:rPr>
              <a:t>experience.</a:t>
            </a:r>
          </a:p>
          <a:p>
            <a:pPr algn="l"/>
            <a:endParaRPr lang="en-US" sz="2000" dirty="0" smtClean="0">
              <a:solidFill>
                <a:schemeClr val="tx1"/>
              </a:solidFill>
            </a:endParaRPr>
          </a:p>
          <a:p>
            <a:pPr algn="l"/>
            <a:r>
              <a:rPr lang="en-US" sz="2000" dirty="0" smtClean="0">
                <a:solidFill>
                  <a:srgbClr val="0070C0"/>
                </a:solidFill>
              </a:rPr>
              <a:t>Events generally possess the following characteristics:</a:t>
            </a:r>
          </a:p>
          <a:p>
            <a:pPr algn="l">
              <a:buFont typeface="Wingdings" pitchFamily="2" charset="2"/>
              <a:buChar char="§"/>
            </a:pPr>
            <a:r>
              <a:rPr lang="en-US" sz="2000" dirty="0" smtClean="0">
                <a:solidFill>
                  <a:schemeClr val="tx1"/>
                </a:solidFill>
              </a:rPr>
              <a:t> They are temporary in nature.</a:t>
            </a:r>
          </a:p>
          <a:p>
            <a:pPr algn="l">
              <a:buFont typeface="Wingdings" pitchFamily="2" charset="2"/>
              <a:buChar char="§"/>
            </a:pPr>
            <a:r>
              <a:rPr lang="en-US" sz="2000" dirty="0" smtClean="0">
                <a:solidFill>
                  <a:schemeClr val="tx1"/>
                </a:solidFill>
              </a:rPr>
              <a:t> They are gatherings of people.</a:t>
            </a:r>
          </a:p>
          <a:p>
            <a:pPr algn="l">
              <a:buFont typeface="Wingdings" pitchFamily="2" charset="2"/>
              <a:buChar char="§"/>
            </a:pPr>
            <a:r>
              <a:rPr lang="en-US" sz="2000" dirty="0" smtClean="0">
                <a:solidFill>
                  <a:schemeClr val="tx1"/>
                </a:solidFill>
              </a:rPr>
              <a:t> They are often displays of ritual.</a:t>
            </a:r>
          </a:p>
          <a:p>
            <a:pPr algn="l">
              <a:buFont typeface="Wingdings" pitchFamily="2" charset="2"/>
              <a:buChar char="§"/>
            </a:pPr>
            <a:r>
              <a:rPr lang="en-US" sz="2000" dirty="0" smtClean="0">
                <a:solidFill>
                  <a:schemeClr val="tx1"/>
                </a:solidFill>
              </a:rPr>
              <a:t> They are, in some sense, unique occurrences.</a:t>
            </a:r>
          </a:p>
          <a:p>
            <a:pPr algn="l"/>
            <a:endParaRPr lang="en-US" sz="2000" dirty="0" smtClean="0">
              <a:solidFill>
                <a:schemeClr val="tx1"/>
              </a:solidFill>
            </a:endParaRPr>
          </a:p>
          <a:p>
            <a:pPr algn="l"/>
            <a:endParaRPr lang="en-US" sz="2000"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latin typeface="Times New Roman" pitchFamily="18" charset="0"/>
                <a:cs typeface="Times New Roman" pitchFamily="18" charset="0"/>
              </a:rPr>
              <a:t>Characteristics of Events</a:t>
            </a:r>
            <a:endParaRPr lang="en-US" b="1" dirty="0">
              <a:latin typeface="Times New Roman" pitchFamily="18" charset="0"/>
              <a:cs typeface="Times New Roman" pitchFamily="18" charset="0"/>
            </a:endParaRPr>
          </a:p>
        </p:txBody>
      </p:sp>
      <p:sp>
        <p:nvSpPr>
          <p:cNvPr id="3" name="Content Placeholder 2"/>
          <p:cNvSpPr>
            <a:spLocks noGrp="1"/>
          </p:cNvSpPr>
          <p:nvPr>
            <p:ph idx="1"/>
          </p:nvPr>
        </p:nvSpPr>
        <p:spPr>
          <a:xfrm>
            <a:off x="0" y="685800"/>
            <a:ext cx="9144000" cy="6172200"/>
          </a:xfrm>
        </p:spPr>
        <p:style>
          <a:lnRef idx="1">
            <a:schemeClr val="accent5"/>
          </a:lnRef>
          <a:fillRef idx="2">
            <a:schemeClr val="accent5"/>
          </a:fillRef>
          <a:effectRef idx="1">
            <a:schemeClr val="accent5"/>
          </a:effectRef>
          <a:fontRef idx="minor">
            <a:schemeClr val="dk1"/>
          </a:fontRef>
        </p:style>
        <p:txBody>
          <a:bodyPr/>
          <a:lstStyle/>
          <a:p>
            <a:pPr>
              <a:buNone/>
            </a:pPr>
            <a:r>
              <a:rPr lang="en-US" dirty="0" smtClean="0"/>
              <a:t> </a:t>
            </a:r>
            <a:endParaRPr lang="en-US" dirty="0"/>
          </a:p>
        </p:txBody>
      </p:sp>
      <p:sp>
        <p:nvSpPr>
          <p:cNvPr id="5" name="Rectangle 4"/>
          <p:cNvSpPr/>
          <p:nvPr/>
        </p:nvSpPr>
        <p:spPr>
          <a:xfrm>
            <a:off x="3733800" y="1447800"/>
            <a:ext cx="17526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Uniqueness</a:t>
            </a:r>
            <a:endParaRPr lang="en-US" dirty="0"/>
          </a:p>
        </p:txBody>
      </p:sp>
      <p:sp>
        <p:nvSpPr>
          <p:cNvPr id="8" name="Oval 7"/>
          <p:cNvSpPr/>
          <p:nvPr/>
        </p:nvSpPr>
        <p:spPr>
          <a:xfrm>
            <a:off x="3657600" y="3048000"/>
            <a:ext cx="1600200" cy="1295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Special</a:t>
            </a:r>
          </a:p>
          <a:p>
            <a:pPr algn="ctr"/>
            <a:r>
              <a:rPr lang="en-US" dirty="0" smtClean="0"/>
              <a:t>Events</a:t>
            </a:r>
            <a:endParaRPr lang="en-US" dirty="0"/>
          </a:p>
        </p:txBody>
      </p:sp>
      <p:sp>
        <p:nvSpPr>
          <p:cNvPr id="10" name="Rectangle 9"/>
          <p:cNvSpPr/>
          <p:nvPr/>
        </p:nvSpPr>
        <p:spPr>
          <a:xfrm>
            <a:off x="6553200" y="1905000"/>
            <a:ext cx="16764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Perishability</a:t>
            </a:r>
            <a:endParaRPr lang="en-US" dirty="0"/>
          </a:p>
        </p:txBody>
      </p:sp>
      <p:sp>
        <p:nvSpPr>
          <p:cNvPr id="11" name="Rectangle 10"/>
          <p:cNvSpPr/>
          <p:nvPr/>
        </p:nvSpPr>
        <p:spPr>
          <a:xfrm>
            <a:off x="6400800" y="3429000"/>
            <a:ext cx="16764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Ambience and Service</a:t>
            </a:r>
            <a:endParaRPr lang="en-US" dirty="0"/>
          </a:p>
        </p:txBody>
      </p:sp>
      <p:sp>
        <p:nvSpPr>
          <p:cNvPr id="12" name="Rectangle 11"/>
          <p:cNvSpPr/>
          <p:nvPr/>
        </p:nvSpPr>
        <p:spPr>
          <a:xfrm>
            <a:off x="5715000" y="5105400"/>
            <a:ext cx="20574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Labour</a:t>
            </a:r>
            <a:r>
              <a:rPr lang="en-US" dirty="0" smtClean="0"/>
              <a:t> Intensive</a:t>
            </a:r>
            <a:endParaRPr lang="en-US" dirty="0"/>
          </a:p>
        </p:txBody>
      </p:sp>
      <p:sp>
        <p:nvSpPr>
          <p:cNvPr id="13" name="Rectangle 12"/>
          <p:cNvSpPr/>
          <p:nvPr/>
        </p:nvSpPr>
        <p:spPr>
          <a:xfrm>
            <a:off x="3200400" y="5638800"/>
            <a:ext cx="16002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Intangibility</a:t>
            </a:r>
            <a:endParaRPr lang="en-US" dirty="0"/>
          </a:p>
        </p:txBody>
      </p:sp>
      <p:sp>
        <p:nvSpPr>
          <p:cNvPr id="14" name="Rectangle 13"/>
          <p:cNvSpPr/>
          <p:nvPr/>
        </p:nvSpPr>
        <p:spPr>
          <a:xfrm>
            <a:off x="762000" y="4724400"/>
            <a:ext cx="1752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Ritual or Ceremony</a:t>
            </a:r>
            <a:endParaRPr lang="en-US" dirty="0"/>
          </a:p>
        </p:txBody>
      </p:sp>
      <p:sp>
        <p:nvSpPr>
          <p:cNvPr id="15" name="Rectangle 14"/>
          <p:cNvSpPr/>
          <p:nvPr/>
        </p:nvSpPr>
        <p:spPr>
          <a:xfrm>
            <a:off x="304800" y="3200400"/>
            <a:ext cx="1524000"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Personal Interaction</a:t>
            </a:r>
            <a:endParaRPr lang="en-US" dirty="0"/>
          </a:p>
        </p:txBody>
      </p:sp>
      <p:sp>
        <p:nvSpPr>
          <p:cNvPr id="16" name="Rectangle 15"/>
          <p:cNvSpPr/>
          <p:nvPr/>
        </p:nvSpPr>
        <p:spPr>
          <a:xfrm>
            <a:off x="1447800" y="1752600"/>
            <a:ext cx="1676400" cy="838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Fixed Timescale</a:t>
            </a:r>
            <a:endParaRPr lang="en-US" dirty="0"/>
          </a:p>
        </p:txBody>
      </p:sp>
      <p:cxnSp>
        <p:nvCxnSpPr>
          <p:cNvPr id="18" name="Straight Arrow Connector 17"/>
          <p:cNvCxnSpPr>
            <a:stCxn id="10" idx="1"/>
            <a:endCxn id="8" idx="7"/>
          </p:cNvCxnSpPr>
          <p:nvPr/>
        </p:nvCxnSpPr>
        <p:spPr>
          <a:xfrm rot="10800000" flipV="1">
            <a:off x="5023456" y="2247899"/>
            <a:ext cx="1529744" cy="9898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stCxn id="5" idx="2"/>
            <a:endCxn id="8" idx="0"/>
          </p:cNvCxnSpPr>
          <p:nvPr/>
        </p:nvCxnSpPr>
        <p:spPr>
          <a:xfrm rot="5400000">
            <a:off x="4076700" y="2514600"/>
            <a:ext cx="914400" cy="152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6" idx="2"/>
          </p:cNvCxnSpPr>
          <p:nvPr/>
        </p:nvCxnSpPr>
        <p:spPr>
          <a:xfrm rot="16200000" flipH="1">
            <a:off x="2667000" y="2209800"/>
            <a:ext cx="762000" cy="1524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3"/>
            <a:endCxn id="8" idx="2"/>
          </p:cNvCxnSpPr>
          <p:nvPr/>
        </p:nvCxnSpPr>
        <p:spPr>
          <a:xfrm>
            <a:off x="1828800" y="3657600"/>
            <a:ext cx="1828800" cy="381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flipV="1">
            <a:off x="2590800" y="4038600"/>
            <a:ext cx="1143000" cy="9906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a:stCxn id="13" idx="0"/>
          </p:cNvCxnSpPr>
          <p:nvPr/>
        </p:nvCxnSpPr>
        <p:spPr>
          <a:xfrm rot="5400000" flipH="1" flipV="1">
            <a:off x="3486150" y="4857750"/>
            <a:ext cx="1295400" cy="2667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8" idx="5"/>
          </p:cNvCxnSpPr>
          <p:nvPr/>
        </p:nvCxnSpPr>
        <p:spPr>
          <a:xfrm rot="10800000">
            <a:off x="5023456" y="4153694"/>
            <a:ext cx="996344" cy="8755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11" idx="1"/>
            <a:endCxn id="8" idx="6"/>
          </p:cNvCxnSpPr>
          <p:nvPr/>
        </p:nvCxnSpPr>
        <p:spPr>
          <a:xfrm rot="10800000">
            <a:off x="5257800" y="3695700"/>
            <a:ext cx="1143000" cy="1905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9144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t/>
            </a:r>
            <a:br>
              <a:rPr lang="en-US" b="1" dirty="0" smtClean="0"/>
            </a:br>
            <a:r>
              <a:rPr lang="en-US" b="1" dirty="0"/>
              <a:t/>
            </a:r>
            <a:br>
              <a:rPr lang="en-US" b="1" dirty="0"/>
            </a:br>
            <a:r>
              <a:rPr lang="en-US" b="1" dirty="0" smtClean="0"/>
              <a:t/>
            </a:r>
            <a:br>
              <a:rPr lang="en-US" b="1" dirty="0" smtClean="0"/>
            </a:br>
            <a:r>
              <a:rPr lang="en-US" sz="4000" b="1" dirty="0" smtClean="0">
                <a:latin typeface="Times New Roman" pitchFamily="18" charset="0"/>
                <a:cs typeface="Times New Roman" pitchFamily="18" charset="0"/>
              </a:rPr>
              <a:t>Event Management Definitions</a:t>
            </a:r>
            <a:r>
              <a:rPr lang="en-US" b="1" dirty="0" smtClean="0"/>
              <a:t/>
            </a:r>
            <a:br>
              <a:rPr lang="en-US" b="1" dirty="0" smtClean="0"/>
            </a:br>
            <a:r>
              <a:rPr lang="en-US" b="1" dirty="0" smtClean="0"/>
              <a:t/>
            </a:r>
            <a:br>
              <a:rPr lang="en-US" b="1" dirty="0" smtClean="0"/>
            </a:br>
            <a:r>
              <a:rPr lang="en-US" dirty="0" smtClean="0"/>
              <a:t> </a:t>
            </a:r>
            <a:br>
              <a:rPr lang="en-US" dirty="0" smtClean="0"/>
            </a:br>
            <a:endParaRPr lang="en-US" dirty="0"/>
          </a:p>
        </p:txBody>
      </p:sp>
      <p:sp>
        <p:nvSpPr>
          <p:cNvPr id="3" name="Subtitle 2"/>
          <p:cNvSpPr>
            <a:spLocks noGrp="1"/>
          </p:cNvSpPr>
          <p:nvPr>
            <p:ph type="subTitle" idx="1"/>
          </p:nvPr>
        </p:nvSpPr>
        <p:spPr>
          <a:xfrm>
            <a:off x="0" y="990600"/>
            <a:ext cx="9144000" cy="5867400"/>
          </a:xfrm>
        </p:spPr>
        <p:txBody>
          <a:bodyPr>
            <a:normAutofit/>
          </a:bodyPr>
          <a:lstStyle/>
          <a:p>
            <a:pPr algn="l">
              <a:buFont typeface="Wingdings" pitchFamily="2" charset="2"/>
              <a:buChar char="v"/>
            </a:pPr>
            <a:endParaRPr lang="en-US" sz="2800" dirty="0" smtClean="0">
              <a:solidFill>
                <a:schemeClr val="tx1"/>
              </a:solidFill>
              <a:latin typeface="Times New Roman" pitchFamily="18" charset="0"/>
              <a:cs typeface="Times New Roman" pitchFamily="18" charset="0"/>
            </a:endParaRPr>
          </a:p>
          <a:p>
            <a:pPr algn="l">
              <a:buFont typeface="Wingdings" pitchFamily="2" charset="2"/>
              <a:buChar char="v"/>
            </a:pPr>
            <a:r>
              <a:rPr lang="en-US" sz="2800" dirty="0" smtClean="0">
                <a:solidFill>
                  <a:schemeClr val="tx1"/>
                </a:solidFill>
                <a:latin typeface="Times New Roman" pitchFamily="18" charset="0"/>
                <a:cs typeface="Times New Roman" pitchFamily="18" charset="0"/>
              </a:rPr>
              <a:t>It is the capability and control of the process of purpose, people and place.</a:t>
            </a:r>
          </a:p>
          <a:p>
            <a:pPr algn="l">
              <a:buFont typeface="Wingdings" pitchFamily="2" charset="2"/>
              <a:buChar char="v"/>
            </a:pPr>
            <a:r>
              <a:rPr lang="en-US" sz="2800" dirty="0" smtClean="0">
                <a:solidFill>
                  <a:schemeClr val="tx1"/>
                </a:solidFill>
                <a:latin typeface="Times New Roman" pitchFamily="18" charset="0"/>
                <a:cs typeface="Times New Roman" pitchFamily="18" charset="0"/>
              </a:rPr>
              <a:t>The organization and coordination of the activities required to achieve the objectives of events.</a:t>
            </a:r>
          </a:p>
          <a:p>
            <a:pPr algn="l"/>
            <a:endParaRPr lang="en-US" sz="2800" dirty="0">
              <a:solidFill>
                <a:schemeClr val="tx1"/>
              </a:solidFill>
              <a:latin typeface="Times New Roman" pitchFamily="18" charset="0"/>
              <a:cs typeface="Times New Roman" pitchFamily="18" charset="0"/>
            </a:endParaRPr>
          </a:p>
        </p:txBody>
      </p:sp>
      <p:pic>
        <p:nvPicPr>
          <p:cNvPr id="1026" name="Picture 2" descr="D:\Users\dell\Pictures\TAMTO images\EM1.jpg"/>
          <p:cNvPicPr>
            <a:picLocks noChangeAspect="1" noChangeArrowheads="1"/>
          </p:cNvPicPr>
          <p:nvPr/>
        </p:nvPicPr>
        <p:blipFill>
          <a:blip r:embed="rId2"/>
          <a:srcRect/>
          <a:stretch>
            <a:fillRect/>
          </a:stretch>
        </p:blipFill>
        <p:spPr bwMode="auto">
          <a:xfrm>
            <a:off x="0" y="3505200"/>
            <a:ext cx="9144000" cy="335280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p:spPr>
        <p:txBody>
          <a:bodyPr>
            <a:normAutofit/>
          </a:bodyPr>
          <a:lstStyle/>
          <a:p>
            <a:pPr algn="l"/>
            <a:r>
              <a:rPr lang="en-US" sz="1800" b="1" dirty="0" smtClean="0"/>
              <a:t/>
            </a:r>
            <a:br>
              <a:rPr lang="en-US" sz="1800" b="1" dirty="0" smtClean="0"/>
            </a:br>
            <a:endParaRPr lang="en-US" sz="1800" dirty="0"/>
          </a:p>
        </p:txBody>
      </p:sp>
      <p:graphicFrame>
        <p:nvGraphicFramePr>
          <p:cNvPr id="8" name="Diagram 7"/>
          <p:cNvGraphicFramePr/>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Content Placeholder 8"/>
          <p:cNvSpPr>
            <a:spLocks noGrp="1"/>
          </p:cNvSpPr>
          <p:nvPr>
            <p:ph idx="1"/>
          </p:nvPr>
        </p:nvSpPr>
        <p:spPr/>
        <p:txBody>
          <a:bodyPr/>
          <a:lstStyle/>
          <a:p>
            <a:endParaRPr lang="en-US" dirty="0" smtClean="0"/>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609600"/>
          </a:xfrm>
        </p:spPr>
        <p:style>
          <a:lnRef idx="1">
            <a:schemeClr val="accent6"/>
          </a:lnRef>
          <a:fillRef idx="3">
            <a:schemeClr val="accent6"/>
          </a:fillRef>
          <a:effectRef idx="2">
            <a:schemeClr val="accent6"/>
          </a:effectRef>
          <a:fontRef idx="minor">
            <a:schemeClr val="lt1"/>
          </a:fontRef>
        </p:style>
        <p:txBody>
          <a:bodyPr>
            <a:normAutofit fontScale="90000"/>
          </a:bodyPr>
          <a:lstStyle/>
          <a:p>
            <a:r>
              <a:rPr lang="en-US" b="1" dirty="0" smtClean="0">
                <a:solidFill>
                  <a:schemeClr val="tx1"/>
                </a:solidFill>
              </a:rPr>
              <a:t/>
            </a:r>
            <a:br>
              <a:rPr lang="en-US" b="1" dirty="0" smtClean="0">
                <a:solidFill>
                  <a:schemeClr val="tx1"/>
                </a:solidFill>
              </a:rPr>
            </a:br>
            <a:r>
              <a:rPr lang="en-US" b="1" dirty="0" smtClean="0">
                <a:solidFill>
                  <a:schemeClr val="bg1"/>
                </a:solidFill>
                <a:latin typeface="Times New Roman" pitchFamily="18" charset="0"/>
                <a:cs typeface="Times New Roman" pitchFamily="18" charset="0"/>
              </a:rPr>
              <a:t>Classification of Events</a:t>
            </a:r>
            <a:r>
              <a:rPr lang="en-US" b="1" dirty="0" smtClean="0">
                <a:solidFill>
                  <a:schemeClr val="tx1"/>
                </a:solidFill>
                <a:latin typeface="Times New Roman" pitchFamily="18" charset="0"/>
                <a:cs typeface="Times New Roman" pitchFamily="18" charset="0"/>
              </a:rPr>
              <a:t/>
            </a:r>
            <a:br>
              <a:rPr lang="en-US" b="1" dirty="0" smtClean="0">
                <a:solidFill>
                  <a:schemeClr val="tx1"/>
                </a:solidFill>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type="subTitle" idx="1"/>
          </p:nvPr>
        </p:nvSpPr>
        <p:spPr>
          <a:xfrm>
            <a:off x="0" y="609600"/>
            <a:ext cx="9144000" cy="6248400"/>
          </a:xfrm>
        </p:spPr>
        <p:txBody>
          <a:bodyPr/>
          <a:lstStyle/>
          <a:p>
            <a:endParaRPr lang="en-US" dirty="0"/>
          </a:p>
        </p:txBody>
      </p:sp>
      <p:sp>
        <p:nvSpPr>
          <p:cNvPr id="27" name="Oval 26"/>
          <p:cNvSpPr/>
          <p:nvPr/>
        </p:nvSpPr>
        <p:spPr>
          <a:xfrm>
            <a:off x="3886200" y="990600"/>
            <a:ext cx="16002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EVENTS</a:t>
            </a:r>
            <a:endParaRPr lang="en-US" dirty="0"/>
          </a:p>
        </p:txBody>
      </p:sp>
      <p:cxnSp>
        <p:nvCxnSpPr>
          <p:cNvPr id="29" name="Straight Connector 28"/>
          <p:cNvCxnSpPr>
            <a:endCxn id="27" idx="4"/>
          </p:cNvCxnSpPr>
          <p:nvPr/>
        </p:nvCxnSpPr>
        <p:spPr>
          <a:xfrm rot="16200000" flipV="1">
            <a:off x="4476750" y="2114550"/>
            <a:ext cx="4572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4648200" y="23622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10800000">
            <a:off x="3048000" y="2362200"/>
            <a:ext cx="1600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667000" y="27432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5868194" y="2742406"/>
            <a:ext cx="7620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9" name="Rounded Rectangle 48"/>
          <p:cNvSpPr/>
          <p:nvPr/>
        </p:nvSpPr>
        <p:spPr>
          <a:xfrm>
            <a:off x="2362200" y="3124200"/>
            <a:ext cx="14478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SIZE</a:t>
            </a:r>
            <a:endParaRPr lang="en-US" dirty="0"/>
          </a:p>
        </p:txBody>
      </p:sp>
      <p:sp>
        <p:nvSpPr>
          <p:cNvPr id="51" name="Rounded Rectangle 50"/>
          <p:cNvSpPr/>
          <p:nvPr/>
        </p:nvSpPr>
        <p:spPr>
          <a:xfrm>
            <a:off x="5715000" y="3124200"/>
            <a:ext cx="1371600" cy="6858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TYPE</a:t>
            </a:r>
            <a:endParaRPr lang="en-US" dirty="0"/>
          </a:p>
        </p:txBody>
      </p:sp>
      <p:cxnSp>
        <p:nvCxnSpPr>
          <p:cNvPr id="53" name="Straight Connector 52"/>
          <p:cNvCxnSpPr>
            <a:stCxn id="49" idx="2"/>
          </p:cNvCxnSpPr>
          <p:nvPr/>
        </p:nvCxnSpPr>
        <p:spPr>
          <a:xfrm rot="16200000" flipH="1">
            <a:off x="2266950" y="4629150"/>
            <a:ext cx="1676400" cy="381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0800000">
            <a:off x="2362200" y="4343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3124200" y="4267200"/>
            <a:ext cx="457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0800000">
            <a:off x="2362200" y="5486400"/>
            <a:ext cx="7620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0800000">
            <a:off x="3124200" y="5257800"/>
            <a:ext cx="53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69" name="Rectangle 68"/>
          <p:cNvSpPr/>
          <p:nvPr/>
        </p:nvSpPr>
        <p:spPr>
          <a:xfrm>
            <a:off x="1219200" y="3962400"/>
            <a:ext cx="1143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MEGA</a:t>
            </a:r>
            <a:endParaRPr lang="en-US" dirty="0"/>
          </a:p>
        </p:txBody>
      </p:sp>
      <p:sp>
        <p:nvSpPr>
          <p:cNvPr id="71" name="Rectangle 70"/>
          <p:cNvSpPr/>
          <p:nvPr/>
        </p:nvSpPr>
        <p:spPr>
          <a:xfrm>
            <a:off x="3581400" y="3962400"/>
            <a:ext cx="1066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MAJOR</a:t>
            </a:r>
            <a:endParaRPr lang="en-US" dirty="0"/>
          </a:p>
        </p:txBody>
      </p:sp>
      <p:sp>
        <p:nvSpPr>
          <p:cNvPr id="72" name="Rectangle 71"/>
          <p:cNvSpPr/>
          <p:nvPr/>
        </p:nvSpPr>
        <p:spPr>
          <a:xfrm>
            <a:off x="1219200" y="5029200"/>
            <a:ext cx="11430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MINOR</a:t>
            </a:r>
            <a:endParaRPr lang="en-US" dirty="0"/>
          </a:p>
        </p:txBody>
      </p:sp>
      <p:sp>
        <p:nvSpPr>
          <p:cNvPr id="73" name="Rectangle 72"/>
          <p:cNvSpPr/>
          <p:nvPr/>
        </p:nvSpPr>
        <p:spPr>
          <a:xfrm>
            <a:off x="3657600" y="4953000"/>
            <a:ext cx="12192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REGIONAL</a:t>
            </a:r>
            <a:endParaRPr lang="en-US" dirty="0"/>
          </a:p>
        </p:txBody>
      </p:sp>
      <p:cxnSp>
        <p:nvCxnSpPr>
          <p:cNvPr id="89" name="Straight Connector 88"/>
          <p:cNvCxnSpPr>
            <a:stCxn id="51" idx="2"/>
          </p:cNvCxnSpPr>
          <p:nvPr/>
        </p:nvCxnSpPr>
        <p:spPr>
          <a:xfrm rot="5400000">
            <a:off x="5143500" y="5067300"/>
            <a:ext cx="2514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6400800" y="41148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6400800" y="47244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a:off x="6400800" y="5334000"/>
            <a:ext cx="838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a:off x="6400800" y="6172200"/>
            <a:ext cx="914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a:xfrm rot="10800000">
            <a:off x="5715000" y="6324600"/>
            <a:ext cx="6858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3" name="Rectangle 112"/>
          <p:cNvSpPr/>
          <p:nvPr/>
        </p:nvSpPr>
        <p:spPr>
          <a:xfrm>
            <a:off x="7239000" y="37338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SPORTING</a:t>
            </a:r>
            <a:endParaRPr lang="en-US" dirty="0"/>
          </a:p>
        </p:txBody>
      </p:sp>
      <p:sp>
        <p:nvSpPr>
          <p:cNvPr id="114" name="Rectangle 113"/>
          <p:cNvSpPr/>
          <p:nvPr/>
        </p:nvSpPr>
        <p:spPr>
          <a:xfrm>
            <a:off x="7239000" y="44958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CULTURAL</a:t>
            </a:r>
            <a:endParaRPr lang="en-US" dirty="0"/>
          </a:p>
        </p:txBody>
      </p:sp>
      <p:sp>
        <p:nvSpPr>
          <p:cNvPr id="115" name="Rectangle 114"/>
          <p:cNvSpPr/>
          <p:nvPr/>
        </p:nvSpPr>
        <p:spPr>
          <a:xfrm>
            <a:off x="4191000" y="5943600"/>
            <a:ext cx="15240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FUNDRAISING</a:t>
            </a:r>
            <a:endParaRPr lang="en-US" dirty="0"/>
          </a:p>
        </p:txBody>
      </p:sp>
      <p:sp>
        <p:nvSpPr>
          <p:cNvPr id="116" name="Rectangle 115"/>
          <p:cNvSpPr/>
          <p:nvPr/>
        </p:nvSpPr>
        <p:spPr>
          <a:xfrm>
            <a:off x="7239000" y="5181600"/>
            <a:ext cx="1447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FAMILY</a:t>
            </a:r>
            <a:endParaRPr lang="en-US" dirty="0"/>
          </a:p>
        </p:txBody>
      </p:sp>
      <p:sp>
        <p:nvSpPr>
          <p:cNvPr id="117" name="Rectangle 116"/>
          <p:cNvSpPr/>
          <p:nvPr/>
        </p:nvSpPr>
        <p:spPr>
          <a:xfrm>
            <a:off x="7315200" y="5943600"/>
            <a:ext cx="1828800" cy="685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MISCELLANEOUS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p:cNvPicPr>
            <a:picLocks noGrp="1" noChangeAspect="1" noChangeArrowheads="1"/>
          </p:cNvPicPr>
          <p:nvPr>
            <p:ph idx="1"/>
          </p:nvPr>
        </p:nvPicPr>
        <p:blipFill>
          <a:blip r:embed="rId2"/>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3086</Words>
  <Application>Microsoft Office PowerPoint</Application>
  <PresentationFormat>On-screen Show (4:3)</PresentationFormat>
  <Paragraphs>266</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Introduction to Event Management</vt:lpstr>
      <vt:lpstr> Concept of Event </vt:lpstr>
      <vt:lpstr>Slide 3</vt:lpstr>
      <vt:lpstr>Characteristics of Events</vt:lpstr>
      <vt:lpstr>   Event Management Definitions    </vt:lpstr>
      <vt:lpstr> </vt:lpstr>
      <vt:lpstr> Classification of Events </vt:lpstr>
      <vt:lpstr>Slide 8</vt:lpstr>
      <vt:lpstr>Slide 9</vt:lpstr>
      <vt:lpstr>MICE INDUSTRY</vt:lpstr>
    </vt:vector>
  </TitlesOfParts>
  <Company>Deftones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8</cp:revision>
  <dcterms:created xsi:type="dcterms:W3CDTF">2016-05-25T07:27:50Z</dcterms:created>
  <dcterms:modified xsi:type="dcterms:W3CDTF">2016-07-18T07:41:55Z</dcterms:modified>
</cp:coreProperties>
</file>