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71" r:id="rId12"/>
    <p:sldId id="272" r:id="rId13"/>
    <p:sldId id="265" r:id="rId14"/>
    <p:sldId id="278" r:id="rId15"/>
    <p:sldId id="266" r:id="rId16"/>
    <p:sldId id="267" r:id="rId17"/>
    <p:sldId id="268" r:id="rId18"/>
    <p:sldId id="269" r:id="rId19"/>
    <p:sldId id="273" r:id="rId20"/>
    <p:sldId id="274" r:id="rId21"/>
    <p:sldId id="275" r:id="rId22"/>
    <p:sldId id="276" r:id="rId23"/>
    <p:sldId id="277" r:id="rId24"/>
    <p:sldId id="283"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533" y="43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85AFE2B-ADB6-44D7-88AF-95E8F6F1FD81}" type="datetimeFigureOut">
              <a:rPr lang="en-US" smtClean="0"/>
              <a:pPr/>
              <a:t>8/5/2016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457FF5-481D-4EC8-98FC-2AC186D805A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85AFE2B-ADB6-44D7-88AF-95E8F6F1FD81}" type="datetimeFigureOut">
              <a:rPr lang="en-US" smtClean="0"/>
              <a:pPr/>
              <a:t>8/5/2016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457FF5-481D-4EC8-98FC-2AC186D805A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85AFE2B-ADB6-44D7-88AF-95E8F6F1FD81}" type="datetimeFigureOut">
              <a:rPr lang="en-US" smtClean="0"/>
              <a:pPr/>
              <a:t>8/5/2016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457FF5-481D-4EC8-98FC-2AC186D805A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85AFE2B-ADB6-44D7-88AF-95E8F6F1FD81}" type="datetimeFigureOut">
              <a:rPr lang="en-US" smtClean="0"/>
              <a:pPr/>
              <a:t>8/5/2016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457FF5-481D-4EC8-98FC-2AC186D805A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AFE2B-ADB6-44D7-88AF-95E8F6F1FD81}" type="datetimeFigureOut">
              <a:rPr lang="en-US" smtClean="0"/>
              <a:pPr/>
              <a:t>8/5/2016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457FF5-481D-4EC8-98FC-2AC186D805A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85AFE2B-ADB6-44D7-88AF-95E8F6F1FD81}" type="datetimeFigureOut">
              <a:rPr lang="en-US" smtClean="0"/>
              <a:pPr/>
              <a:t>8/5/2016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457FF5-481D-4EC8-98FC-2AC186D805A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85AFE2B-ADB6-44D7-88AF-95E8F6F1FD81}" type="datetimeFigureOut">
              <a:rPr lang="en-US" smtClean="0"/>
              <a:pPr/>
              <a:t>8/5/2016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D457FF5-481D-4EC8-98FC-2AC186D805A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85AFE2B-ADB6-44D7-88AF-95E8F6F1FD81}" type="datetimeFigureOut">
              <a:rPr lang="en-US" smtClean="0"/>
              <a:pPr/>
              <a:t>8/5/2016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D457FF5-481D-4EC8-98FC-2AC186D805A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AFE2B-ADB6-44D7-88AF-95E8F6F1FD81}" type="datetimeFigureOut">
              <a:rPr lang="en-US" smtClean="0"/>
              <a:pPr/>
              <a:t>8/5/2016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D457FF5-481D-4EC8-98FC-2AC186D805A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FE2B-ADB6-44D7-88AF-95E8F6F1FD81}" type="datetimeFigureOut">
              <a:rPr lang="en-US" smtClean="0"/>
              <a:pPr/>
              <a:t>8/5/2016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457FF5-481D-4EC8-98FC-2AC186D805A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AFE2B-ADB6-44D7-88AF-95E8F6F1FD81}" type="datetimeFigureOut">
              <a:rPr lang="en-US" smtClean="0"/>
              <a:pPr/>
              <a:t>8/5/2016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457FF5-481D-4EC8-98FC-2AC186D805A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AFE2B-ADB6-44D7-88AF-95E8F6F1FD81}" type="datetimeFigureOut">
              <a:rPr lang="en-US" smtClean="0"/>
              <a:pPr/>
              <a:t>8/5/2016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57FF5-481D-4EC8-98FC-2AC186D805A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000109"/>
            <a:ext cx="7743852" cy="1928826"/>
          </a:xfrm>
        </p:spPr>
        <p:txBody>
          <a:bodyPr/>
          <a:lstStyle/>
          <a:p>
            <a:r>
              <a:rPr lang="en-US" dirty="0" smtClean="0">
                <a:latin typeface="Algerian" pitchFamily="82" charset="0"/>
              </a:rPr>
              <a:t>Concept of Management</a:t>
            </a:r>
            <a:endParaRPr lang="en-IN" dirty="0">
              <a:latin typeface="Algerian" pitchFamily="82" charset="0"/>
            </a:endParaRPr>
          </a:p>
        </p:txBody>
      </p:sp>
      <p:sp>
        <p:nvSpPr>
          <p:cNvPr id="3" name="Subtitle 2"/>
          <p:cNvSpPr>
            <a:spLocks noGrp="1"/>
          </p:cNvSpPr>
          <p:nvPr>
            <p:ph type="subTitle" idx="1"/>
          </p:nvPr>
        </p:nvSpPr>
        <p:spPr>
          <a:xfrm>
            <a:off x="6429388" y="5105400"/>
            <a:ext cx="2714612" cy="1395434"/>
          </a:xfrm>
        </p:spPr>
        <p:txBody>
          <a:bodyPr>
            <a:normAutofit/>
          </a:bodyPr>
          <a:lstStyle/>
          <a:p>
            <a:pPr algn="l"/>
            <a:r>
              <a:rPr lang="en-US" sz="2400" dirty="0" smtClean="0">
                <a:latin typeface="Aharoni" pitchFamily="2" charset="-79"/>
                <a:cs typeface="Aharoni" pitchFamily="2" charset="-79"/>
              </a:rPr>
              <a:t>Dr. Bharti Gupta</a:t>
            </a:r>
          </a:p>
          <a:p>
            <a:pPr algn="l"/>
            <a:r>
              <a:rPr lang="en-US" sz="1800" dirty="0" smtClean="0">
                <a:latin typeface="Aharoni" pitchFamily="2" charset="-79"/>
                <a:cs typeface="Aharoni" pitchFamily="2" charset="-79"/>
              </a:rPr>
              <a:t>Assistant Professor</a:t>
            </a:r>
          </a:p>
          <a:p>
            <a:pPr algn="l"/>
            <a:r>
              <a:rPr lang="en-US" sz="1800" dirty="0" smtClean="0">
                <a:latin typeface="Aharoni" pitchFamily="2" charset="-79"/>
                <a:cs typeface="Aharoni" pitchFamily="2" charset="-79"/>
              </a:rPr>
              <a:t>Tourism &amp; Travel Management</a:t>
            </a:r>
          </a:p>
          <a:p>
            <a:endParaRPr lang="en-US" sz="2400" dirty="0" smtClean="0">
              <a:latin typeface="Agency FB" pitchFamily="34" charset="0"/>
            </a:endParaRPr>
          </a:p>
          <a:p>
            <a:endParaRPr lang="en-IN"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Management : Science  or Art</a:t>
            </a:r>
            <a:endParaRPr lang="en-IN" sz="2400" dirty="0"/>
          </a:p>
        </p:txBody>
      </p:sp>
      <p:sp>
        <p:nvSpPr>
          <p:cNvPr id="3" name="Content Placeholder 2"/>
          <p:cNvSpPr>
            <a:spLocks noGrp="1"/>
          </p:cNvSpPr>
          <p:nvPr>
            <p:ph idx="1"/>
          </p:nvPr>
        </p:nvSpPr>
        <p:spPr/>
        <p:txBody>
          <a:bodyPr>
            <a:normAutofit lnSpcReduction="10000"/>
          </a:bodyPr>
          <a:lstStyle/>
          <a:p>
            <a:r>
              <a:rPr lang="en-US" sz="2000" dirty="0" smtClean="0"/>
              <a:t>Management as Science:</a:t>
            </a:r>
          </a:p>
          <a:p>
            <a:pPr>
              <a:buFont typeface="Wingdings" pitchFamily="2" charset="2"/>
              <a:buChar char="ü"/>
            </a:pPr>
            <a:r>
              <a:rPr lang="en-US" sz="2000" dirty="0" smtClean="0"/>
              <a:t>Science may be viewed in terms of its structure, its goals and its methods. Science attempts to provide a set of internally consistent hypotheses, principles, laws and theories dealing with an aspect of total knowledge. Management only approximate this state.</a:t>
            </a:r>
          </a:p>
          <a:p>
            <a:pPr>
              <a:buFont typeface="Wingdings" pitchFamily="2" charset="2"/>
              <a:buChar char="ü"/>
            </a:pPr>
            <a:r>
              <a:rPr lang="en-US" sz="2000" dirty="0" smtClean="0"/>
              <a:t>In science , meanings have to be clear and unambiguous  to avoid confusion and erroneous classification. However, in management, various terms are not used in the same way and giving same meaning.</a:t>
            </a:r>
          </a:p>
          <a:p>
            <a:pPr>
              <a:buFont typeface="Wingdings" pitchFamily="2" charset="2"/>
              <a:buChar char="ü"/>
            </a:pPr>
            <a:r>
              <a:rPr lang="en-US" sz="2000" dirty="0" smtClean="0"/>
              <a:t>In science , observation must be controlled so that causation may be imputed correctly. However in management there is an element of bias.</a:t>
            </a:r>
          </a:p>
          <a:p>
            <a:pPr>
              <a:buFont typeface="Wingdings" pitchFamily="2" charset="2"/>
              <a:buChar char="ü"/>
            </a:pPr>
            <a:r>
              <a:rPr lang="en-US" sz="2000" dirty="0" smtClean="0"/>
              <a:t>Scientific statements are testable and the tests are capable of repetition with same result. However, management principles lack empirical evidences and are not testable.</a:t>
            </a:r>
          </a:p>
          <a:p>
            <a:pPr>
              <a:buFont typeface="Wingdings" pitchFamily="2" charset="2"/>
              <a:buChar char="ü"/>
            </a:pPr>
            <a:r>
              <a:rPr lang="en-US" sz="2000" dirty="0" smtClean="0"/>
              <a:t>Management is not a pure science  but it can be simply called “inexact science”</a:t>
            </a:r>
          </a:p>
          <a:p>
            <a:pPr>
              <a:buNone/>
            </a:pPr>
            <a:endParaRPr lang="en-US"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Management : As Art</a:t>
            </a:r>
            <a:endParaRPr lang="en-IN" sz="2400"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000" dirty="0" smtClean="0"/>
              <a:t>The  process of management does involve the use of know-how and skills like any other art such as music, painting, sculpture, etc.</a:t>
            </a:r>
          </a:p>
          <a:p>
            <a:pPr>
              <a:buFont typeface="Wingdings" pitchFamily="2" charset="2"/>
              <a:buChar char="ü"/>
            </a:pPr>
            <a:r>
              <a:rPr lang="en-US" sz="2000" dirty="0" smtClean="0"/>
              <a:t>The process of management is directed to achieve certain concrete results as other fields of art do.</a:t>
            </a:r>
          </a:p>
          <a:p>
            <a:pPr>
              <a:buFont typeface="Wingdings" pitchFamily="2" charset="2"/>
              <a:buChar char="ü"/>
            </a:pPr>
            <a:r>
              <a:rPr lang="en-US" sz="2000" dirty="0" smtClean="0"/>
              <a:t>Management is creative like any other art. Creativity is a major dimension in managerial success. It creates new situation for further development.</a:t>
            </a:r>
          </a:p>
          <a:p>
            <a:pPr>
              <a:buFont typeface="Wingdings" pitchFamily="2" charset="2"/>
              <a:buChar char="ü"/>
            </a:pPr>
            <a:r>
              <a:rPr lang="en-US" sz="2000" dirty="0" smtClean="0"/>
              <a:t>Management </a:t>
            </a:r>
            <a:r>
              <a:rPr lang="en-US" sz="2000" smtClean="0"/>
              <a:t>is personalized </a:t>
            </a:r>
            <a:r>
              <a:rPr lang="en-US" sz="2000" dirty="0" smtClean="0"/>
              <a:t>meaning thereby that there is no “ one best way of managing”.  Every person in his profession has individual approach and technique in solving the problems.</a:t>
            </a:r>
            <a:endParaRPr lang="en-IN"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Management: Both Science and Art</a:t>
            </a:r>
            <a:endParaRPr lang="en-IN" sz="2400"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2000" dirty="0" smtClean="0"/>
              <a:t>To be successful manager, a person requires the knowledge of management principles and also the skills of how the knowledge can be </a:t>
            </a:r>
            <a:r>
              <a:rPr lang="en-US" sz="2000" dirty="0" err="1" smtClean="0"/>
              <a:t>utilised</a:t>
            </a:r>
            <a:r>
              <a:rPr lang="en-US" sz="2000" dirty="0" smtClean="0"/>
              <a:t>.</a:t>
            </a:r>
          </a:p>
          <a:p>
            <a:pPr>
              <a:buFont typeface="Wingdings" pitchFamily="2" charset="2"/>
              <a:buChar char="ü"/>
            </a:pPr>
            <a:r>
              <a:rPr lang="en-US" sz="2000" dirty="0" smtClean="0"/>
              <a:t>A balance between the two is needed</a:t>
            </a:r>
          </a:p>
          <a:p>
            <a:pPr>
              <a:buFont typeface="Wingdings" pitchFamily="2" charset="2"/>
              <a:buChar char="ü"/>
            </a:pPr>
            <a:r>
              <a:rPr lang="en-US" sz="2000" dirty="0" smtClean="0"/>
              <a:t>The fact remains that to be useful, knowledge of science must be applied, that is , art must be present.</a:t>
            </a:r>
          </a:p>
          <a:p>
            <a:pPr>
              <a:buFont typeface="Wingdings" pitchFamily="2" charset="2"/>
              <a:buChar char="ü"/>
            </a:pPr>
            <a:r>
              <a:rPr lang="en-US" sz="2000" dirty="0" smtClean="0"/>
              <a:t>“Applied knowledge is power”</a:t>
            </a:r>
            <a:endParaRPr lang="en-IN"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Management as Profession</a:t>
            </a:r>
            <a:endParaRPr lang="en-IN" sz="2400" dirty="0"/>
          </a:p>
        </p:txBody>
      </p:sp>
      <p:sp>
        <p:nvSpPr>
          <p:cNvPr id="3" name="Content Placeholder 2"/>
          <p:cNvSpPr>
            <a:spLocks noGrp="1"/>
          </p:cNvSpPr>
          <p:nvPr>
            <p:ph idx="1"/>
          </p:nvPr>
        </p:nvSpPr>
        <p:spPr/>
        <p:txBody>
          <a:bodyPr>
            <a:normAutofit/>
          </a:bodyPr>
          <a:lstStyle/>
          <a:p>
            <a:r>
              <a:rPr lang="en-US" sz="2000" dirty="0" smtClean="0"/>
              <a:t>Existence of Knowledge</a:t>
            </a:r>
          </a:p>
          <a:p>
            <a:r>
              <a:rPr lang="en-US" sz="2000" dirty="0" smtClean="0"/>
              <a:t>Acquisition of Knowledge</a:t>
            </a:r>
          </a:p>
          <a:p>
            <a:r>
              <a:rPr lang="en-US" sz="2000" dirty="0" smtClean="0"/>
              <a:t>Professional association</a:t>
            </a:r>
          </a:p>
          <a:p>
            <a:r>
              <a:rPr lang="en-US" sz="2000" dirty="0" smtClean="0"/>
              <a:t>Ethical Codes</a:t>
            </a:r>
          </a:p>
          <a:p>
            <a:r>
              <a:rPr lang="en-US" sz="2000" dirty="0" smtClean="0"/>
              <a:t>Service Motive</a:t>
            </a:r>
            <a:endParaRPr lang="en-IN"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Universality of Management</a:t>
            </a:r>
            <a:endParaRPr lang="en-IN" sz="2400" dirty="0"/>
          </a:p>
        </p:txBody>
      </p:sp>
      <p:sp>
        <p:nvSpPr>
          <p:cNvPr id="3" name="Content Placeholder 2"/>
          <p:cNvSpPr>
            <a:spLocks noGrp="1"/>
          </p:cNvSpPr>
          <p:nvPr>
            <p:ph idx="1"/>
          </p:nvPr>
        </p:nvSpPr>
        <p:spPr/>
        <p:txBody>
          <a:bodyPr>
            <a:normAutofit fontScale="85000" lnSpcReduction="20000"/>
          </a:bodyPr>
          <a:lstStyle/>
          <a:p>
            <a:r>
              <a:rPr lang="en-US" sz="2000" dirty="0" smtClean="0"/>
              <a:t>The problem is whether management is universal in its application.</a:t>
            </a:r>
          </a:p>
          <a:p>
            <a:endParaRPr lang="en-US" sz="2000" dirty="0" smtClean="0"/>
          </a:p>
          <a:p>
            <a:pPr>
              <a:buNone/>
            </a:pPr>
            <a:r>
              <a:rPr lang="en-US" sz="2000" b="1" u="sng" dirty="0" smtClean="0"/>
              <a:t>Arguments for Universality</a:t>
            </a:r>
          </a:p>
          <a:p>
            <a:r>
              <a:rPr lang="en-US" sz="2000" dirty="0" smtClean="0"/>
              <a:t>Management as Process</a:t>
            </a:r>
          </a:p>
          <a:p>
            <a:r>
              <a:rPr lang="en-US" sz="2000" dirty="0" smtClean="0"/>
              <a:t>Distinction between Management Fundamental and Techniques and practices.</a:t>
            </a:r>
          </a:p>
          <a:p>
            <a:pPr>
              <a:buNone/>
            </a:pPr>
            <a:endParaRPr lang="en-US" sz="2000" dirty="0" smtClean="0"/>
          </a:p>
          <a:p>
            <a:pPr>
              <a:buNone/>
            </a:pPr>
            <a:r>
              <a:rPr lang="en-US" sz="2000" b="1" u="sng" dirty="0" smtClean="0"/>
              <a:t>Arguments against Universality</a:t>
            </a:r>
          </a:p>
          <a:p>
            <a:r>
              <a:rPr lang="en-US" sz="2000" dirty="0" smtClean="0"/>
              <a:t>Cultural characteristics</a:t>
            </a:r>
          </a:p>
          <a:p>
            <a:pPr>
              <a:buNone/>
            </a:pPr>
            <a:r>
              <a:rPr lang="en-US" sz="2000" dirty="0" smtClean="0"/>
              <a:t>        	Individualism and Collectivism</a:t>
            </a:r>
          </a:p>
          <a:p>
            <a:pPr>
              <a:buNone/>
            </a:pPr>
            <a:r>
              <a:rPr lang="en-US" sz="2000" dirty="0" smtClean="0"/>
              <a:t>		Power Distance</a:t>
            </a:r>
          </a:p>
          <a:p>
            <a:pPr>
              <a:buNone/>
            </a:pPr>
            <a:r>
              <a:rPr lang="en-US" sz="2000" dirty="0" smtClean="0"/>
              <a:t>		Uncertainty Avoidance</a:t>
            </a:r>
          </a:p>
          <a:p>
            <a:pPr>
              <a:buNone/>
            </a:pPr>
            <a:r>
              <a:rPr lang="en-US" sz="2000" dirty="0" smtClean="0"/>
              <a:t>		Masculinity</a:t>
            </a:r>
          </a:p>
          <a:p>
            <a:pPr>
              <a:buNone/>
            </a:pPr>
            <a:r>
              <a:rPr lang="en-US" sz="2000" dirty="0" smtClean="0"/>
              <a:t>		Time Orientation</a:t>
            </a:r>
          </a:p>
          <a:p>
            <a:r>
              <a:rPr lang="en-US" sz="2000" dirty="0" smtClean="0"/>
              <a:t>Management Philosophy</a:t>
            </a:r>
          </a:p>
          <a:p>
            <a:r>
              <a:rPr lang="en-US" sz="2000" dirty="0" err="1" smtClean="0"/>
              <a:t>Organisational</a:t>
            </a:r>
            <a:r>
              <a:rPr lang="en-US" sz="2000" dirty="0" smtClean="0"/>
              <a:t> Objectives</a:t>
            </a:r>
          </a:p>
          <a:p>
            <a:pPr>
              <a:buNone/>
            </a:pPr>
            <a:r>
              <a:rPr lang="en-US" sz="2000" dirty="0" smtClean="0"/>
              <a:t>	</a:t>
            </a:r>
            <a:endParaRPr lang="en-IN"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Management Roles</a:t>
            </a:r>
            <a:endParaRPr lang="en-IN" sz="2800" dirty="0"/>
          </a:p>
        </p:txBody>
      </p:sp>
      <p:sp>
        <p:nvSpPr>
          <p:cNvPr id="3" name="Content Placeholder 2"/>
          <p:cNvSpPr>
            <a:spLocks noGrp="1"/>
          </p:cNvSpPr>
          <p:nvPr>
            <p:ph idx="1"/>
          </p:nvPr>
        </p:nvSpPr>
        <p:spPr/>
        <p:txBody>
          <a:bodyPr>
            <a:normAutofit/>
          </a:bodyPr>
          <a:lstStyle/>
          <a:p>
            <a:pPr>
              <a:buNone/>
            </a:pPr>
            <a:r>
              <a:rPr lang="en-US" sz="2000" dirty="0" smtClean="0"/>
              <a:t>Meaning of Role: Role is defined as the pattern of </a:t>
            </a:r>
            <a:r>
              <a:rPr lang="en-US" sz="2000" dirty="0" err="1" smtClean="0"/>
              <a:t>behaviour</a:t>
            </a:r>
            <a:r>
              <a:rPr lang="en-US" sz="2000" dirty="0" smtClean="0"/>
              <a:t> which is defined for different positions. It refers to the expected </a:t>
            </a:r>
            <a:r>
              <a:rPr lang="en-US" sz="2000" dirty="0" err="1" smtClean="0"/>
              <a:t>behaviour</a:t>
            </a:r>
            <a:r>
              <a:rPr lang="en-US" sz="2000" dirty="0" smtClean="0"/>
              <a:t> of the occupant of a  position – not all their </a:t>
            </a:r>
            <a:r>
              <a:rPr lang="en-US" sz="2000" dirty="0" err="1" smtClean="0"/>
              <a:t>behaviour</a:t>
            </a:r>
            <a:r>
              <a:rPr lang="en-US" sz="2000" dirty="0" smtClean="0"/>
              <a:t>, but to what he does as occupant of that position.</a:t>
            </a:r>
          </a:p>
          <a:p>
            <a:pPr>
              <a:buNone/>
            </a:pPr>
            <a:r>
              <a:rPr lang="en-US" sz="2000" dirty="0" err="1" smtClean="0"/>
              <a:t>Minztzberg</a:t>
            </a:r>
            <a:r>
              <a:rPr lang="en-US" sz="2000" dirty="0" smtClean="0"/>
              <a:t> has pointed out that there are three broad categories of roles that a manager performs in an </a:t>
            </a:r>
            <a:r>
              <a:rPr lang="en-US" sz="2000" dirty="0" err="1" smtClean="0"/>
              <a:t>organisation</a:t>
            </a:r>
            <a:r>
              <a:rPr lang="en-US" sz="2000" dirty="0" smtClean="0"/>
              <a:t>. These are :</a:t>
            </a:r>
          </a:p>
          <a:p>
            <a:pPr>
              <a:buFont typeface="Wingdings" pitchFamily="2" charset="2"/>
              <a:buChar char="q"/>
            </a:pPr>
            <a:r>
              <a:rPr lang="en-US" sz="2000" dirty="0" smtClean="0"/>
              <a:t>Interpersonal roles</a:t>
            </a:r>
          </a:p>
          <a:p>
            <a:pPr>
              <a:buFont typeface="Wingdings" pitchFamily="2" charset="2"/>
              <a:buChar char="q"/>
            </a:pPr>
            <a:r>
              <a:rPr lang="en-US" sz="2000" dirty="0" smtClean="0"/>
              <a:t>Informational roles</a:t>
            </a:r>
          </a:p>
          <a:p>
            <a:pPr>
              <a:buFont typeface="Wingdings" pitchFamily="2" charset="2"/>
              <a:buChar char="q"/>
            </a:pPr>
            <a:r>
              <a:rPr lang="en-US" sz="2000" dirty="0" smtClean="0"/>
              <a:t>Decisional roles</a:t>
            </a:r>
            <a:endParaRPr lang="en-IN"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000100" y="1857364"/>
            <a:ext cx="70009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500828" y="2356636"/>
            <a:ext cx="100013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037009" y="2320917"/>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7608909" y="2249479"/>
            <a:ext cx="78581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14282" y="2786058"/>
            <a:ext cx="2428892" cy="369332"/>
          </a:xfrm>
          <a:prstGeom prst="rect">
            <a:avLst/>
          </a:prstGeom>
          <a:noFill/>
        </p:spPr>
        <p:txBody>
          <a:bodyPr wrap="square" rtlCol="0">
            <a:spAutoFit/>
          </a:bodyPr>
          <a:lstStyle/>
          <a:p>
            <a:r>
              <a:rPr lang="en-US" b="1" dirty="0" smtClean="0"/>
              <a:t>Interpersonal roles</a:t>
            </a:r>
            <a:endParaRPr lang="en-IN" b="1" dirty="0"/>
          </a:p>
        </p:txBody>
      </p:sp>
      <p:sp>
        <p:nvSpPr>
          <p:cNvPr id="14" name="TextBox 13"/>
          <p:cNvSpPr txBox="1"/>
          <p:nvPr/>
        </p:nvSpPr>
        <p:spPr>
          <a:xfrm>
            <a:off x="3571868" y="2786058"/>
            <a:ext cx="2571768" cy="369332"/>
          </a:xfrm>
          <a:prstGeom prst="rect">
            <a:avLst/>
          </a:prstGeom>
          <a:noFill/>
        </p:spPr>
        <p:txBody>
          <a:bodyPr wrap="square" rtlCol="0">
            <a:spAutoFit/>
          </a:bodyPr>
          <a:lstStyle/>
          <a:p>
            <a:r>
              <a:rPr lang="en-US" b="1" dirty="0" smtClean="0"/>
              <a:t>Informational roles</a:t>
            </a:r>
            <a:endParaRPr lang="en-IN" b="1" dirty="0"/>
          </a:p>
        </p:txBody>
      </p:sp>
      <p:sp>
        <p:nvSpPr>
          <p:cNvPr id="15" name="TextBox 14"/>
          <p:cNvSpPr txBox="1"/>
          <p:nvPr/>
        </p:nvSpPr>
        <p:spPr>
          <a:xfrm>
            <a:off x="6929454" y="2857496"/>
            <a:ext cx="2000264" cy="369332"/>
          </a:xfrm>
          <a:prstGeom prst="rect">
            <a:avLst/>
          </a:prstGeom>
          <a:noFill/>
        </p:spPr>
        <p:txBody>
          <a:bodyPr wrap="square" rtlCol="0">
            <a:spAutoFit/>
          </a:bodyPr>
          <a:lstStyle/>
          <a:p>
            <a:r>
              <a:rPr lang="en-US" b="1" dirty="0" smtClean="0"/>
              <a:t>Decisional roles</a:t>
            </a:r>
            <a:endParaRPr lang="en-IN" b="1" dirty="0"/>
          </a:p>
        </p:txBody>
      </p:sp>
      <p:sp>
        <p:nvSpPr>
          <p:cNvPr id="17" name="TextBox 16"/>
          <p:cNvSpPr txBox="1"/>
          <p:nvPr/>
        </p:nvSpPr>
        <p:spPr>
          <a:xfrm>
            <a:off x="285720" y="3357562"/>
            <a:ext cx="1428760" cy="923330"/>
          </a:xfrm>
          <a:prstGeom prst="rect">
            <a:avLst/>
          </a:prstGeom>
          <a:noFill/>
        </p:spPr>
        <p:txBody>
          <a:bodyPr wrap="square" rtlCol="0">
            <a:spAutoFit/>
          </a:bodyPr>
          <a:lstStyle/>
          <a:p>
            <a:pPr>
              <a:buFont typeface="Arial" pitchFamily="34" charset="0"/>
              <a:buChar char="•"/>
            </a:pPr>
            <a:r>
              <a:rPr lang="en-US" dirty="0" smtClean="0"/>
              <a:t>Figure head</a:t>
            </a:r>
          </a:p>
          <a:p>
            <a:pPr>
              <a:buFont typeface="Arial" pitchFamily="34" charset="0"/>
              <a:buChar char="•"/>
            </a:pPr>
            <a:r>
              <a:rPr lang="en-US" dirty="0" smtClean="0"/>
              <a:t>Leader</a:t>
            </a:r>
          </a:p>
          <a:p>
            <a:pPr>
              <a:buFont typeface="Arial" pitchFamily="34" charset="0"/>
              <a:buChar char="•"/>
            </a:pPr>
            <a:r>
              <a:rPr lang="en-US" dirty="0" smtClean="0"/>
              <a:t>Liaison</a:t>
            </a:r>
            <a:endParaRPr lang="en-IN" dirty="0"/>
          </a:p>
        </p:txBody>
      </p:sp>
      <p:sp>
        <p:nvSpPr>
          <p:cNvPr id="18" name="TextBox 17"/>
          <p:cNvSpPr txBox="1"/>
          <p:nvPr/>
        </p:nvSpPr>
        <p:spPr>
          <a:xfrm>
            <a:off x="3643306" y="3429000"/>
            <a:ext cx="1714512" cy="923330"/>
          </a:xfrm>
          <a:prstGeom prst="rect">
            <a:avLst/>
          </a:prstGeom>
          <a:noFill/>
        </p:spPr>
        <p:txBody>
          <a:bodyPr wrap="square" rtlCol="0">
            <a:spAutoFit/>
          </a:bodyPr>
          <a:lstStyle/>
          <a:p>
            <a:pPr>
              <a:buFont typeface="Arial" pitchFamily="34" charset="0"/>
              <a:buChar char="•"/>
            </a:pPr>
            <a:r>
              <a:rPr lang="en-US" dirty="0" smtClean="0"/>
              <a:t>Monitor</a:t>
            </a:r>
          </a:p>
          <a:p>
            <a:pPr>
              <a:buFont typeface="Arial" pitchFamily="34" charset="0"/>
              <a:buChar char="•"/>
            </a:pPr>
            <a:r>
              <a:rPr lang="en-US" dirty="0" smtClean="0"/>
              <a:t>Disseminator</a:t>
            </a:r>
          </a:p>
          <a:p>
            <a:pPr>
              <a:buFont typeface="Arial" pitchFamily="34" charset="0"/>
              <a:buChar char="•"/>
            </a:pPr>
            <a:r>
              <a:rPr lang="en-US" dirty="0" smtClean="0"/>
              <a:t>Spokesperson</a:t>
            </a:r>
            <a:endParaRPr lang="en-IN" dirty="0"/>
          </a:p>
        </p:txBody>
      </p:sp>
      <p:sp>
        <p:nvSpPr>
          <p:cNvPr id="19" name="TextBox 18"/>
          <p:cNvSpPr txBox="1"/>
          <p:nvPr/>
        </p:nvSpPr>
        <p:spPr>
          <a:xfrm>
            <a:off x="6572264" y="3500438"/>
            <a:ext cx="2214578" cy="1200329"/>
          </a:xfrm>
          <a:prstGeom prst="rect">
            <a:avLst/>
          </a:prstGeom>
          <a:noFill/>
        </p:spPr>
        <p:txBody>
          <a:bodyPr wrap="square" rtlCol="0">
            <a:spAutoFit/>
          </a:bodyPr>
          <a:lstStyle/>
          <a:p>
            <a:pPr>
              <a:buFont typeface="Arial" pitchFamily="34" charset="0"/>
              <a:buChar char="•"/>
            </a:pPr>
            <a:r>
              <a:rPr lang="en-US" dirty="0" smtClean="0"/>
              <a:t>Entrepreneur</a:t>
            </a:r>
          </a:p>
          <a:p>
            <a:pPr>
              <a:buFont typeface="Arial" pitchFamily="34" charset="0"/>
              <a:buChar char="•"/>
            </a:pPr>
            <a:r>
              <a:rPr lang="en-US" dirty="0" smtClean="0"/>
              <a:t>Disturbance handler</a:t>
            </a:r>
          </a:p>
          <a:p>
            <a:pPr>
              <a:buFont typeface="Arial" pitchFamily="34" charset="0"/>
              <a:buChar char="•"/>
            </a:pPr>
            <a:r>
              <a:rPr lang="en-US" dirty="0" smtClean="0"/>
              <a:t> Resource Allocator</a:t>
            </a:r>
          </a:p>
          <a:p>
            <a:pPr>
              <a:buFont typeface="Arial" pitchFamily="34" charset="0"/>
              <a:buChar char="•"/>
            </a:pPr>
            <a:r>
              <a:rPr lang="en-US" dirty="0" smtClean="0"/>
              <a:t>Negotiator</a:t>
            </a:r>
            <a:endParaRPr lang="en-IN" dirty="0"/>
          </a:p>
        </p:txBody>
      </p:sp>
      <p:sp>
        <p:nvSpPr>
          <p:cNvPr id="20" name="TextBox 19"/>
          <p:cNvSpPr txBox="1"/>
          <p:nvPr/>
        </p:nvSpPr>
        <p:spPr>
          <a:xfrm>
            <a:off x="3571868" y="285728"/>
            <a:ext cx="2714644" cy="369332"/>
          </a:xfrm>
          <a:prstGeom prst="rect">
            <a:avLst/>
          </a:prstGeom>
          <a:noFill/>
        </p:spPr>
        <p:txBody>
          <a:bodyPr wrap="square" rtlCol="0">
            <a:spAutoFit/>
          </a:bodyPr>
          <a:lstStyle/>
          <a:p>
            <a:r>
              <a:rPr lang="en-US" b="1" dirty="0" smtClean="0"/>
              <a:t>MANAGEMENT ROLES</a:t>
            </a:r>
            <a:endParaRPr lang="en-IN"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Level of Management</a:t>
            </a:r>
            <a:endParaRPr lang="en-IN" sz="2800" dirty="0"/>
          </a:p>
        </p:txBody>
      </p:sp>
      <p:sp>
        <p:nvSpPr>
          <p:cNvPr id="3" name="Content Placeholder 2"/>
          <p:cNvSpPr>
            <a:spLocks noGrp="1"/>
          </p:cNvSpPr>
          <p:nvPr>
            <p:ph idx="1"/>
          </p:nvPr>
        </p:nvSpPr>
        <p:spPr/>
        <p:txBody>
          <a:bodyPr>
            <a:normAutofit/>
          </a:bodyPr>
          <a:lstStyle/>
          <a:p>
            <a:pPr>
              <a:buNone/>
            </a:pPr>
            <a:r>
              <a:rPr lang="en-US" sz="2000" dirty="0" smtClean="0"/>
              <a:t>Various positions of an organization can be put under three levels :</a:t>
            </a:r>
          </a:p>
          <a:p>
            <a:pPr>
              <a:buNone/>
            </a:pPr>
            <a:endParaRPr lang="en-US" sz="2000" dirty="0" smtClean="0"/>
          </a:p>
          <a:p>
            <a:r>
              <a:rPr lang="en-US" sz="2000" dirty="0" smtClean="0"/>
              <a:t>Top Management</a:t>
            </a:r>
          </a:p>
          <a:p>
            <a:r>
              <a:rPr lang="en-US" sz="2000" dirty="0" smtClean="0"/>
              <a:t>Middle Management</a:t>
            </a:r>
          </a:p>
          <a:p>
            <a:r>
              <a:rPr lang="en-US" sz="2000" dirty="0" smtClean="0"/>
              <a:t>Supervisory Management</a:t>
            </a:r>
            <a:endParaRPr lang="en-IN"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Functions of Top Management</a:t>
            </a:r>
            <a:endParaRPr lang="en-IN" sz="2400" dirty="0"/>
          </a:p>
        </p:txBody>
      </p:sp>
      <p:sp>
        <p:nvSpPr>
          <p:cNvPr id="3" name="Content Placeholder 2"/>
          <p:cNvSpPr>
            <a:spLocks noGrp="1"/>
          </p:cNvSpPr>
          <p:nvPr>
            <p:ph idx="1"/>
          </p:nvPr>
        </p:nvSpPr>
        <p:spPr/>
        <p:txBody>
          <a:bodyPr>
            <a:normAutofit/>
          </a:bodyPr>
          <a:lstStyle/>
          <a:p>
            <a:r>
              <a:rPr lang="en-US" sz="2000" dirty="0" smtClean="0"/>
              <a:t>Formulating of Long term plans</a:t>
            </a:r>
          </a:p>
          <a:p>
            <a:r>
              <a:rPr lang="en-US" sz="2000" dirty="0" smtClean="0"/>
              <a:t>Guidance and Direction</a:t>
            </a:r>
          </a:p>
          <a:p>
            <a:r>
              <a:rPr lang="en-US" sz="2000" dirty="0" smtClean="0"/>
              <a:t>Integration</a:t>
            </a:r>
          </a:p>
          <a:p>
            <a:r>
              <a:rPr lang="en-US" sz="2000" dirty="0" smtClean="0"/>
              <a:t>Staffing</a:t>
            </a:r>
          </a:p>
          <a:p>
            <a:r>
              <a:rPr lang="en-US" sz="2000" dirty="0" smtClean="0"/>
              <a:t>Review and Control</a:t>
            </a:r>
          </a:p>
          <a:p>
            <a:r>
              <a:rPr lang="en-US" sz="2000" dirty="0" smtClean="0"/>
              <a:t>Public Relations</a:t>
            </a:r>
            <a:endParaRPr lang="en-IN"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Functions of Middle Management</a:t>
            </a:r>
            <a:endParaRPr lang="en-IN" sz="2400" dirty="0"/>
          </a:p>
        </p:txBody>
      </p:sp>
      <p:sp>
        <p:nvSpPr>
          <p:cNvPr id="3" name="Content Placeholder 2"/>
          <p:cNvSpPr>
            <a:spLocks noGrp="1"/>
          </p:cNvSpPr>
          <p:nvPr>
            <p:ph idx="1"/>
          </p:nvPr>
        </p:nvSpPr>
        <p:spPr/>
        <p:txBody>
          <a:bodyPr>
            <a:normAutofit lnSpcReduction="10000"/>
          </a:bodyPr>
          <a:lstStyle/>
          <a:p>
            <a:r>
              <a:rPr lang="en-US" sz="2000" dirty="0" err="1" smtClean="0"/>
              <a:t>Performace</a:t>
            </a:r>
            <a:r>
              <a:rPr lang="en-US" sz="2000" dirty="0" smtClean="0"/>
              <a:t> of various functions of the </a:t>
            </a:r>
            <a:r>
              <a:rPr lang="en-US" sz="2000" dirty="0" err="1" smtClean="0"/>
              <a:t>organisation</a:t>
            </a:r>
            <a:r>
              <a:rPr lang="en-US" sz="2000" dirty="0" smtClean="0"/>
              <a:t> so that top management gets enough time of integrating overall functioning of the </a:t>
            </a:r>
            <a:r>
              <a:rPr lang="en-US" sz="2000" dirty="0" err="1" smtClean="0"/>
              <a:t>organisation</a:t>
            </a:r>
            <a:r>
              <a:rPr lang="en-US" sz="2000" dirty="0" smtClean="0"/>
              <a:t>.</a:t>
            </a:r>
          </a:p>
          <a:p>
            <a:r>
              <a:rPr lang="en-US" sz="2000" dirty="0" smtClean="0"/>
              <a:t>Cooperation among middle management itself </a:t>
            </a:r>
            <a:r>
              <a:rPr lang="en-US" sz="2000" dirty="0" err="1" smtClean="0"/>
              <a:t>andd</a:t>
            </a:r>
            <a:r>
              <a:rPr lang="en-US" sz="2000" dirty="0" smtClean="0"/>
              <a:t> also with top management and supervisors so that </a:t>
            </a:r>
            <a:r>
              <a:rPr lang="en-US" sz="2000" dirty="0" err="1" smtClean="0"/>
              <a:t>organisation</a:t>
            </a:r>
            <a:r>
              <a:rPr lang="en-US" sz="2000" dirty="0" smtClean="0"/>
              <a:t> functions with out any problems.</a:t>
            </a:r>
          </a:p>
          <a:p>
            <a:r>
              <a:rPr lang="en-US" sz="2000" dirty="0" smtClean="0"/>
              <a:t>Integration of various parts of a department in whose context management is taking action.</a:t>
            </a:r>
          </a:p>
          <a:p>
            <a:r>
              <a:rPr lang="en-US" sz="2000" dirty="0" smtClean="0"/>
              <a:t>Training and development of employees for better functioning and filling future vacancies arising in the organization.</a:t>
            </a:r>
          </a:p>
          <a:p>
            <a:r>
              <a:rPr lang="en-US" sz="2000" dirty="0" smtClean="0"/>
              <a:t>Development and inculcation of feelings among individuals working within the department for subordination of individuals goals to organizational goals.</a:t>
            </a:r>
          </a:p>
          <a:p>
            <a:r>
              <a:rPr lang="en-US" sz="2000" dirty="0" smtClean="0"/>
              <a:t>Management of the department in such a way that it contributes to the functioning of other departments for achieving organizational goals.</a:t>
            </a:r>
            <a:endParaRPr lang="en-IN"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Concept of Management</a:t>
            </a:r>
            <a:endParaRPr lang="en-IN" sz="2400" dirty="0"/>
          </a:p>
        </p:txBody>
      </p:sp>
      <p:sp>
        <p:nvSpPr>
          <p:cNvPr id="3" name="Content Placeholder 2"/>
          <p:cNvSpPr>
            <a:spLocks noGrp="1"/>
          </p:cNvSpPr>
          <p:nvPr>
            <p:ph idx="1"/>
          </p:nvPr>
        </p:nvSpPr>
        <p:spPr/>
        <p:txBody>
          <a:bodyPr>
            <a:normAutofit/>
          </a:bodyPr>
          <a:lstStyle/>
          <a:p>
            <a:r>
              <a:rPr lang="en-US" sz="2000" dirty="0" smtClean="0"/>
              <a:t>The term management is used in a variety of ways.</a:t>
            </a:r>
          </a:p>
          <a:p>
            <a:r>
              <a:rPr lang="en-US" sz="2000" dirty="0" smtClean="0"/>
              <a:t>It has drawn concepts and principles from a number of disciplines : </a:t>
            </a:r>
          </a:p>
          <a:p>
            <a:pPr>
              <a:buNone/>
            </a:pPr>
            <a:r>
              <a:rPr lang="en-US" sz="2000" dirty="0" smtClean="0"/>
              <a:t>	economics, sociology, psychology, anthropology, statistics and so on.</a:t>
            </a:r>
          </a:p>
          <a:p>
            <a:r>
              <a:rPr lang="en-US" sz="2000" dirty="0" smtClean="0"/>
              <a:t> The result is that each group of contributors has treated management differently.</a:t>
            </a:r>
          </a:p>
          <a:p>
            <a:r>
              <a:rPr lang="en-US" sz="2000" dirty="0" smtClean="0"/>
              <a:t>It becomes difficult to define management in a comprehensive way.</a:t>
            </a:r>
            <a:endParaRPr lang="en-IN"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Functions of Supervisory Management</a:t>
            </a:r>
            <a:endParaRPr lang="en-IN" sz="2400" dirty="0"/>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sz="2000" dirty="0" smtClean="0"/>
              <a:t> Scientific Management Roles</a:t>
            </a:r>
          </a:p>
          <a:p>
            <a:pPr lvl="1"/>
            <a:r>
              <a:rPr lang="en-US" sz="1600" dirty="0" smtClean="0"/>
              <a:t>Technician</a:t>
            </a:r>
          </a:p>
          <a:p>
            <a:pPr lvl="1"/>
            <a:r>
              <a:rPr lang="en-US" sz="1600" dirty="0" err="1" smtClean="0"/>
              <a:t>Analyser</a:t>
            </a:r>
            <a:r>
              <a:rPr lang="en-US" sz="1600" dirty="0" smtClean="0"/>
              <a:t> / Researcher</a:t>
            </a:r>
          </a:p>
          <a:p>
            <a:pPr lvl="1"/>
            <a:r>
              <a:rPr lang="en-US" sz="1600" dirty="0" smtClean="0"/>
              <a:t>Controller</a:t>
            </a:r>
          </a:p>
          <a:p>
            <a:pPr lvl="1">
              <a:buFont typeface="Wingdings" pitchFamily="2" charset="2"/>
              <a:buChar char="q"/>
            </a:pPr>
            <a:r>
              <a:rPr lang="en-US" sz="2000" dirty="0" smtClean="0"/>
              <a:t>Human Relations Roles</a:t>
            </a:r>
          </a:p>
          <a:p>
            <a:pPr lvl="1">
              <a:buFont typeface="Arial" pitchFamily="34" charset="0"/>
              <a:buChar char="•"/>
            </a:pPr>
            <a:r>
              <a:rPr lang="en-US" sz="1600" dirty="0" smtClean="0"/>
              <a:t>Human Relations Expert</a:t>
            </a:r>
          </a:p>
          <a:p>
            <a:pPr lvl="1">
              <a:buFont typeface="Arial" pitchFamily="34" charset="0"/>
              <a:buChar char="•"/>
            </a:pPr>
            <a:r>
              <a:rPr lang="en-US" sz="1600" dirty="0" err="1" smtClean="0"/>
              <a:t>Counsellor</a:t>
            </a:r>
            <a:endParaRPr lang="en-US" sz="1600" dirty="0" smtClean="0"/>
          </a:p>
          <a:p>
            <a:pPr lvl="1">
              <a:buFont typeface="Arial" pitchFamily="34" charset="0"/>
              <a:buChar char="•"/>
            </a:pPr>
            <a:r>
              <a:rPr lang="en-US" sz="1600" dirty="0" smtClean="0"/>
              <a:t>Linking Pin</a:t>
            </a:r>
          </a:p>
          <a:p>
            <a:pPr lvl="1">
              <a:buFont typeface="Arial" pitchFamily="34" charset="0"/>
              <a:buChar char="•"/>
            </a:pPr>
            <a:r>
              <a:rPr lang="en-US" sz="1600" dirty="0" smtClean="0"/>
              <a:t>Motivator</a:t>
            </a:r>
          </a:p>
          <a:p>
            <a:pPr lvl="1">
              <a:buFont typeface="Arial" pitchFamily="34" charset="0"/>
              <a:buChar char="•"/>
            </a:pPr>
            <a:r>
              <a:rPr lang="en-US" sz="1600" dirty="0" smtClean="0"/>
              <a:t>Trainer</a:t>
            </a:r>
          </a:p>
          <a:p>
            <a:pPr lvl="1">
              <a:buFont typeface="Wingdings" pitchFamily="2" charset="2"/>
              <a:buChar char="q"/>
            </a:pPr>
            <a:r>
              <a:rPr lang="en-US" sz="2000" dirty="0" smtClean="0"/>
              <a:t>Functional Roles</a:t>
            </a:r>
          </a:p>
          <a:p>
            <a:pPr lvl="1">
              <a:buNone/>
            </a:pPr>
            <a:r>
              <a:rPr lang="en-US" sz="1600" dirty="0" smtClean="0"/>
              <a:t> Planner</a:t>
            </a:r>
          </a:p>
          <a:p>
            <a:pPr lvl="1">
              <a:buNone/>
            </a:pPr>
            <a:r>
              <a:rPr lang="en-US" sz="1600" dirty="0" err="1" smtClean="0"/>
              <a:t>Organiser</a:t>
            </a:r>
            <a:endParaRPr lang="en-US" sz="1600" dirty="0" smtClean="0"/>
          </a:p>
          <a:p>
            <a:pPr lvl="1">
              <a:buNone/>
            </a:pPr>
            <a:r>
              <a:rPr lang="en-US" sz="1600" dirty="0" smtClean="0"/>
              <a:t>Leader</a:t>
            </a:r>
          </a:p>
          <a:p>
            <a:pPr lvl="1">
              <a:buNone/>
            </a:pPr>
            <a:r>
              <a:rPr lang="en-US" sz="1600" dirty="0" smtClean="0"/>
              <a:t>Controller</a:t>
            </a:r>
          </a:p>
          <a:p>
            <a:pPr lvl="1">
              <a:buFont typeface="Arial" pitchFamily="34" charset="0"/>
              <a:buChar char="•"/>
            </a:pPr>
            <a:endParaRPr lang="en-US" sz="1600" dirty="0" smtClean="0"/>
          </a:p>
          <a:p>
            <a:pPr lvl="1"/>
            <a:endParaRPr lang="en-US" sz="16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Management Skills</a:t>
            </a:r>
            <a:endParaRPr lang="en-IN" sz="2800" dirty="0"/>
          </a:p>
        </p:txBody>
      </p:sp>
      <p:sp>
        <p:nvSpPr>
          <p:cNvPr id="3" name="Content Placeholder 2"/>
          <p:cNvSpPr>
            <a:spLocks noGrp="1"/>
          </p:cNvSpPr>
          <p:nvPr>
            <p:ph idx="1"/>
          </p:nvPr>
        </p:nvSpPr>
        <p:spPr/>
        <p:txBody>
          <a:bodyPr>
            <a:normAutofit/>
          </a:bodyPr>
          <a:lstStyle/>
          <a:p>
            <a:pPr>
              <a:buNone/>
            </a:pPr>
            <a:r>
              <a:rPr lang="en-US" sz="2000" dirty="0" smtClean="0"/>
              <a:t>Meaning of skills: Skills refers to practical ability or </a:t>
            </a:r>
            <a:r>
              <a:rPr lang="en-US" sz="2000" dirty="0" err="1" smtClean="0"/>
              <a:t>experness</a:t>
            </a:r>
            <a:r>
              <a:rPr lang="en-US" sz="2000" dirty="0" smtClean="0"/>
              <a:t> in an action or doing something.</a:t>
            </a:r>
          </a:p>
          <a:p>
            <a:pPr>
              <a:buNone/>
            </a:pPr>
            <a:r>
              <a:rPr lang="en-US" sz="2000" dirty="0" smtClean="0"/>
              <a:t>Robert Katz has grouped various managerial skills into three broad categories:</a:t>
            </a:r>
          </a:p>
          <a:p>
            <a:pPr>
              <a:buNone/>
            </a:pPr>
            <a:r>
              <a:rPr lang="en-US" sz="2000" dirty="0" smtClean="0"/>
              <a:t>Technical skills</a:t>
            </a:r>
          </a:p>
          <a:p>
            <a:pPr>
              <a:buNone/>
            </a:pPr>
            <a:r>
              <a:rPr lang="en-US" sz="2000" dirty="0" smtClean="0"/>
              <a:t>Human skills</a:t>
            </a:r>
          </a:p>
          <a:p>
            <a:pPr>
              <a:buNone/>
            </a:pPr>
            <a:r>
              <a:rPr lang="en-US" sz="2000" dirty="0" smtClean="0"/>
              <a:t>Conceptual Skills</a:t>
            </a:r>
            <a:endParaRPr lang="en-IN"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Technical Skills</a:t>
            </a:r>
            <a:endParaRPr lang="en-IN" sz="2400" dirty="0"/>
          </a:p>
        </p:txBody>
      </p:sp>
      <p:sp>
        <p:nvSpPr>
          <p:cNvPr id="3" name="Content Placeholder 2"/>
          <p:cNvSpPr>
            <a:spLocks noGrp="1"/>
          </p:cNvSpPr>
          <p:nvPr>
            <p:ph idx="1"/>
          </p:nvPr>
        </p:nvSpPr>
        <p:spPr/>
        <p:txBody>
          <a:bodyPr>
            <a:normAutofit/>
          </a:bodyPr>
          <a:lstStyle/>
          <a:p>
            <a:r>
              <a:rPr lang="en-US" sz="2000" dirty="0" smtClean="0"/>
              <a:t>Technical skills are  concerned with what is done. These pertain to knowledge and proficiency in processes, procedures, methods and techniques which are used in doing a </a:t>
            </a:r>
            <a:r>
              <a:rPr lang="en-US" sz="2000" err="1" smtClean="0"/>
              <a:t>work</a:t>
            </a:r>
            <a:r>
              <a:rPr lang="en-US" sz="2000" smtClean="0"/>
              <a:t>. </a:t>
            </a:r>
            <a:r>
              <a:rPr lang="en-US" sz="2000" dirty="0" err="1" smtClean="0"/>
              <a:t>Boulten</a:t>
            </a:r>
            <a:r>
              <a:rPr lang="en-US" sz="2000" dirty="0" smtClean="0"/>
              <a:t> has called these skills as hard skills and are </a:t>
            </a:r>
            <a:r>
              <a:rPr lang="en-US" sz="2000" dirty="0" err="1" smtClean="0"/>
              <a:t>easitly</a:t>
            </a:r>
            <a:r>
              <a:rPr lang="en-US" sz="2000" dirty="0" smtClean="0"/>
              <a:t> visible in a person.</a:t>
            </a:r>
          </a:p>
          <a:p>
            <a:r>
              <a:rPr lang="en-US" sz="2000" dirty="0" smtClean="0"/>
              <a:t>Managers are responsible to maintain workflow in the </a:t>
            </a:r>
            <a:r>
              <a:rPr lang="en-US" sz="2000" dirty="0" err="1" smtClean="0"/>
              <a:t>organisation</a:t>
            </a:r>
            <a:r>
              <a:rPr lang="en-US" sz="2000" dirty="0" smtClean="0"/>
              <a:t>. Workflow involves the initiation of action that is who will initiate action and who will receive it. </a:t>
            </a:r>
          </a:p>
          <a:p>
            <a:r>
              <a:rPr lang="en-US" sz="2000" dirty="0" smtClean="0"/>
              <a:t>Managers are responsible to maintain order in the work system i.e. there should be place for everything and everything should be on its place. For maintaining effective order system, managers must have knowledge of work system and workflow.</a:t>
            </a:r>
            <a:endParaRPr lang="en-IN"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6" cy="418058"/>
          </a:xfrm>
        </p:spPr>
        <p:txBody>
          <a:bodyPr>
            <a:normAutofit fontScale="90000"/>
          </a:bodyPr>
          <a:lstStyle/>
          <a:p>
            <a:r>
              <a:rPr lang="en-US" sz="2400" dirty="0" smtClean="0"/>
              <a:t>Human Skills</a:t>
            </a:r>
            <a:endParaRPr lang="en-IN" sz="2400" dirty="0"/>
          </a:p>
        </p:txBody>
      </p:sp>
      <p:sp>
        <p:nvSpPr>
          <p:cNvPr id="3" name="Content Placeholder 2"/>
          <p:cNvSpPr>
            <a:spLocks noGrp="1"/>
          </p:cNvSpPr>
          <p:nvPr>
            <p:ph idx="1"/>
          </p:nvPr>
        </p:nvSpPr>
        <p:spPr>
          <a:xfrm>
            <a:off x="467544" y="908720"/>
            <a:ext cx="8219256" cy="5217443"/>
          </a:xfrm>
        </p:spPr>
        <p:txBody>
          <a:bodyPr>
            <a:normAutofit fontScale="92500" lnSpcReduction="10000"/>
          </a:bodyPr>
          <a:lstStyle/>
          <a:p>
            <a:pPr>
              <a:buNone/>
            </a:pPr>
            <a:r>
              <a:rPr lang="en-US" sz="2000" dirty="0" smtClean="0"/>
              <a:t>Human relations skills, are one’s ability to work effectively with others on a person-to –person basis and to build up cooperative group relations to accomplish </a:t>
            </a:r>
            <a:r>
              <a:rPr lang="en-US" sz="2000" dirty="0" err="1" smtClean="0"/>
              <a:t>organisational</a:t>
            </a:r>
            <a:r>
              <a:rPr lang="en-US" sz="2000" dirty="0" smtClean="0"/>
              <a:t> objectives</a:t>
            </a:r>
          </a:p>
          <a:p>
            <a:pPr>
              <a:buNone/>
            </a:pPr>
            <a:r>
              <a:rPr lang="en-US" sz="2000" dirty="0" smtClean="0"/>
              <a:t>Every manager interacts  on one-to one basis with others- superior, </a:t>
            </a:r>
            <a:r>
              <a:rPr lang="en-US" sz="2000" dirty="0" err="1" smtClean="0"/>
              <a:t>subordinat</a:t>
            </a:r>
            <a:r>
              <a:rPr lang="en-US" sz="2000" dirty="0" smtClean="0"/>
              <a:t>, peer and outsider.</a:t>
            </a:r>
          </a:p>
          <a:p>
            <a:pPr>
              <a:buNone/>
            </a:pPr>
            <a:r>
              <a:rPr lang="en-US" sz="2000" dirty="0" smtClean="0"/>
              <a:t>Manager will be effective as a group member only when he has ability to understand other members and to make himself understood by these members.</a:t>
            </a:r>
          </a:p>
          <a:p>
            <a:pPr>
              <a:buNone/>
            </a:pPr>
            <a:r>
              <a:rPr lang="en-US" sz="2000" dirty="0" smtClean="0"/>
              <a:t>For making communication effective, </a:t>
            </a:r>
            <a:r>
              <a:rPr lang="en-US" sz="2000" dirty="0" err="1" smtClean="0"/>
              <a:t>everry</a:t>
            </a:r>
            <a:r>
              <a:rPr lang="en-US" sz="2000" dirty="0" smtClean="0"/>
              <a:t> manager must have ability to be empathic to understand others’ view in right  perspective as a good listener besides being a good orator.</a:t>
            </a:r>
          </a:p>
          <a:p>
            <a:pPr>
              <a:buNone/>
            </a:pPr>
            <a:r>
              <a:rPr lang="en-US" sz="2000" dirty="0" smtClean="0"/>
              <a:t>For directing, manager not only relies on his authority but also on his leadership ability so as to get willing and enthusiastic efforts of his followers for achieving </a:t>
            </a:r>
            <a:r>
              <a:rPr lang="en-US" sz="2000" dirty="0" err="1" smtClean="0"/>
              <a:t>organisaitonal</a:t>
            </a:r>
            <a:r>
              <a:rPr lang="en-US" sz="2000" dirty="0" smtClean="0"/>
              <a:t> objectives.</a:t>
            </a:r>
          </a:p>
          <a:p>
            <a:pPr>
              <a:buNone/>
            </a:pPr>
            <a:r>
              <a:rPr lang="en-US" sz="2000" dirty="0" smtClean="0"/>
              <a:t>For getting best result from people, it is essential that they are motivated properly.</a:t>
            </a:r>
          </a:p>
          <a:p>
            <a:pPr>
              <a:buNone/>
            </a:pPr>
            <a:r>
              <a:rPr lang="en-US" sz="2000" dirty="0" smtClean="0"/>
              <a:t>As a conflict handler, manager has to be good compromiser , smoother and negotiator.</a:t>
            </a:r>
          </a:p>
          <a:p>
            <a:pPr>
              <a:buNone/>
            </a:pPr>
            <a:endParaRPr lang="en-IN"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Conceptual Skills</a:t>
            </a:r>
            <a:endParaRPr lang="en-IN" sz="2400" dirty="0"/>
          </a:p>
        </p:txBody>
      </p:sp>
      <p:sp>
        <p:nvSpPr>
          <p:cNvPr id="3" name="Content Placeholder 2"/>
          <p:cNvSpPr>
            <a:spLocks noGrp="1"/>
          </p:cNvSpPr>
          <p:nvPr>
            <p:ph idx="1"/>
          </p:nvPr>
        </p:nvSpPr>
        <p:spPr/>
        <p:txBody>
          <a:bodyPr>
            <a:normAutofit/>
          </a:bodyPr>
          <a:lstStyle/>
          <a:p>
            <a:r>
              <a:rPr lang="en-US" sz="2000" dirty="0" smtClean="0"/>
              <a:t>Conceptual skills are related to concepts and mental conception- conceptual framework intended to development of new product and idea.</a:t>
            </a:r>
          </a:p>
          <a:p>
            <a:r>
              <a:rPr lang="en-US" sz="2000" dirty="0" smtClean="0"/>
              <a:t>Conceptual skills are relevant for building models. A model is an  abstraction of reality. For constructing a model, only partial information </a:t>
            </a:r>
            <a:r>
              <a:rPr lang="en-US" sz="2000" dirty="0" err="1" smtClean="0"/>
              <a:t>reamains</a:t>
            </a:r>
            <a:r>
              <a:rPr lang="en-US" sz="2000" dirty="0" smtClean="0"/>
              <a:t> available and the gap is </a:t>
            </a:r>
            <a:r>
              <a:rPr lang="en-US" sz="2000" dirty="0" err="1" smtClean="0"/>
              <a:t>fulfulled</a:t>
            </a:r>
            <a:r>
              <a:rPr lang="en-US" sz="2000" dirty="0" smtClean="0"/>
              <a:t> by the model creator using his conceptual skills.</a:t>
            </a:r>
          </a:p>
          <a:p>
            <a:r>
              <a:rPr lang="en-US" sz="2000" dirty="0" smtClean="0"/>
              <a:t>These are skills relating to balancing , integrating, setting </a:t>
            </a:r>
            <a:r>
              <a:rPr lang="en-US" sz="2000" dirty="0" err="1" smtClean="0"/>
              <a:t>priorties</a:t>
            </a:r>
            <a:r>
              <a:rPr lang="en-US" sz="2000" dirty="0" smtClean="0"/>
              <a:t>, setting and developing standards, </a:t>
            </a:r>
            <a:r>
              <a:rPr lang="en-US" sz="2000" dirty="0" err="1" smtClean="0"/>
              <a:t>conceputlising</a:t>
            </a:r>
            <a:r>
              <a:rPr lang="en-US" sz="2000" dirty="0" smtClean="0"/>
              <a:t>, leading, matching oneself with one’s job and delegating.</a:t>
            </a:r>
            <a:endParaRPr lang="en-IN"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00232" y="1214422"/>
            <a:ext cx="5286412" cy="32861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7" name="Straight Connector 6"/>
          <p:cNvCxnSpPr/>
          <p:nvPr/>
        </p:nvCxnSpPr>
        <p:spPr>
          <a:xfrm rot="16200000" flipH="1">
            <a:off x="1500166" y="2285992"/>
            <a:ext cx="3286148" cy="1143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2071670" y="2857496"/>
            <a:ext cx="328614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5" idx="2"/>
          </p:cNvCxnSpPr>
          <p:nvPr/>
        </p:nvCxnSpPr>
        <p:spPr>
          <a:xfrm rot="5400000" flipH="1" flipV="1">
            <a:off x="3143240" y="2714620"/>
            <a:ext cx="3286148" cy="285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V="1">
            <a:off x="4179091" y="2821777"/>
            <a:ext cx="3286148"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5000628" y="2571744"/>
            <a:ext cx="3286148" cy="571504"/>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071670" y="214290"/>
            <a:ext cx="5429288" cy="369332"/>
          </a:xfrm>
          <a:prstGeom prst="rect">
            <a:avLst/>
          </a:prstGeom>
          <a:noFill/>
        </p:spPr>
        <p:txBody>
          <a:bodyPr wrap="square" rtlCol="0">
            <a:spAutoFit/>
          </a:bodyPr>
          <a:lstStyle/>
          <a:p>
            <a:r>
              <a:rPr lang="en-US" b="1" dirty="0" smtClean="0"/>
              <a:t>Skill Requirements at Different Managerial Levels</a:t>
            </a:r>
            <a:endParaRPr lang="en-IN" b="1" dirty="0"/>
          </a:p>
        </p:txBody>
      </p:sp>
      <p:sp>
        <p:nvSpPr>
          <p:cNvPr id="19" name="TextBox 18"/>
          <p:cNvSpPr txBox="1"/>
          <p:nvPr/>
        </p:nvSpPr>
        <p:spPr>
          <a:xfrm>
            <a:off x="2143108" y="5000636"/>
            <a:ext cx="928694" cy="369332"/>
          </a:xfrm>
          <a:prstGeom prst="rect">
            <a:avLst/>
          </a:prstGeom>
          <a:noFill/>
        </p:spPr>
        <p:txBody>
          <a:bodyPr wrap="square" rtlCol="0">
            <a:spAutoFit/>
          </a:bodyPr>
          <a:lstStyle/>
          <a:p>
            <a:r>
              <a:rPr lang="en-US" dirty="0" smtClean="0"/>
              <a:t>Top</a:t>
            </a:r>
            <a:endParaRPr lang="en-IN" dirty="0"/>
          </a:p>
        </p:txBody>
      </p:sp>
      <p:sp>
        <p:nvSpPr>
          <p:cNvPr id="20" name="TextBox 19"/>
          <p:cNvSpPr txBox="1"/>
          <p:nvPr/>
        </p:nvSpPr>
        <p:spPr>
          <a:xfrm>
            <a:off x="3786182" y="5000636"/>
            <a:ext cx="1143008" cy="369332"/>
          </a:xfrm>
          <a:prstGeom prst="rect">
            <a:avLst/>
          </a:prstGeom>
          <a:noFill/>
        </p:spPr>
        <p:txBody>
          <a:bodyPr wrap="square" rtlCol="0">
            <a:spAutoFit/>
          </a:bodyPr>
          <a:lstStyle/>
          <a:p>
            <a:r>
              <a:rPr lang="en-US" dirty="0" smtClean="0"/>
              <a:t>Middle</a:t>
            </a:r>
            <a:endParaRPr lang="en-IN" dirty="0"/>
          </a:p>
        </p:txBody>
      </p:sp>
      <p:sp>
        <p:nvSpPr>
          <p:cNvPr id="21" name="TextBox 20"/>
          <p:cNvSpPr txBox="1"/>
          <p:nvPr/>
        </p:nvSpPr>
        <p:spPr>
          <a:xfrm>
            <a:off x="5929322" y="5000636"/>
            <a:ext cx="1357322" cy="369332"/>
          </a:xfrm>
          <a:prstGeom prst="rect">
            <a:avLst/>
          </a:prstGeom>
          <a:noFill/>
        </p:spPr>
        <p:txBody>
          <a:bodyPr wrap="square" rtlCol="0">
            <a:spAutoFit/>
          </a:bodyPr>
          <a:lstStyle/>
          <a:p>
            <a:r>
              <a:rPr lang="en-US" dirty="0" smtClean="0"/>
              <a:t>Lower</a:t>
            </a:r>
            <a:endParaRPr lang="en-IN" dirty="0"/>
          </a:p>
        </p:txBody>
      </p:sp>
      <p:sp>
        <p:nvSpPr>
          <p:cNvPr id="22" name="TextBox 21"/>
          <p:cNvSpPr txBox="1"/>
          <p:nvPr/>
        </p:nvSpPr>
        <p:spPr>
          <a:xfrm>
            <a:off x="714348" y="1428736"/>
            <a:ext cx="1071570" cy="369332"/>
          </a:xfrm>
          <a:prstGeom prst="rect">
            <a:avLst/>
          </a:prstGeom>
          <a:noFill/>
        </p:spPr>
        <p:txBody>
          <a:bodyPr wrap="square" rtlCol="0">
            <a:spAutoFit/>
          </a:bodyPr>
          <a:lstStyle/>
          <a:p>
            <a:r>
              <a:rPr lang="en-US" dirty="0" smtClean="0"/>
              <a:t>Technical</a:t>
            </a:r>
            <a:endParaRPr lang="en-IN" dirty="0"/>
          </a:p>
        </p:txBody>
      </p:sp>
      <p:sp>
        <p:nvSpPr>
          <p:cNvPr id="23" name="TextBox 22"/>
          <p:cNvSpPr txBox="1"/>
          <p:nvPr/>
        </p:nvSpPr>
        <p:spPr>
          <a:xfrm>
            <a:off x="714348" y="2571744"/>
            <a:ext cx="1143008" cy="369332"/>
          </a:xfrm>
          <a:prstGeom prst="rect">
            <a:avLst/>
          </a:prstGeom>
          <a:noFill/>
        </p:spPr>
        <p:txBody>
          <a:bodyPr wrap="square" rtlCol="0">
            <a:spAutoFit/>
          </a:bodyPr>
          <a:lstStyle/>
          <a:p>
            <a:r>
              <a:rPr lang="en-US" dirty="0" smtClean="0"/>
              <a:t>Human</a:t>
            </a:r>
            <a:endParaRPr lang="en-IN" dirty="0"/>
          </a:p>
        </p:txBody>
      </p:sp>
      <p:sp>
        <p:nvSpPr>
          <p:cNvPr id="24" name="TextBox 23"/>
          <p:cNvSpPr txBox="1"/>
          <p:nvPr/>
        </p:nvSpPr>
        <p:spPr>
          <a:xfrm>
            <a:off x="571472" y="3857628"/>
            <a:ext cx="1285884" cy="369332"/>
          </a:xfrm>
          <a:prstGeom prst="rect">
            <a:avLst/>
          </a:prstGeom>
          <a:noFill/>
        </p:spPr>
        <p:txBody>
          <a:bodyPr wrap="square" rtlCol="0">
            <a:spAutoFit/>
          </a:bodyPr>
          <a:lstStyle/>
          <a:p>
            <a:r>
              <a:rPr lang="en-US" dirty="0" smtClean="0"/>
              <a:t>Conceptual</a:t>
            </a:r>
            <a:endParaRPr lang="en-IN" dirty="0"/>
          </a:p>
        </p:txBody>
      </p:sp>
      <p:sp>
        <p:nvSpPr>
          <p:cNvPr id="25" name="TextBox 24"/>
          <p:cNvSpPr txBox="1"/>
          <p:nvPr/>
        </p:nvSpPr>
        <p:spPr>
          <a:xfrm>
            <a:off x="3143240" y="5715016"/>
            <a:ext cx="3000396" cy="369332"/>
          </a:xfrm>
          <a:prstGeom prst="rect">
            <a:avLst/>
          </a:prstGeom>
          <a:noFill/>
        </p:spPr>
        <p:txBody>
          <a:bodyPr wrap="square" rtlCol="0">
            <a:spAutoFit/>
          </a:bodyPr>
          <a:lstStyle/>
          <a:p>
            <a:r>
              <a:rPr lang="en-US" dirty="0" smtClean="0"/>
              <a:t>Managerial Levels</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Evolution of Management</a:t>
            </a:r>
            <a:endParaRPr lang="en-IN" sz="2400" dirty="0"/>
          </a:p>
        </p:txBody>
      </p:sp>
      <p:sp>
        <p:nvSpPr>
          <p:cNvPr id="3" name="Content Placeholder 2"/>
          <p:cNvSpPr>
            <a:spLocks noGrp="1"/>
          </p:cNvSpPr>
          <p:nvPr>
            <p:ph idx="1"/>
          </p:nvPr>
        </p:nvSpPr>
        <p:spPr/>
        <p:txBody>
          <a:bodyPr>
            <a:normAutofit/>
          </a:bodyPr>
          <a:lstStyle/>
          <a:p>
            <a:r>
              <a:rPr lang="en-US" sz="2000" dirty="0" smtClean="0"/>
              <a:t>Taylor and Scientific Management</a:t>
            </a:r>
          </a:p>
          <a:p>
            <a:r>
              <a:rPr lang="en-US" sz="2000" dirty="0" err="1" smtClean="0"/>
              <a:t>Fayol’s</a:t>
            </a:r>
            <a:r>
              <a:rPr lang="en-US" sz="2000" dirty="0" smtClean="0"/>
              <a:t> Administrative Management</a:t>
            </a:r>
          </a:p>
          <a:p>
            <a:r>
              <a:rPr lang="en-US" sz="2000" dirty="0" smtClean="0"/>
              <a:t>Bureaucracy</a:t>
            </a:r>
          </a:p>
          <a:p>
            <a:r>
              <a:rPr lang="en-US" sz="2000" dirty="0" err="1" smtClean="0"/>
              <a:t>Hawthrone</a:t>
            </a:r>
            <a:r>
              <a:rPr lang="en-US" sz="2000" dirty="0" smtClean="0"/>
              <a:t> Experiment and Human Relations</a:t>
            </a:r>
          </a:p>
          <a:p>
            <a:r>
              <a:rPr lang="en-US" sz="2000" dirty="0" smtClean="0"/>
              <a:t>Social Systems Approach</a:t>
            </a:r>
          </a:p>
          <a:p>
            <a:r>
              <a:rPr lang="en-US" sz="2000" dirty="0" smtClean="0"/>
              <a:t>Decision Theory Approach</a:t>
            </a:r>
          </a:p>
          <a:p>
            <a:r>
              <a:rPr lang="en-US" sz="2000" dirty="0" smtClean="0"/>
              <a:t>Management Science Approach</a:t>
            </a:r>
          </a:p>
          <a:p>
            <a:r>
              <a:rPr lang="en-US" sz="2000" dirty="0" smtClean="0"/>
              <a:t>Human </a:t>
            </a:r>
            <a:r>
              <a:rPr lang="en-US" sz="2000" dirty="0" err="1" smtClean="0"/>
              <a:t>Behaviour</a:t>
            </a:r>
            <a:r>
              <a:rPr lang="en-US" sz="2000" dirty="0" smtClean="0"/>
              <a:t> Approach</a:t>
            </a:r>
          </a:p>
          <a:p>
            <a:r>
              <a:rPr lang="en-US" sz="2000" dirty="0" smtClean="0"/>
              <a:t>Systems Approach</a:t>
            </a:r>
          </a:p>
          <a:p>
            <a:r>
              <a:rPr lang="en-US" sz="2000" dirty="0" smtClean="0"/>
              <a:t>Contingency or Situational Approach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Concept of Management</a:t>
            </a:r>
            <a:endParaRPr lang="en-IN" sz="2400" dirty="0"/>
          </a:p>
        </p:txBody>
      </p:sp>
      <p:sp>
        <p:nvSpPr>
          <p:cNvPr id="3" name="Content Placeholder 2"/>
          <p:cNvSpPr>
            <a:spLocks noGrp="1"/>
          </p:cNvSpPr>
          <p:nvPr>
            <p:ph idx="1"/>
          </p:nvPr>
        </p:nvSpPr>
        <p:spPr/>
        <p:txBody>
          <a:bodyPr>
            <a:normAutofit/>
          </a:bodyPr>
          <a:lstStyle/>
          <a:p>
            <a:r>
              <a:rPr lang="en-US" sz="2000" dirty="0" smtClean="0"/>
              <a:t>In the present context, the term management is used in three alternative ways:</a:t>
            </a:r>
          </a:p>
          <a:p>
            <a:pPr>
              <a:buFont typeface="Wingdings" pitchFamily="2" charset="2"/>
              <a:buChar char="ü"/>
            </a:pPr>
            <a:r>
              <a:rPr lang="en-US" sz="2000" dirty="0"/>
              <a:t>	</a:t>
            </a:r>
            <a:r>
              <a:rPr lang="en-US" sz="2000" dirty="0" smtClean="0"/>
              <a:t>Management as a discipline</a:t>
            </a:r>
          </a:p>
          <a:p>
            <a:pPr>
              <a:buFont typeface="Wingdings" pitchFamily="2" charset="2"/>
              <a:buChar char="ü"/>
            </a:pPr>
            <a:r>
              <a:rPr lang="en-US" sz="2000" dirty="0"/>
              <a:t>	</a:t>
            </a:r>
            <a:r>
              <a:rPr lang="en-US" sz="2000" dirty="0" smtClean="0"/>
              <a:t>Management as a group of people.</a:t>
            </a:r>
          </a:p>
          <a:p>
            <a:pPr>
              <a:buFont typeface="Wingdings" pitchFamily="2" charset="2"/>
              <a:buChar char="ü"/>
            </a:pPr>
            <a:r>
              <a:rPr lang="en-US" sz="2000" dirty="0"/>
              <a:t>	</a:t>
            </a:r>
            <a:r>
              <a:rPr lang="en-US" sz="2000" dirty="0" smtClean="0"/>
              <a:t>Management as a process.</a:t>
            </a:r>
            <a:endParaRPr lang="en-IN"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Limitations  of the “ Management as a Process”</a:t>
            </a:r>
            <a:endParaRPr lang="en-IN" sz="2400" dirty="0"/>
          </a:p>
        </p:txBody>
      </p:sp>
      <p:sp>
        <p:nvSpPr>
          <p:cNvPr id="3" name="Content Placeholder 2"/>
          <p:cNvSpPr>
            <a:spLocks noGrp="1"/>
          </p:cNvSpPr>
          <p:nvPr>
            <p:ph idx="1"/>
          </p:nvPr>
        </p:nvSpPr>
        <p:spPr/>
        <p:txBody>
          <a:bodyPr>
            <a:normAutofit/>
          </a:bodyPr>
          <a:lstStyle/>
          <a:p>
            <a:r>
              <a:rPr lang="en-US" sz="2000" dirty="0" smtClean="0"/>
              <a:t>There is problem in identifying the people in the organisation who can be called managers.</a:t>
            </a:r>
          </a:p>
          <a:p>
            <a:r>
              <a:rPr lang="en-US" sz="2000" dirty="0" smtClean="0"/>
              <a:t>There is problem in identifying with managerial and non-managerial activities.</a:t>
            </a:r>
          </a:p>
          <a:p>
            <a:pPr>
              <a:buNone/>
            </a:pPr>
            <a:endParaRPr lang="en-IN"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Overcoming the Limitations</a:t>
            </a:r>
            <a:endParaRPr lang="en-IN" sz="2400" dirty="0"/>
          </a:p>
        </p:txBody>
      </p:sp>
      <p:sp>
        <p:nvSpPr>
          <p:cNvPr id="3" name="Content Placeholder 2"/>
          <p:cNvSpPr>
            <a:spLocks noGrp="1"/>
          </p:cNvSpPr>
          <p:nvPr>
            <p:ph idx="1"/>
          </p:nvPr>
        </p:nvSpPr>
        <p:spPr/>
        <p:txBody>
          <a:bodyPr>
            <a:normAutofit/>
          </a:bodyPr>
          <a:lstStyle/>
          <a:p>
            <a:r>
              <a:rPr lang="en-US" sz="1800" dirty="0" smtClean="0"/>
              <a:t>To overcome the limitations, the total activities of an organisation can be divided into two groups:</a:t>
            </a:r>
          </a:p>
          <a:p>
            <a:pPr>
              <a:buFont typeface="Wingdings" pitchFamily="2" charset="2"/>
              <a:buChar char="Ø"/>
            </a:pPr>
            <a:r>
              <a:rPr lang="en-US" sz="1800" dirty="0" smtClean="0"/>
              <a:t>Operational .</a:t>
            </a:r>
          </a:p>
          <a:p>
            <a:pPr>
              <a:buFont typeface="Wingdings" pitchFamily="2" charset="2"/>
              <a:buChar char="Ø"/>
            </a:pPr>
            <a:r>
              <a:rPr lang="en-US" sz="1800" dirty="0" smtClean="0"/>
              <a:t>Managerial.</a:t>
            </a:r>
            <a:endParaRPr lang="en-IN"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Approaches in defining Management as a Process.</a:t>
            </a:r>
            <a:endParaRPr lang="en-IN" sz="24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000" dirty="0" smtClean="0"/>
              <a:t>Production-or – efficiency –oriented</a:t>
            </a:r>
          </a:p>
          <a:p>
            <a:pPr>
              <a:buFont typeface="Wingdings" pitchFamily="2" charset="2"/>
              <a:buChar char="Ø"/>
            </a:pPr>
            <a:r>
              <a:rPr lang="en-US" sz="2000" dirty="0" smtClean="0"/>
              <a:t>Decision – oriented</a:t>
            </a:r>
          </a:p>
          <a:p>
            <a:pPr>
              <a:buFont typeface="Wingdings" pitchFamily="2" charset="2"/>
              <a:buChar char="Ø"/>
            </a:pPr>
            <a:r>
              <a:rPr lang="en-US" sz="2000" dirty="0" smtClean="0"/>
              <a:t>People – oriented</a:t>
            </a:r>
          </a:p>
          <a:p>
            <a:pPr>
              <a:buFont typeface="Wingdings" pitchFamily="2" charset="2"/>
              <a:buChar char="Ø"/>
            </a:pPr>
            <a:r>
              <a:rPr lang="en-US" sz="2000" dirty="0" smtClean="0"/>
              <a:t>Function oriented.</a:t>
            </a:r>
            <a:endParaRPr lang="en-IN"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Features of Management</a:t>
            </a:r>
            <a:endParaRPr lang="en-IN" sz="24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sz="2000" dirty="0" smtClean="0"/>
              <a:t>Organized Activities</a:t>
            </a:r>
          </a:p>
          <a:p>
            <a:pPr>
              <a:buFont typeface="Wingdings" pitchFamily="2" charset="2"/>
              <a:buChar char="Ø"/>
            </a:pPr>
            <a:r>
              <a:rPr lang="en-US" sz="2000" dirty="0" smtClean="0"/>
              <a:t>Existence of Objectives</a:t>
            </a:r>
          </a:p>
          <a:p>
            <a:pPr>
              <a:buFont typeface="Wingdings" pitchFamily="2" charset="2"/>
              <a:buChar char="Ø"/>
            </a:pPr>
            <a:r>
              <a:rPr lang="en-US" sz="2000" dirty="0" smtClean="0"/>
              <a:t>Relationship among Resources</a:t>
            </a:r>
          </a:p>
          <a:p>
            <a:pPr>
              <a:buFont typeface="Wingdings" pitchFamily="2" charset="2"/>
              <a:buChar char="Ø"/>
            </a:pPr>
            <a:r>
              <a:rPr lang="en-US" sz="2000" dirty="0" smtClean="0"/>
              <a:t>Working with and through People</a:t>
            </a:r>
          </a:p>
          <a:p>
            <a:pPr>
              <a:buFont typeface="Wingdings" pitchFamily="2" charset="2"/>
              <a:buChar char="Ø"/>
            </a:pPr>
            <a:r>
              <a:rPr lang="en-US" sz="2000" dirty="0" smtClean="0"/>
              <a:t>Decision Making</a:t>
            </a:r>
            <a:endParaRPr lang="en-IN"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Importance of Management</a:t>
            </a:r>
            <a:endParaRPr lang="en-IN" sz="2400" dirty="0"/>
          </a:p>
        </p:txBody>
      </p:sp>
      <p:sp>
        <p:nvSpPr>
          <p:cNvPr id="3" name="Content Placeholder 2"/>
          <p:cNvSpPr>
            <a:spLocks noGrp="1"/>
          </p:cNvSpPr>
          <p:nvPr>
            <p:ph idx="1"/>
          </p:nvPr>
        </p:nvSpPr>
        <p:spPr/>
        <p:txBody>
          <a:bodyPr>
            <a:normAutofit/>
          </a:bodyPr>
          <a:lstStyle/>
          <a:p>
            <a:r>
              <a:rPr lang="en-US" sz="2000" dirty="0" smtClean="0"/>
              <a:t>Effective Utilisation of Resources</a:t>
            </a:r>
          </a:p>
          <a:p>
            <a:r>
              <a:rPr lang="en-US" sz="2000" dirty="0" smtClean="0"/>
              <a:t>Development of Resources</a:t>
            </a:r>
          </a:p>
          <a:p>
            <a:r>
              <a:rPr lang="en-US" sz="2000" dirty="0" smtClean="0"/>
              <a:t>To Incorporate Innovations</a:t>
            </a:r>
          </a:p>
          <a:p>
            <a:r>
              <a:rPr lang="en-US" sz="2000" dirty="0" smtClean="0"/>
              <a:t>Integrating  Various Interest Groups</a:t>
            </a:r>
          </a:p>
          <a:p>
            <a:r>
              <a:rPr lang="en-US" sz="2000" dirty="0" smtClean="0"/>
              <a:t>Stability in the Society.</a:t>
            </a:r>
            <a:endParaRPr lang="en-IN"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Nature of Management</a:t>
            </a:r>
            <a:endParaRPr lang="en-IN" sz="2400" dirty="0"/>
          </a:p>
        </p:txBody>
      </p:sp>
      <p:sp>
        <p:nvSpPr>
          <p:cNvPr id="3" name="Content Placeholder 2"/>
          <p:cNvSpPr>
            <a:spLocks noGrp="1"/>
          </p:cNvSpPr>
          <p:nvPr>
            <p:ph idx="1"/>
          </p:nvPr>
        </p:nvSpPr>
        <p:spPr/>
        <p:txBody>
          <a:bodyPr>
            <a:normAutofit/>
          </a:bodyPr>
          <a:lstStyle/>
          <a:p>
            <a:r>
              <a:rPr lang="en-US" sz="2000" dirty="0" smtClean="0"/>
              <a:t>Multidisciplinary</a:t>
            </a:r>
          </a:p>
          <a:p>
            <a:r>
              <a:rPr lang="en-US" sz="2000" dirty="0" smtClean="0"/>
              <a:t>Dynamic Nature of Principles</a:t>
            </a:r>
          </a:p>
          <a:p>
            <a:r>
              <a:rPr lang="en-US" sz="2000" dirty="0" smtClean="0"/>
              <a:t>Relative, not Absolute Principles</a:t>
            </a:r>
          </a:p>
          <a:p>
            <a:r>
              <a:rPr lang="en-US" sz="2000" dirty="0" smtClean="0"/>
              <a:t>Management: Science or Art</a:t>
            </a:r>
          </a:p>
          <a:p>
            <a:r>
              <a:rPr lang="en-US" sz="2000" dirty="0" smtClean="0"/>
              <a:t>Management as Profession</a:t>
            </a:r>
          </a:p>
          <a:p>
            <a:r>
              <a:rPr lang="en-US" sz="2000" dirty="0" smtClean="0"/>
              <a:t>Universality of management</a:t>
            </a:r>
            <a:endParaRPr lang="en-IN"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1023</TotalTime>
  <Words>1342</Words>
  <Application>Microsoft Office PowerPoint</Application>
  <PresentationFormat>On-screen Show (4:3)</PresentationFormat>
  <Paragraphs>183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Concept of Management</vt:lpstr>
      <vt:lpstr>Concept of Management</vt:lpstr>
      <vt:lpstr>Concept of Management</vt:lpstr>
      <vt:lpstr>Limitations  of the “ Management as a Process”</vt:lpstr>
      <vt:lpstr>Overcoming the Limitations</vt:lpstr>
      <vt:lpstr>Approaches in defining Management as a Process.</vt:lpstr>
      <vt:lpstr>Features of Management</vt:lpstr>
      <vt:lpstr>Importance of Management</vt:lpstr>
      <vt:lpstr>Nature of Management</vt:lpstr>
      <vt:lpstr>Management : Science  or Art</vt:lpstr>
      <vt:lpstr>Management : As Art</vt:lpstr>
      <vt:lpstr>Management: Both Science and Art</vt:lpstr>
      <vt:lpstr>Management as Profession</vt:lpstr>
      <vt:lpstr>Universality of Management</vt:lpstr>
      <vt:lpstr>Management Roles</vt:lpstr>
      <vt:lpstr>Slide 16</vt:lpstr>
      <vt:lpstr>Level of Management</vt:lpstr>
      <vt:lpstr>Functions of Top Management</vt:lpstr>
      <vt:lpstr>Functions of Middle Management</vt:lpstr>
      <vt:lpstr>Functions of Supervisory Management</vt:lpstr>
      <vt:lpstr>Management Skills</vt:lpstr>
      <vt:lpstr>Technical Skills</vt:lpstr>
      <vt:lpstr>Human Skills</vt:lpstr>
      <vt:lpstr>Conceptual Skills</vt:lpstr>
      <vt:lpstr>Slide 25</vt:lpstr>
      <vt:lpstr>Evolution of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Management</dc:title>
  <dc:creator>SONY</dc:creator>
  <cp:lastModifiedBy>sony</cp:lastModifiedBy>
  <cp:revision>62</cp:revision>
  <dcterms:created xsi:type="dcterms:W3CDTF">2013-08-01T06:05:58Z</dcterms:created>
  <dcterms:modified xsi:type="dcterms:W3CDTF">2016-08-05T06:29:52Z</dcterms:modified>
</cp:coreProperties>
</file>