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C9BAF3-47B4-42C5-8875-0539054257F6}"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BAF3-47B4-42C5-8875-0539054257F6}"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BAF3-47B4-42C5-8875-0539054257F6}"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C9BAF3-47B4-42C5-8875-0539054257F6}"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C9BAF3-47B4-42C5-8875-0539054257F6}"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C9BAF3-47B4-42C5-8875-0539054257F6}"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C9BAF3-47B4-42C5-8875-0539054257F6}"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C9BAF3-47B4-42C5-8875-0539054257F6}"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9BAF3-47B4-42C5-8875-0539054257F6}"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9BAF3-47B4-42C5-8875-0539054257F6}"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C9BAF3-47B4-42C5-8875-0539054257F6}"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90A20D-98CF-4858-B235-BE3C76DC29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9BAF3-47B4-42C5-8875-0539054257F6}" type="datetimeFigureOut">
              <a:rPr lang="en-US" smtClean="0"/>
              <a:t>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90A20D-98CF-4858-B235-BE3C76DC29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399"/>
          </a:xfrm>
        </p:spPr>
        <p:txBody>
          <a:bodyPr>
            <a:noAutofit/>
          </a:bodyPr>
          <a:lstStyle/>
          <a:p>
            <a:r>
              <a:rPr lang="en-US" sz="3600" dirty="0" smtClean="0">
                <a:latin typeface="Times New Roman" pitchFamily="18" charset="0"/>
                <a:cs typeface="Times New Roman" pitchFamily="18" charset="0"/>
              </a:rPr>
              <a:t>Tourism Resources of India</a:t>
            </a:r>
            <a:endParaRPr lang="en-US" sz="3600"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400800"/>
          </a:xfrm>
          <a:solidFill>
            <a:schemeClr val="bg1"/>
          </a:solidFill>
        </p:spPr>
        <p:txBody>
          <a:bodyPr>
            <a:normAutofit/>
          </a:bodyPr>
          <a:lstStyle/>
          <a:p>
            <a:pPr algn="l"/>
            <a:r>
              <a:rPr lang="en-US" sz="2800" dirty="0" smtClean="0">
                <a:solidFill>
                  <a:schemeClr val="tx1"/>
                </a:solidFill>
                <a:latin typeface="Times New Roman" pitchFamily="18" charset="0"/>
                <a:cs typeface="Times New Roman" pitchFamily="18" charset="0"/>
              </a:rPr>
              <a:t>Tourism Resources:</a:t>
            </a:r>
          </a:p>
          <a:p>
            <a:pPr algn="l"/>
            <a:endParaRPr lang="en-US" sz="2800" dirty="0" smtClean="0">
              <a:solidFill>
                <a:schemeClr val="tx1"/>
              </a:solidFill>
              <a:latin typeface="Times New Roman" pitchFamily="18" charset="0"/>
              <a:cs typeface="Times New Roman" pitchFamily="18" charset="0"/>
            </a:endParaRPr>
          </a:p>
          <a:p>
            <a:pPr algn="l">
              <a:buFont typeface="Arial" pitchFamily="34" charset="0"/>
              <a:buChar char="•"/>
            </a:pPr>
            <a:r>
              <a:rPr lang="en-US" sz="1800" dirty="0">
                <a:solidFill>
                  <a:schemeClr val="tx1"/>
                </a:solidFill>
                <a:latin typeface="Times New Roman" pitchFamily="18" charset="0"/>
                <a:cs typeface="Times New Roman" pitchFamily="18" charset="0"/>
              </a:rPr>
              <a:t>The physical and cultural features are the real wealth of a place. This wealth can be used by the inhabitants of the place in various ways when needed. These physical and cultural features of a place are resources of a place. These resources form base for tourism. </a:t>
            </a:r>
            <a:endParaRPr lang="en-US" sz="1800" dirty="0" smtClean="0">
              <a:solidFill>
                <a:schemeClr val="tx1"/>
              </a:solidFill>
              <a:latin typeface="Times New Roman" pitchFamily="18" charset="0"/>
              <a:cs typeface="Times New Roman" pitchFamily="18" charset="0"/>
            </a:endParaRPr>
          </a:p>
          <a:p>
            <a:pPr algn="l"/>
            <a:endParaRPr lang="en-US" sz="1800" dirty="0" smtClean="0">
              <a:solidFill>
                <a:schemeClr val="tx1"/>
              </a:solidFill>
              <a:latin typeface="Times New Roman" pitchFamily="18" charset="0"/>
              <a:cs typeface="Times New Roman" pitchFamily="18" charset="0"/>
            </a:endParaRPr>
          </a:p>
          <a:p>
            <a:pPr algn="l">
              <a:buFont typeface="Arial" pitchFamily="34" charset="0"/>
              <a:buChar char="•"/>
            </a:pPr>
            <a:r>
              <a:rPr lang="en-US" sz="1800" dirty="0" smtClean="0">
                <a:solidFill>
                  <a:schemeClr val="tx1"/>
                </a:solidFill>
                <a:latin typeface="Times New Roman" pitchFamily="18" charset="0"/>
                <a:cs typeface="Times New Roman" pitchFamily="18" charset="0"/>
              </a:rPr>
              <a:t>People </a:t>
            </a:r>
            <a:r>
              <a:rPr lang="en-US" sz="1800" dirty="0">
                <a:solidFill>
                  <a:schemeClr val="tx1"/>
                </a:solidFill>
                <a:latin typeface="Times New Roman" pitchFamily="18" charset="0"/>
                <a:cs typeface="Times New Roman" pitchFamily="18" charset="0"/>
              </a:rPr>
              <a:t>travel to appreciate and experience the unique resources possessed by a place. Tourism is dependent upon the attractive power of these resources. The resources used in tourism industry are called tourism resources</a:t>
            </a:r>
            <a:r>
              <a:rPr lang="en-US" sz="1800" dirty="0" smtClean="0">
                <a:solidFill>
                  <a:schemeClr val="tx1"/>
                </a:solidFill>
                <a:latin typeface="Times New Roman" pitchFamily="18" charset="0"/>
                <a:cs typeface="Times New Roman" pitchFamily="18" charset="0"/>
              </a:rPr>
              <a:t>.</a:t>
            </a:r>
          </a:p>
          <a:p>
            <a:pPr algn="l"/>
            <a:endParaRPr lang="en-US" sz="1800" dirty="0" smtClean="0">
              <a:solidFill>
                <a:schemeClr val="tx1"/>
              </a:solidFill>
              <a:latin typeface="Times New Roman" pitchFamily="18" charset="0"/>
              <a:cs typeface="Times New Roman" pitchFamily="18" charset="0"/>
            </a:endParaRPr>
          </a:p>
          <a:p>
            <a:pPr algn="l">
              <a:buFont typeface="Arial" pitchFamily="34" charset="0"/>
              <a:buChar char="•"/>
            </a:pP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Tourism resources form the most essential element of the tourism product. Tourism resources are present at tourist destination. Tourism resource should reflect the destination’s uniqueness. The destination should be developed keeping the authenticity of the area intact. </a:t>
            </a:r>
          </a:p>
          <a:p>
            <a:pPr algn="l">
              <a:buFont typeface="Arial" pitchFamily="34" charset="0"/>
              <a:buChar char="•"/>
            </a:pPr>
            <a:endParaRPr lang="en-US" sz="2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33400"/>
          </a:xfrm>
        </p:spPr>
        <p:txBody>
          <a:bodyPr>
            <a:noAutofit/>
          </a:bodyPr>
          <a:lstStyle/>
          <a:p>
            <a:r>
              <a:rPr lang="en-US" sz="3200" dirty="0">
                <a:latin typeface="Times New Roman" pitchFamily="18" charset="0"/>
                <a:cs typeface="Times New Roman" pitchFamily="18" charset="0"/>
              </a:rPr>
              <a:t>Types of </a:t>
            </a:r>
            <a:r>
              <a:rPr lang="en-US" sz="3200" dirty="0" smtClean="0">
                <a:latin typeface="Times New Roman" pitchFamily="18" charset="0"/>
                <a:cs typeface="Times New Roman" pitchFamily="18" charset="0"/>
              </a:rPr>
              <a:t>Tourist Resources</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0" y="457200"/>
            <a:ext cx="9144000" cy="6400800"/>
          </a:xfrm>
        </p:spPr>
        <p:txBody>
          <a:bodyPr>
            <a:normAutofit fontScale="85000" lnSpcReduction="20000"/>
          </a:bodyPr>
          <a:lstStyle/>
          <a:p>
            <a:pPr algn="l">
              <a:buFont typeface="Wingdings" pitchFamily="2" charset="2"/>
              <a:buChar char="Ø"/>
            </a:pPr>
            <a:r>
              <a:rPr lang="en-US" b="1" dirty="0" smtClean="0">
                <a:solidFill>
                  <a:schemeClr val="tx1"/>
                </a:solidFill>
                <a:latin typeface="Times New Roman" pitchFamily="18" charset="0"/>
                <a:cs typeface="Times New Roman" pitchFamily="18" charset="0"/>
              </a:rPr>
              <a:t>Natural Resources</a:t>
            </a: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–These are the resources which occur naturally within environments that exist relatively undisturbed by mankind, in a natural form. It includes</a:t>
            </a:r>
            <a:r>
              <a:rPr lang="en-US" dirty="0" smtClean="0">
                <a:solidFill>
                  <a:schemeClr val="tx1"/>
                </a:solidFill>
                <a:latin typeface="Times New Roman" pitchFamily="18" charset="0"/>
                <a:cs typeface="Times New Roman" pitchFamily="18" charset="0"/>
              </a:rPr>
              <a:t>:</a:t>
            </a:r>
          </a:p>
          <a:p>
            <a:pPr algn="l">
              <a:buFont typeface="Arial" pitchFamily="34" charset="0"/>
              <a:buChar char="•"/>
            </a:pPr>
            <a:r>
              <a:rPr lang="en-US" dirty="0" smtClean="0">
                <a:solidFill>
                  <a:schemeClr val="tx1"/>
                </a:solidFill>
                <a:latin typeface="Times New Roman" pitchFamily="18" charset="0"/>
                <a:cs typeface="Times New Roman" pitchFamily="18" charset="0"/>
              </a:rPr>
              <a:t> Climate</a:t>
            </a:r>
          </a:p>
          <a:p>
            <a:pPr algn="l">
              <a:buFont typeface="Arial" pitchFamily="34" charset="0"/>
              <a:buChar char="•"/>
            </a:pPr>
            <a:r>
              <a:rPr lang="en-US" dirty="0" smtClean="0">
                <a:solidFill>
                  <a:schemeClr val="tx1"/>
                </a:solidFill>
                <a:latin typeface="Times New Roman" pitchFamily="18" charset="0"/>
                <a:cs typeface="Times New Roman" pitchFamily="18" charset="0"/>
              </a:rPr>
              <a:t> Scenic beauty</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Landforms</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 Beaches and Marine A</a:t>
            </a:r>
            <a:r>
              <a:rPr lang="en-US" dirty="0" smtClean="0">
                <a:solidFill>
                  <a:schemeClr val="tx1"/>
                </a:solidFill>
                <a:latin typeface="Times New Roman" pitchFamily="18" charset="0"/>
                <a:cs typeface="Times New Roman" pitchFamily="18" charset="0"/>
              </a:rPr>
              <a:t>reas</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 Flora and </a:t>
            </a:r>
            <a:r>
              <a:rPr lang="en-US" dirty="0" smtClean="0">
                <a:solidFill>
                  <a:schemeClr val="tx1"/>
                </a:solidFill>
                <a:latin typeface="Times New Roman" pitchFamily="18" charset="0"/>
                <a:cs typeface="Times New Roman" pitchFamily="18" charset="0"/>
              </a:rPr>
              <a:t>Fauna</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Special Environmental </a:t>
            </a:r>
            <a:r>
              <a:rPr lang="en-US" dirty="0" smtClean="0">
                <a:solidFill>
                  <a:schemeClr val="tx1"/>
                </a:solidFill>
                <a:latin typeface="Times New Roman" pitchFamily="18" charset="0"/>
                <a:cs typeface="Times New Roman" pitchFamily="18" charset="0"/>
              </a:rPr>
              <a:t>Features</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Parks and Conservation Areas: National parks, Wild life sanctuaries. </a:t>
            </a:r>
            <a:endParaRPr lang="en-US" dirty="0" smtClean="0">
              <a:solidFill>
                <a:schemeClr val="tx1"/>
              </a:solidFill>
              <a:latin typeface="Times New Roman" pitchFamily="18" charset="0"/>
              <a:cs typeface="Times New Roman" pitchFamily="18" charset="0"/>
            </a:endParaRPr>
          </a:p>
          <a:p>
            <a:pPr algn="l">
              <a:buFont typeface="Wingdings" pitchFamily="2" charset="2"/>
              <a:buChar char="Ø"/>
            </a:pPr>
            <a:r>
              <a:rPr lang="en-US" b="1" dirty="0" smtClean="0">
                <a:solidFill>
                  <a:schemeClr val="tx1"/>
                </a:solidFill>
                <a:latin typeface="Times New Roman" pitchFamily="18" charset="0"/>
                <a:cs typeface="Times New Roman" pitchFamily="18" charset="0"/>
              </a:rPr>
              <a:t>Cultural Resources- </a:t>
            </a:r>
          </a:p>
          <a:p>
            <a:pPr algn="l">
              <a:buFont typeface="Arial" pitchFamily="34" charset="0"/>
              <a:buChar char="•"/>
            </a:pPr>
            <a:r>
              <a:rPr lang="en-US" dirty="0" smtClean="0">
                <a:solidFill>
                  <a:schemeClr val="tx1"/>
                </a:solidFill>
                <a:latin typeface="Times New Roman" pitchFamily="18" charset="0"/>
                <a:cs typeface="Times New Roman" pitchFamily="18" charset="0"/>
              </a:rPr>
              <a:t>Archaeological</a:t>
            </a:r>
            <a:r>
              <a:rPr lang="en-US" dirty="0">
                <a:solidFill>
                  <a:schemeClr val="tx1"/>
                </a:solidFill>
                <a:latin typeface="Times New Roman" pitchFamily="18" charset="0"/>
                <a:cs typeface="Times New Roman" pitchFamily="18" charset="0"/>
              </a:rPr>
              <a:t>, Historical and Cultural </a:t>
            </a:r>
            <a:r>
              <a:rPr lang="en-US" dirty="0" smtClean="0">
                <a:solidFill>
                  <a:schemeClr val="tx1"/>
                </a:solidFill>
                <a:latin typeface="Times New Roman" pitchFamily="18" charset="0"/>
                <a:cs typeface="Times New Roman" pitchFamily="18" charset="0"/>
              </a:rPr>
              <a:t>Sites</a:t>
            </a:r>
          </a:p>
          <a:p>
            <a:pPr algn="l">
              <a:buFont typeface="Arial" pitchFamily="34" charset="0"/>
              <a:buChar char="•"/>
            </a:pPr>
            <a:r>
              <a:rPr lang="en-US" dirty="0" smtClean="0">
                <a:solidFill>
                  <a:schemeClr val="tx1"/>
                </a:solidFill>
                <a:latin typeface="Times New Roman" pitchFamily="18" charset="0"/>
                <a:cs typeface="Times New Roman" pitchFamily="18" charset="0"/>
              </a:rPr>
              <a:t>Arts</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Customs </a:t>
            </a:r>
            <a:r>
              <a:rPr lang="en-US" dirty="0">
                <a:solidFill>
                  <a:schemeClr val="tx1"/>
                </a:solidFill>
                <a:latin typeface="Times New Roman" pitchFamily="18" charset="0"/>
                <a:cs typeface="Times New Roman" pitchFamily="18" charset="0"/>
              </a:rPr>
              <a:t>and </a:t>
            </a:r>
            <a:r>
              <a:rPr lang="en-US" dirty="0" smtClean="0">
                <a:solidFill>
                  <a:schemeClr val="tx1"/>
                </a:solidFill>
                <a:latin typeface="Times New Roman" pitchFamily="18" charset="0"/>
                <a:cs typeface="Times New Roman" pitchFamily="18" charset="0"/>
              </a:rPr>
              <a:t>traditions</a:t>
            </a:r>
          </a:p>
          <a:p>
            <a:pPr algn="l">
              <a:buFont typeface="Arial" pitchFamily="34" charset="0"/>
              <a:buChar char="•"/>
            </a:pPr>
            <a:r>
              <a:rPr lang="en-US" dirty="0" smtClean="0">
                <a:solidFill>
                  <a:schemeClr val="tx1"/>
                </a:solidFill>
                <a:latin typeface="Times New Roman" pitchFamily="18" charset="0"/>
                <a:cs typeface="Times New Roman" pitchFamily="18" charset="0"/>
              </a:rPr>
              <a:t>Interesting </a:t>
            </a:r>
            <a:r>
              <a:rPr lang="en-US" dirty="0">
                <a:solidFill>
                  <a:schemeClr val="tx1"/>
                </a:solidFill>
                <a:latin typeface="Times New Roman" pitchFamily="18" charset="0"/>
                <a:cs typeface="Times New Roman" pitchFamily="18" charset="0"/>
              </a:rPr>
              <a:t>Economic </a:t>
            </a:r>
            <a:r>
              <a:rPr lang="en-US" dirty="0" smtClean="0">
                <a:solidFill>
                  <a:schemeClr val="tx1"/>
                </a:solidFill>
                <a:latin typeface="Times New Roman" pitchFamily="18" charset="0"/>
                <a:cs typeface="Times New Roman" pitchFamily="18" charset="0"/>
              </a:rPr>
              <a:t>Activities</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599"/>
          </a:xfrm>
        </p:spPr>
        <p:txBody>
          <a:bodyPr>
            <a:normAutofit fontScale="90000"/>
          </a:bodyPr>
          <a:lstStyle/>
          <a:p>
            <a:r>
              <a:rPr lang="en-US" dirty="0" smtClean="0">
                <a:latin typeface="Times New Roman" pitchFamily="18" charset="0"/>
                <a:cs typeface="Times New Roman" pitchFamily="18" charset="0"/>
              </a:rPr>
              <a:t>Tourism Product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09600"/>
            <a:ext cx="9144000" cy="6248400"/>
          </a:xfrm>
        </p:spPr>
        <p:txBody>
          <a:bodyPr>
            <a:normAutofit fontScale="92500" lnSpcReduction="10000"/>
          </a:bodyPr>
          <a:lstStyle/>
          <a:p>
            <a:pPr algn="l">
              <a:buFont typeface="Wingdings" pitchFamily="2" charset="2"/>
              <a:buChar char="§"/>
            </a:pPr>
            <a:r>
              <a:rPr lang="en-US" dirty="0">
                <a:solidFill>
                  <a:schemeClr val="tx1"/>
                </a:solidFill>
                <a:latin typeface="Times New Roman" pitchFamily="18" charset="0"/>
                <a:cs typeface="Times New Roman" pitchFamily="18" charset="0"/>
              </a:rPr>
              <a:t>A Product is defined as anything that can be offered to a market for attention, acquisition, use, or consumption that might satisfy a want or need. It includes physical objects, services, persons, places organizations and </a:t>
            </a:r>
            <a:r>
              <a:rPr lang="en-US" dirty="0" smtClean="0">
                <a:solidFill>
                  <a:schemeClr val="tx1"/>
                </a:solidFill>
                <a:latin typeface="Times New Roman" pitchFamily="18" charset="0"/>
                <a:cs typeface="Times New Roman" pitchFamily="18" charset="0"/>
              </a:rPr>
              <a:t>ideas (</a:t>
            </a:r>
            <a:r>
              <a:rPr lang="en-US" dirty="0" err="1" smtClean="0">
                <a:solidFill>
                  <a:schemeClr val="tx1"/>
                </a:solidFill>
                <a:latin typeface="Times New Roman" pitchFamily="18" charset="0"/>
                <a:cs typeface="Times New Roman" pitchFamily="18" charset="0"/>
              </a:rPr>
              <a:t>Kotler</a:t>
            </a:r>
            <a:r>
              <a:rPr lang="en-US" dirty="0" smtClean="0">
                <a:solidFill>
                  <a:schemeClr val="tx1"/>
                </a:solidFill>
                <a:latin typeface="Times New Roman" pitchFamily="18" charset="0"/>
                <a:cs typeface="Times New Roman" pitchFamily="18" charset="0"/>
              </a:rPr>
              <a:t>, 1984).</a:t>
            </a:r>
          </a:p>
          <a:p>
            <a:pPr algn="l">
              <a:buFont typeface="Wingdings" pitchFamily="2" charset="2"/>
              <a:buChar char="§"/>
            </a:pPr>
            <a:r>
              <a:rPr lang="en-US" dirty="0">
                <a:solidFill>
                  <a:schemeClr val="tx1"/>
                </a:solidFill>
                <a:latin typeface="Times New Roman" pitchFamily="18" charset="0"/>
                <a:cs typeface="Times New Roman" pitchFamily="18" charset="0"/>
              </a:rPr>
              <a:t>Tourism product is something that can be offered to tourists to visit a tourist destination. The products which satisfy the leisure, pleasure, religious or business needs at places other than the normal place of residence are known as tourism products. </a:t>
            </a:r>
            <a:endParaRPr lang="en-US" dirty="0" smtClean="0">
              <a:solidFill>
                <a:schemeClr val="tx1"/>
              </a:solidFill>
              <a:latin typeface="Times New Roman" pitchFamily="18" charset="0"/>
              <a:cs typeface="Times New Roman" pitchFamily="18" charset="0"/>
            </a:endParaRPr>
          </a:p>
          <a:p>
            <a:pPr algn="l">
              <a:buFont typeface="Wingdings" pitchFamily="2" charset="2"/>
              <a:buChar char="§"/>
            </a:pPr>
            <a:r>
              <a:rPr lang="en-US" dirty="0" smtClean="0">
                <a:solidFill>
                  <a:schemeClr val="tx1"/>
                </a:solidFill>
                <a:latin typeface="Times New Roman" pitchFamily="18" charset="0"/>
                <a:cs typeface="Times New Roman" pitchFamily="18" charset="0"/>
              </a:rPr>
              <a:t>Tourism product can also be described as a service that can be enjoyed by tourists starting from the place of origin, while in a tourist destination and until returning back home.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0" y="-152400"/>
            <a:ext cx="9144000" cy="152401"/>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txBody>
          <a:bodyPr/>
          <a:lstStyle/>
          <a:p>
            <a:pPr algn="l"/>
            <a:r>
              <a:rPr lang="en-US" dirty="0" smtClean="0">
                <a:solidFill>
                  <a:schemeClr val="tx1"/>
                </a:solidFill>
                <a:latin typeface="Times New Roman" pitchFamily="18" charset="0"/>
                <a:cs typeface="Times New Roman" pitchFamily="18" charset="0"/>
              </a:rPr>
              <a:t>Components </a:t>
            </a:r>
            <a:r>
              <a:rPr lang="en-US" dirty="0">
                <a:solidFill>
                  <a:schemeClr val="tx1"/>
                </a:solidFill>
                <a:latin typeface="Times New Roman" pitchFamily="18" charset="0"/>
                <a:cs typeface="Times New Roman" pitchFamily="18" charset="0"/>
              </a:rPr>
              <a:t>of </a:t>
            </a:r>
            <a:r>
              <a:rPr lang="en-US" dirty="0" smtClean="0">
                <a:solidFill>
                  <a:schemeClr val="tx1"/>
                </a:solidFill>
                <a:latin typeface="Times New Roman" pitchFamily="18" charset="0"/>
                <a:cs typeface="Times New Roman" pitchFamily="18" charset="0"/>
              </a:rPr>
              <a:t>Tourism Product: </a:t>
            </a:r>
          </a:p>
          <a:p>
            <a:pPr algn="l"/>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Attractions </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Taj</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Mahal</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Kovalam</a:t>
            </a:r>
            <a:r>
              <a:rPr lang="en-US" dirty="0">
                <a:solidFill>
                  <a:schemeClr val="tx1"/>
                </a:solidFill>
                <a:latin typeface="Times New Roman" pitchFamily="18" charset="0"/>
                <a:cs typeface="Times New Roman" pitchFamily="18" charset="0"/>
              </a:rPr>
              <a:t> Beach, </a:t>
            </a:r>
            <a:r>
              <a:rPr lang="en-US" dirty="0" err="1">
                <a:solidFill>
                  <a:schemeClr val="tx1"/>
                </a:solidFill>
                <a:latin typeface="Times New Roman" pitchFamily="18" charset="0"/>
                <a:cs typeface="Times New Roman" pitchFamily="18" charset="0"/>
              </a:rPr>
              <a:t>Holi</a:t>
            </a:r>
            <a:r>
              <a:rPr lang="en-US" dirty="0">
                <a:solidFill>
                  <a:schemeClr val="tx1"/>
                </a:solidFill>
                <a:latin typeface="Times New Roman" pitchFamily="18" charset="0"/>
                <a:cs typeface="Times New Roman" pitchFamily="18" charset="0"/>
              </a:rPr>
              <a:t> of Mathura </a:t>
            </a:r>
            <a:r>
              <a:rPr lang="en-US" dirty="0" smtClean="0">
                <a:solidFill>
                  <a:schemeClr val="tx1"/>
                </a:solidFill>
                <a:latin typeface="Times New Roman" pitchFamily="18" charset="0"/>
                <a:cs typeface="Times New Roman" pitchFamily="18" charset="0"/>
              </a:rPr>
              <a:t>etc.</a:t>
            </a:r>
          </a:p>
          <a:p>
            <a:pPr marL="514350" indent="-514350" algn="l">
              <a:buAutoNum type="arabicPeriod"/>
            </a:pPr>
            <a:r>
              <a:rPr lang="en-US" dirty="0" smtClean="0">
                <a:solidFill>
                  <a:schemeClr val="tx1"/>
                </a:solidFill>
                <a:latin typeface="Times New Roman" pitchFamily="18" charset="0"/>
                <a:cs typeface="Times New Roman" pitchFamily="18" charset="0"/>
              </a:rPr>
              <a:t>Services </a:t>
            </a:r>
            <a:r>
              <a:rPr lang="en-US" dirty="0">
                <a:solidFill>
                  <a:schemeClr val="tx1"/>
                </a:solidFill>
                <a:latin typeface="Times New Roman" pitchFamily="18" charset="0"/>
                <a:cs typeface="Times New Roman" pitchFamily="18" charset="0"/>
              </a:rPr>
              <a:t>and </a:t>
            </a:r>
            <a:r>
              <a:rPr lang="en-US" dirty="0" smtClean="0">
                <a:solidFill>
                  <a:schemeClr val="tx1"/>
                </a:solidFill>
                <a:latin typeface="Times New Roman" pitchFamily="18" charset="0"/>
                <a:cs typeface="Times New Roman" pitchFamily="18" charset="0"/>
              </a:rPr>
              <a:t>Facilities- </a:t>
            </a:r>
            <a:r>
              <a:rPr lang="en-US" dirty="0">
                <a:solidFill>
                  <a:schemeClr val="tx1"/>
                </a:solidFill>
                <a:latin typeface="Times New Roman" pitchFamily="18" charset="0"/>
                <a:cs typeface="Times New Roman" pitchFamily="18" charset="0"/>
              </a:rPr>
              <a:t>Hotels, restaurants, taxi service, metro rail </a:t>
            </a:r>
            <a:r>
              <a:rPr lang="en-US" dirty="0" smtClean="0">
                <a:solidFill>
                  <a:schemeClr val="tx1"/>
                </a:solidFill>
                <a:latin typeface="Times New Roman" pitchFamily="18" charset="0"/>
                <a:cs typeface="Times New Roman" pitchFamily="18" charset="0"/>
              </a:rPr>
              <a:t>etc. </a:t>
            </a:r>
          </a:p>
          <a:p>
            <a:pPr marL="514350" indent="-514350" algn="l">
              <a:buAutoNum type="arabicPeriod"/>
            </a:pPr>
            <a:r>
              <a:rPr lang="en-US" dirty="0" smtClean="0">
                <a:solidFill>
                  <a:schemeClr val="tx1"/>
                </a:solidFill>
                <a:latin typeface="Times New Roman" pitchFamily="18" charset="0"/>
                <a:cs typeface="Times New Roman" pitchFamily="18" charset="0"/>
              </a:rPr>
              <a:t>Activities- </a:t>
            </a:r>
            <a:r>
              <a:rPr lang="en-US" dirty="0">
                <a:solidFill>
                  <a:schemeClr val="tx1"/>
                </a:solidFill>
                <a:latin typeface="Times New Roman" pitchFamily="18" charset="0"/>
                <a:cs typeface="Times New Roman" pitchFamily="18" charset="0"/>
              </a:rPr>
              <a:t>Shopping, Trekking </a:t>
            </a:r>
            <a:r>
              <a:rPr lang="en-US" dirty="0" smtClean="0">
                <a:solidFill>
                  <a:schemeClr val="tx1"/>
                </a:solidFill>
                <a:latin typeface="Times New Roman" pitchFamily="18" charset="0"/>
                <a:cs typeface="Times New Roman" pitchFamily="18" charset="0"/>
              </a:rPr>
              <a:t>etc.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33399"/>
          </a:xfrm>
        </p:spPr>
        <p:txBody>
          <a:bodyPr>
            <a:normAutofit fontScale="90000"/>
          </a:bodyPr>
          <a:lstStyle/>
          <a:p>
            <a:r>
              <a:rPr lang="en-US" b="1" dirty="0" smtClean="0"/>
              <a:t/>
            </a:r>
            <a:br>
              <a:rPr lang="en-US" b="1" dirty="0" smtClean="0"/>
            </a:br>
            <a:r>
              <a:rPr lang="en-US" b="1" dirty="0" smtClean="0"/>
              <a:t>Characteristics </a:t>
            </a:r>
            <a:r>
              <a:rPr lang="en-US" b="1" dirty="0"/>
              <a:t>of Tourism Product</a:t>
            </a:r>
            <a:r>
              <a:rPr lang="en-US" dirty="0"/>
              <a:t/>
            </a:r>
            <a:br>
              <a:rPr lang="en-US" dirty="0"/>
            </a:br>
            <a:endParaRPr lang="en-US" dirty="0"/>
          </a:p>
        </p:txBody>
      </p:sp>
      <p:sp>
        <p:nvSpPr>
          <p:cNvPr id="3" name="Subtitle 2"/>
          <p:cNvSpPr>
            <a:spLocks noGrp="1"/>
          </p:cNvSpPr>
          <p:nvPr>
            <p:ph type="subTitle" idx="1"/>
          </p:nvPr>
        </p:nvSpPr>
        <p:spPr>
          <a:xfrm>
            <a:off x="0" y="609600"/>
            <a:ext cx="9144000" cy="6248400"/>
          </a:xfrm>
        </p:spPr>
        <p:txBody>
          <a:bodyPr>
            <a:normAutofit/>
          </a:bodyPr>
          <a:lstStyle/>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are available at the destination. </a:t>
            </a:r>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cannot be brought back with the tourist to his/her home. </a:t>
            </a:r>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cannot be stored. </a:t>
            </a:r>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cannot be owned by the tourist. </a:t>
            </a:r>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have to be purchased and then consumed by the buyer at the destination</a:t>
            </a:r>
            <a:r>
              <a:rPr lang="en-US" dirty="0" smtClean="0">
                <a:solidFill>
                  <a:schemeClr val="tx1"/>
                </a:solidFill>
                <a:latin typeface="Times New Roman" pitchFamily="18" charset="0"/>
                <a:cs typeface="Times New Roman" pitchFamily="18" charset="0"/>
              </a:rPr>
              <a:t>.</a:t>
            </a: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are made available by people. </a:t>
            </a:r>
            <a:endParaRPr lang="en-US" dirty="0" smtClean="0">
              <a:solidFill>
                <a:schemeClr val="tx1"/>
              </a:solidFill>
              <a:latin typeface="Times New Roman" pitchFamily="18" charset="0"/>
              <a:cs typeface="Times New Roman" pitchFamily="18" charset="0"/>
            </a:endParaRPr>
          </a:p>
          <a:p>
            <a:pPr marL="514350" indent="-514350" algn="l">
              <a:buAutoNum type="arabicPeriod"/>
            </a:pPr>
            <a:r>
              <a:rPr lang="en-US" dirty="0" smtClean="0">
                <a:solidFill>
                  <a:schemeClr val="tx1"/>
                </a:solidFill>
                <a:latin typeface="Times New Roman" pitchFamily="18" charset="0"/>
                <a:cs typeface="Times New Roman" pitchFamily="18" charset="0"/>
              </a:rPr>
              <a:t>Tourism </a:t>
            </a:r>
            <a:r>
              <a:rPr lang="en-US" dirty="0">
                <a:solidFill>
                  <a:schemeClr val="tx1"/>
                </a:solidFill>
                <a:latin typeface="Times New Roman" pitchFamily="18" charset="0"/>
                <a:cs typeface="Times New Roman" pitchFamily="18" charset="0"/>
              </a:rPr>
              <a:t>products are highly dependent upon the experience of the tourist.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txBody>
          <a:bodyPr>
            <a:normAutofit fontScale="90000"/>
          </a:bodyPr>
          <a:lstStyle/>
          <a:p>
            <a:r>
              <a:rPr lang="en-US" dirty="0" smtClean="0"/>
              <a:t>Cultural Heritage</a:t>
            </a:r>
            <a:endParaRPr lang="en-US" dirty="0"/>
          </a:p>
        </p:txBody>
      </p:sp>
      <p:sp>
        <p:nvSpPr>
          <p:cNvPr id="3" name="Subtitle 2"/>
          <p:cNvSpPr>
            <a:spLocks noGrp="1"/>
          </p:cNvSpPr>
          <p:nvPr>
            <p:ph type="subTitle" idx="1"/>
          </p:nvPr>
        </p:nvSpPr>
        <p:spPr>
          <a:xfrm>
            <a:off x="0" y="685800"/>
            <a:ext cx="9144000" cy="6172200"/>
          </a:xfrm>
        </p:spPr>
        <p:txBody>
          <a:bodyPr>
            <a:normAutofit fontScale="85000" lnSpcReduction="20000"/>
          </a:bodyPr>
          <a:lstStyle/>
          <a:p>
            <a:pPr algn="l">
              <a:buFont typeface="Wingdings" pitchFamily="2" charset="2"/>
              <a:buChar char="Ø"/>
            </a:pPr>
            <a:r>
              <a:rPr lang="en-US" dirty="0" smtClean="0">
                <a:solidFill>
                  <a:schemeClr val="tx1"/>
                </a:solidFill>
                <a:latin typeface="Times New Roman" pitchFamily="18" charset="0"/>
                <a:cs typeface="Times New Roman" pitchFamily="18" charset="0"/>
              </a:rPr>
              <a:t>Heritage </a:t>
            </a:r>
            <a:r>
              <a:rPr lang="en-US" dirty="0">
                <a:solidFill>
                  <a:schemeClr val="tx1"/>
                </a:solidFill>
                <a:latin typeface="Times New Roman" pitchFamily="18" charset="0"/>
                <a:cs typeface="Times New Roman" pitchFamily="18" charset="0"/>
              </a:rPr>
              <a:t>is our legacy from the past, what we live with today, and what we pass on to future generations. Our cultural and natural heritage are both irreplaceable sources of life and </a:t>
            </a:r>
            <a:r>
              <a:rPr lang="en-US" dirty="0" smtClean="0">
                <a:solidFill>
                  <a:schemeClr val="tx1"/>
                </a:solidFill>
                <a:latin typeface="Times New Roman" pitchFamily="18" charset="0"/>
                <a:cs typeface="Times New Roman" pitchFamily="18" charset="0"/>
              </a:rPr>
              <a:t>inspiration</a:t>
            </a:r>
            <a:r>
              <a:rPr lang="en-US" dirty="0" smtClean="0">
                <a:solidFill>
                  <a:schemeClr val="tx1"/>
                </a:solidFill>
                <a:latin typeface="Times New Roman" pitchFamily="18" charset="0"/>
                <a:cs typeface="Times New Roman" pitchFamily="18" charset="0"/>
              </a:rPr>
              <a:t> (UNESCO’s World Heritage).</a:t>
            </a:r>
          </a:p>
          <a:p>
            <a:pPr algn="l">
              <a:buFont typeface="Wingdings" pitchFamily="2" charset="2"/>
              <a:buChar char="Ø"/>
            </a:pPr>
            <a:r>
              <a:rPr lang="en-US" dirty="0" smtClean="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The term cultural heritage encompasses several main categories of heritage:</a:t>
            </a:r>
            <a:endParaRPr lang="en-US" sz="4000" dirty="0">
              <a:solidFill>
                <a:schemeClr val="tx1"/>
              </a:solidFill>
              <a:latin typeface="Times New Roman" pitchFamily="18" charset="0"/>
              <a:cs typeface="Times New Roman" pitchFamily="18" charset="0"/>
            </a:endParaRPr>
          </a:p>
          <a:p>
            <a:pPr lvl="0" algn="l">
              <a:buFont typeface="Wingdings" pitchFamily="2" charset="2"/>
              <a:buChar char="ü"/>
            </a:pPr>
            <a:r>
              <a:rPr lang="en-US" b="1" dirty="0">
                <a:solidFill>
                  <a:schemeClr val="tx1"/>
                </a:solidFill>
                <a:latin typeface="Times New Roman" pitchFamily="18" charset="0"/>
                <a:cs typeface="Times New Roman" pitchFamily="18" charset="0"/>
              </a:rPr>
              <a:t>Cultural </a:t>
            </a:r>
            <a:r>
              <a:rPr lang="en-US" b="1" dirty="0" smtClean="0">
                <a:solidFill>
                  <a:schemeClr val="tx1"/>
                </a:solidFill>
                <a:latin typeface="Times New Roman" pitchFamily="18" charset="0"/>
                <a:cs typeface="Times New Roman" pitchFamily="18" charset="0"/>
              </a:rPr>
              <a:t>Heritage</a:t>
            </a:r>
            <a:endParaRPr lang="en-US" sz="4000" dirty="0">
              <a:solidFill>
                <a:schemeClr val="tx1"/>
              </a:solidFill>
              <a:latin typeface="Times New Roman" pitchFamily="18" charset="0"/>
              <a:cs typeface="Times New Roman" pitchFamily="18" charset="0"/>
            </a:endParaRPr>
          </a:p>
          <a:p>
            <a:pPr lvl="1" algn="l">
              <a:buFont typeface="Wingdings" pitchFamily="2" charset="2"/>
              <a:buChar char="q"/>
            </a:pPr>
            <a:r>
              <a:rPr lang="en-US" dirty="0">
                <a:solidFill>
                  <a:schemeClr val="tx1"/>
                </a:solidFill>
                <a:latin typeface="Times New Roman" pitchFamily="18" charset="0"/>
                <a:cs typeface="Times New Roman" pitchFamily="18" charset="0"/>
              </a:rPr>
              <a:t>Tangible </a:t>
            </a:r>
            <a:r>
              <a:rPr lang="en-US" dirty="0" smtClean="0">
                <a:solidFill>
                  <a:schemeClr val="tx1"/>
                </a:solidFill>
                <a:latin typeface="Times New Roman" pitchFamily="18" charset="0"/>
                <a:cs typeface="Times New Roman" pitchFamily="18" charset="0"/>
              </a:rPr>
              <a:t>Cultural Heritage</a:t>
            </a:r>
            <a:r>
              <a:rPr lang="en-US" dirty="0">
                <a:solidFill>
                  <a:schemeClr val="tx1"/>
                </a:solidFill>
                <a:latin typeface="Times New Roman" pitchFamily="18" charset="0"/>
                <a:cs typeface="Times New Roman" pitchFamily="18" charset="0"/>
              </a:rPr>
              <a:t>: </a:t>
            </a:r>
            <a:endParaRPr lang="en-US" sz="3600" dirty="0">
              <a:solidFill>
                <a:schemeClr val="tx1"/>
              </a:solidFill>
              <a:latin typeface="Times New Roman" pitchFamily="18" charset="0"/>
              <a:cs typeface="Times New Roman" pitchFamily="18" charset="0"/>
            </a:endParaRPr>
          </a:p>
          <a:p>
            <a:pPr lvl="2" algn="l">
              <a:buFont typeface="Arial" pitchFamily="34" charset="0"/>
              <a:buChar char="•"/>
            </a:pPr>
            <a:r>
              <a:rPr lang="en-US" dirty="0">
                <a:solidFill>
                  <a:schemeClr val="tx1"/>
                </a:solidFill>
                <a:latin typeface="Times New Roman" pitchFamily="18" charset="0"/>
                <a:cs typeface="Times New Roman" pitchFamily="18" charset="0"/>
              </a:rPr>
              <a:t>movable cultural heritage (paintings, sculptures, coins, manuscripts</a:t>
            </a:r>
            <a:r>
              <a:rPr lang="en-US"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lvl="2" algn="l">
              <a:buFont typeface="Arial" pitchFamily="34" charset="0"/>
              <a:buChar char="•"/>
            </a:pPr>
            <a:r>
              <a:rPr lang="en-US" dirty="0">
                <a:solidFill>
                  <a:schemeClr val="tx1"/>
                </a:solidFill>
                <a:latin typeface="Times New Roman" pitchFamily="18" charset="0"/>
                <a:cs typeface="Times New Roman" pitchFamily="18" charset="0"/>
              </a:rPr>
              <a:t>immovable cultural heritage (monuments, archaeological sites, and so on</a:t>
            </a:r>
            <a:r>
              <a:rPr lang="en-US"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lvl="2" algn="l">
              <a:buFont typeface="Arial" pitchFamily="34" charset="0"/>
              <a:buChar char="•"/>
            </a:pPr>
            <a:r>
              <a:rPr lang="en-US" dirty="0">
                <a:solidFill>
                  <a:schemeClr val="tx1"/>
                </a:solidFill>
                <a:latin typeface="Times New Roman" pitchFamily="18" charset="0"/>
                <a:cs typeface="Times New Roman" pitchFamily="18" charset="0"/>
              </a:rPr>
              <a:t>underwater cultural heritage (shipwrecks, underwater ruins and cities</a:t>
            </a:r>
            <a:r>
              <a:rPr lang="en-US"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a:p>
            <a:pPr lvl="1" algn="l">
              <a:buFont typeface="Wingdings" pitchFamily="2" charset="2"/>
              <a:buChar char="q"/>
            </a:pPr>
            <a:r>
              <a:rPr lang="en-US" dirty="0">
                <a:solidFill>
                  <a:schemeClr val="tx1"/>
                </a:solidFill>
                <a:latin typeface="Times New Roman" pitchFamily="18" charset="0"/>
                <a:cs typeface="Times New Roman" pitchFamily="18" charset="0"/>
              </a:rPr>
              <a:t>Intangible </a:t>
            </a:r>
            <a:r>
              <a:rPr lang="en-US" dirty="0" smtClean="0">
                <a:solidFill>
                  <a:schemeClr val="tx1"/>
                </a:solidFill>
                <a:latin typeface="Times New Roman" pitchFamily="18" charset="0"/>
                <a:cs typeface="Times New Roman" pitchFamily="18" charset="0"/>
              </a:rPr>
              <a:t>Cultural Heritage</a:t>
            </a:r>
            <a:r>
              <a:rPr lang="en-US" dirty="0">
                <a:solidFill>
                  <a:schemeClr val="tx1"/>
                </a:solidFill>
                <a:latin typeface="Times New Roman" pitchFamily="18" charset="0"/>
                <a:cs typeface="Times New Roman" pitchFamily="18" charset="0"/>
              </a:rPr>
              <a:t>: oral traditions, performing arts, rituals</a:t>
            </a:r>
            <a:endParaRPr lang="en-US" sz="3600" dirty="0">
              <a:solidFill>
                <a:schemeClr val="tx1"/>
              </a:solidFill>
              <a:latin typeface="Times New Roman" pitchFamily="18" charset="0"/>
              <a:cs typeface="Times New Roman" pitchFamily="18" charset="0"/>
            </a:endParaRPr>
          </a:p>
          <a:p>
            <a:pPr lvl="0" algn="l">
              <a:buFont typeface="Wingdings" pitchFamily="2" charset="2"/>
              <a:buChar char="ü"/>
            </a:pPr>
            <a:r>
              <a:rPr lang="en-US" b="1" dirty="0">
                <a:solidFill>
                  <a:schemeClr val="tx1"/>
                </a:solidFill>
                <a:latin typeface="Times New Roman" pitchFamily="18" charset="0"/>
                <a:cs typeface="Times New Roman" pitchFamily="18" charset="0"/>
              </a:rPr>
              <a:t>Natural </a:t>
            </a:r>
            <a:r>
              <a:rPr lang="en-US" b="1" dirty="0" smtClean="0">
                <a:solidFill>
                  <a:schemeClr val="tx1"/>
                </a:solidFill>
                <a:latin typeface="Times New Roman" pitchFamily="18" charset="0"/>
                <a:cs typeface="Times New Roman" pitchFamily="18" charset="0"/>
              </a:rPr>
              <a:t>Heritage</a:t>
            </a:r>
            <a:r>
              <a:rPr lang="en-US" b="1" dirty="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natural sites with cultural aspects such as cultural landscapes, physical, biological or geological formations</a:t>
            </a:r>
            <a:endParaRPr lang="en-US" sz="4000" dirty="0">
              <a:solidFill>
                <a:schemeClr val="tx1"/>
              </a:solidFill>
              <a:latin typeface="Times New Roman" pitchFamily="18" charset="0"/>
              <a:cs typeface="Times New Roman" pitchFamily="18" charset="0"/>
            </a:endParaRPr>
          </a:p>
          <a:p>
            <a:pPr lvl="0" algn="l">
              <a:buFont typeface="Wingdings" pitchFamily="2" charset="2"/>
              <a:buChar char="ü"/>
            </a:pPr>
            <a:r>
              <a:rPr lang="en-US" b="1" dirty="0">
                <a:solidFill>
                  <a:schemeClr val="tx1"/>
                </a:solidFill>
                <a:latin typeface="Times New Roman" pitchFamily="18" charset="0"/>
                <a:cs typeface="Times New Roman" pitchFamily="18" charset="0"/>
              </a:rPr>
              <a:t>Heritage in the event of </a:t>
            </a:r>
            <a:r>
              <a:rPr lang="en-US" b="1" dirty="0" smtClean="0">
                <a:solidFill>
                  <a:schemeClr val="tx1"/>
                </a:solidFill>
                <a:latin typeface="Times New Roman" pitchFamily="18" charset="0"/>
                <a:cs typeface="Times New Roman" pitchFamily="18" charset="0"/>
              </a:rPr>
              <a:t>Armed Conflict</a:t>
            </a:r>
            <a:endParaRPr lang="en-US" sz="4000" dirty="0">
              <a:solidFill>
                <a:schemeClr val="tx1"/>
              </a:solidFill>
              <a:latin typeface="Times New Roman" pitchFamily="18" charset="0"/>
              <a:cs typeface="Times New Roman" pitchFamily="18" charset="0"/>
            </a:endParaRPr>
          </a:p>
          <a:p>
            <a:pPr algn="l">
              <a:buFont typeface="Wingdings" pitchFamily="2" charset="2"/>
              <a:buChar char="Ø"/>
            </a:pPr>
            <a:endParaRPr lang="en-US" dirty="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838200"/>
          </a:xfrm>
        </p:spPr>
        <p:txBody>
          <a:bodyPr/>
          <a:lstStyle/>
          <a:p>
            <a:r>
              <a:rPr lang="en-US" dirty="0" smtClean="0"/>
              <a:t>Cultural Heritage Tourism</a:t>
            </a:r>
            <a:endParaRPr lang="en-US" dirty="0"/>
          </a:p>
        </p:txBody>
      </p:sp>
      <p:sp>
        <p:nvSpPr>
          <p:cNvPr id="3" name="Subtitle 2"/>
          <p:cNvSpPr>
            <a:spLocks noGrp="1"/>
          </p:cNvSpPr>
          <p:nvPr>
            <p:ph type="subTitle" idx="1"/>
          </p:nvPr>
        </p:nvSpPr>
        <p:spPr>
          <a:xfrm>
            <a:off x="0" y="838200"/>
            <a:ext cx="9144000" cy="6019800"/>
          </a:xfrm>
        </p:spPr>
        <p:txBody>
          <a:bodyPr/>
          <a:lstStyle/>
          <a:p>
            <a:pPr algn="l">
              <a:buFont typeface="Arial" pitchFamily="34" charset="0"/>
              <a:buChar char="•"/>
            </a:pPr>
            <a:r>
              <a:rPr lang="en-US" dirty="0">
                <a:solidFill>
                  <a:schemeClr val="tx1"/>
                </a:solidFill>
                <a:latin typeface="Times New Roman" pitchFamily="18" charset="0"/>
                <a:cs typeface="Times New Roman" pitchFamily="18" charset="0"/>
              </a:rPr>
              <a:t>Cultural </a:t>
            </a:r>
            <a:r>
              <a:rPr lang="en-US" b="1" dirty="0">
                <a:solidFill>
                  <a:schemeClr val="tx1"/>
                </a:solidFill>
                <a:latin typeface="Times New Roman" pitchFamily="18" charset="0"/>
                <a:cs typeface="Times New Roman" pitchFamily="18" charset="0"/>
              </a:rPr>
              <a:t>heritage tourism</a:t>
            </a:r>
            <a:r>
              <a:rPr lang="en-US" dirty="0">
                <a:solidFill>
                  <a:schemeClr val="tx1"/>
                </a:solidFill>
                <a:latin typeface="Times New Roman" pitchFamily="18" charset="0"/>
                <a:cs typeface="Times New Roman" pitchFamily="18" charset="0"/>
              </a:rPr>
              <a:t> is traveling to experience the places, artifacts and activities </a:t>
            </a:r>
            <a:r>
              <a:rPr lang="en-US" dirty="0" smtClean="0">
                <a:solidFill>
                  <a:schemeClr val="tx1"/>
                </a:solidFill>
                <a:latin typeface="Times New Roman" pitchFamily="18" charset="0"/>
                <a:cs typeface="Times New Roman" pitchFamily="18" charset="0"/>
              </a:rPr>
              <a:t>that authentically </a:t>
            </a:r>
            <a:r>
              <a:rPr lang="en-US" dirty="0">
                <a:solidFill>
                  <a:schemeClr val="tx1"/>
                </a:solidFill>
                <a:latin typeface="Times New Roman" pitchFamily="18" charset="0"/>
                <a:cs typeface="Times New Roman" pitchFamily="18" charset="0"/>
              </a:rPr>
              <a:t>represent the stories and people of the past and present. It includes cultural, historic, and natural </a:t>
            </a:r>
            <a:r>
              <a:rPr lang="en-US" dirty="0" smtClean="0">
                <a:solidFill>
                  <a:schemeClr val="tx1"/>
                </a:solidFill>
                <a:latin typeface="Times New Roman" pitchFamily="18" charset="0"/>
                <a:cs typeface="Times New Roman" pitchFamily="18" charset="0"/>
              </a:rPr>
              <a:t>resources (The National Trust for Historic Preservation).</a:t>
            </a:r>
          </a:p>
          <a:p>
            <a:pPr algn="l">
              <a:buFont typeface="Arial" pitchFamily="34" charset="0"/>
              <a:buChar char="•"/>
            </a:pPr>
            <a:r>
              <a:rPr lang="en-US" dirty="0" smtClean="0">
                <a:solidFill>
                  <a:schemeClr val="tx1"/>
                </a:solidFill>
                <a:latin typeface="Times New Roman" pitchFamily="18" charset="0"/>
                <a:cs typeface="Times New Roman" pitchFamily="18" charset="0"/>
              </a:rPr>
              <a:t>travel </a:t>
            </a:r>
            <a:r>
              <a:rPr lang="en-US" dirty="0">
                <a:solidFill>
                  <a:schemeClr val="tx1"/>
                </a:solidFill>
                <a:latin typeface="Times New Roman" pitchFamily="18" charset="0"/>
                <a:cs typeface="Times New Roman" pitchFamily="18" charset="0"/>
              </a:rPr>
              <a:t>or vacationing for visiting historical sites and learning about history</a:t>
            </a:r>
          </a:p>
          <a:p>
            <a:pPr algn="l"/>
            <a:endParaRPr lang="en-US" dirty="0">
              <a:solidFill>
                <a:schemeClr val="tx1"/>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517</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Tourism Resources of India</vt:lpstr>
      <vt:lpstr>Types of Tourist Resources</vt:lpstr>
      <vt:lpstr>Tourism Product</vt:lpstr>
      <vt:lpstr>Slide 4</vt:lpstr>
      <vt:lpstr> Characteristics of Tourism Product </vt:lpstr>
      <vt:lpstr>Cultural Heritage</vt:lpstr>
      <vt:lpstr>Cultural Heritage Tourism</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Resources of India</dc:title>
  <dc:creator>dell</dc:creator>
  <cp:lastModifiedBy>dell</cp:lastModifiedBy>
  <cp:revision>5</cp:revision>
  <dcterms:created xsi:type="dcterms:W3CDTF">2016-02-01T09:08:27Z</dcterms:created>
  <dcterms:modified xsi:type="dcterms:W3CDTF">2016-02-01T10:08:46Z</dcterms:modified>
</cp:coreProperties>
</file>