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72D952-DEE6-45B0-84AB-666322219359}"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72D952-DEE6-45B0-84AB-666322219359}"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72D952-DEE6-45B0-84AB-666322219359}"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72D952-DEE6-45B0-84AB-666322219359}"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2D952-DEE6-45B0-84AB-666322219359}" type="datetimeFigureOut">
              <a:rPr lang="en-US" smtClean="0"/>
              <a:pPr/>
              <a:t>5/19/2019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472D952-DEE6-45B0-84AB-666322219359}"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472D952-DEE6-45B0-84AB-666322219359}" type="datetimeFigureOut">
              <a:rPr lang="en-US" smtClean="0"/>
              <a:pPr/>
              <a:t>5/19/2019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72D952-DEE6-45B0-84AB-666322219359}" type="datetimeFigureOut">
              <a:rPr lang="en-US" smtClean="0"/>
              <a:pPr/>
              <a:t>5/19/2019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2D952-DEE6-45B0-84AB-666322219359}" type="datetimeFigureOut">
              <a:rPr lang="en-US" smtClean="0"/>
              <a:pPr/>
              <a:t>5/19/2019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2D952-DEE6-45B0-84AB-666322219359}"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2D952-DEE6-45B0-84AB-666322219359}" type="datetimeFigureOut">
              <a:rPr lang="en-US" smtClean="0"/>
              <a:pPr/>
              <a:t>5/19/2019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265D20-BA8F-408B-A305-9FC6BDE960A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2D952-DEE6-45B0-84AB-666322219359}" type="datetimeFigureOut">
              <a:rPr lang="en-US" smtClean="0"/>
              <a:pPr/>
              <a:t>5/19/2019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65D20-BA8F-408B-A305-9FC6BDE960A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Understanding Tragedy: Key </a:t>
            </a:r>
            <a:br>
              <a:rPr lang="en-IN" dirty="0" smtClean="0"/>
            </a:br>
            <a:r>
              <a:rPr lang="en-IN" dirty="0" smtClean="0"/>
              <a:t>Concepts</a:t>
            </a:r>
            <a:endParaRPr lang="en-IN" dirty="0"/>
          </a:p>
        </p:txBody>
      </p:sp>
      <p:sp>
        <p:nvSpPr>
          <p:cNvPr id="3" name="Subtitle 2"/>
          <p:cNvSpPr>
            <a:spLocks noGrp="1"/>
          </p:cNvSpPr>
          <p:nvPr>
            <p:ph type="subTitle" idx="1"/>
          </p:nvPr>
        </p:nvSpPr>
        <p:spPr/>
        <p:txBody>
          <a:bodyPr/>
          <a:lstStyle/>
          <a:p>
            <a:r>
              <a:rPr lang="en-IN" dirty="0" smtClean="0">
                <a:solidFill>
                  <a:schemeClr val="tx1"/>
                </a:solidFill>
              </a:rPr>
              <a:t>Dr. </a:t>
            </a:r>
            <a:r>
              <a:rPr lang="en-IN" dirty="0" err="1" smtClean="0">
                <a:solidFill>
                  <a:schemeClr val="tx1"/>
                </a:solidFill>
              </a:rPr>
              <a:t>M.A.Afzal</a:t>
            </a:r>
            <a:r>
              <a:rPr lang="en-IN" dirty="0" smtClean="0">
                <a:solidFill>
                  <a:schemeClr val="tx1"/>
                </a:solidFill>
              </a:rPr>
              <a:t> </a:t>
            </a:r>
            <a:r>
              <a:rPr lang="en-IN" dirty="0" err="1" smtClean="0">
                <a:solidFill>
                  <a:schemeClr val="tx1"/>
                </a:solidFill>
              </a:rPr>
              <a:t>Farooq</a:t>
            </a:r>
            <a:endParaRPr lang="en-IN" dirty="0" smtClean="0">
              <a:solidFill>
                <a:schemeClr val="tx1"/>
              </a:solidFill>
            </a:endParaRPr>
          </a:p>
          <a:p>
            <a:r>
              <a:rPr lang="en-IN" dirty="0" smtClean="0">
                <a:solidFill>
                  <a:schemeClr val="tx1"/>
                </a:solidFill>
              </a:rPr>
              <a:t>Department of English</a:t>
            </a:r>
          </a:p>
          <a:p>
            <a:r>
              <a:rPr lang="en-IN" dirty="0" smtClean="0">
                <a:solidFill>
                  <a:schemeClr val="tx1"/>
                </a:solidFill>
              </a:rPr>
              <a:t>Central University of Jammu</a:t>
            </a:r>
            <a:endParaRPr lang="en-IN"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r>
              <a:rPr lang="en-IN" dirty="0" smtClean="0"/>
              <a:t>In common parlance tragedy refers to a play ending on a sad or unhappy note. However, the definition of tragedy given by Aristotle is considered to be one of the most appropriate definitions even today.</a:t>
            </a:r>
          </a:p>
          <a:p>
            <a:pPr algn="just"/>
            <a:r>
              <a:rPr lang="en-IN" dirty="0" smtClean="0"/>
              <a:t>Aristotle’s definition of tragedy:  “Tragedy is the imitation of an action, serious, complete and of a certain magnitude, in a language beautified in different parts with different kinds of embellishment, through action and not narration and through scenes of  pity and fear bringing about the ‘catharsis’ of these emotions.” (</a:t>
            </a:r>
            <a:r>
              <a:rPr lang="en-IN" i="1" dirty="0" smtClean="0"/>
              <a:t>Poetics</a:t>
            </a:r>
            <a:r>
              <a:rPr lang="en-IN" dirty="0" smtClean="0"/>
              <a:t>)</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Aristotle’s definition underlines certain fundamental features of a tragedy.  It is ‘imitation of an action’, in other words, it is the imitation of  ‘man in action’.  The over all atmosphere in a tragedy is ‘sombre’ or ‘serious’, and its ‘plot‘ is complete with a proper beginning, middle and an end. The  language of a tragedy is embellished and  its medium is ‘action’, not narration . It evokes the emotions of fear and pity effecting catharsis.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r>
              <a:rPr lang="en-IN" dirty="0" smtClean="0"/>
              <a:t>Plot in the context of tragedy, generally refers to the systematic arrangement of incidents in the play.</a:t>
            </a:r>
          </a:p>
          <a:p>
            <a:pPr algn="just">
              <a:buNone/>
            </a:pPr>
            <a:r>
              <a:rPr lang="en-IN" dirty="0" smtClean="0"/>
              <a:t>    Plot of a tragedy could either be Simple or Complex .  Complex plots demonstrate </a:t>
            </a:r>
            <a:r>
              <a:rPr lang="en-IN" dirty="0" err="1" smtClean="0"/>
              <a:t>Peripety</a:t>
            </a:r>
            <a:r>
              <a:rPr lang="en-IN" dirty="0" smtClean="0"/>
              <a:t>  and </a:t>
            </a:r>
            <a:r>
              <a:rPr lang="en-IN" dirty="0" err="1" smtClean="0"/>
              <a:t>Anagnorsis</a:t>
            </a:r>
            <a:r>
              <a:rPr lang="en-IN" dirty="0" smtClean="0"/>
              <a:t>/Recognition/Discovery. </a:t>
            </a:r>
            <a:r>
              <a:rPr lang="en-IN" dirty="0" err="1" smtClean="0"/>
              <a:t>Peripetia</a:t>
            </a:r>
            <a:r>
              <a:rPr lang="en-IN" dirty="0" smtClean="0"/>
              <a:t> implies that human actions produce results exactly opposite to what was </a:t>
            </a:r>
            <a:r>
              <a:rPr lang="en-IN" dirty="0" err="1" smtClean="0"/>
              <a:t>intended.It</a:t>
            </a:r>
            <a:r>
              <a:rPr lang="en-IN" dirty="0" smtClean="0"/>
              <a:t> is working blindly to one’s own defeat. </a:t>
            </a:r>
            <a:r>
              <a:rPr lang="en-IN" dirty="0" err="1" smtClean="0"/>
              <a:t>Anagnorsis</a:t>
            </a:r>
            <a:r>
              <a:rPr lang="en-IN" dirty="0" smtClean="0"/>
              <a:t> is the realization of truth, the sudden lightening flash in the darkness.</a:t>
            </a:r>
          </a:p>
          <a:p>
            <a:pPr algn="just"/>
            <a:r>
              <a:rPr lang="en-IN" dirty="0" smtClean="0"/>
              <a:t>Simple plots are those that have continuous movements in them without violent changes.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Character in tragedy as Humphrey House emphasises, may have two meanings: dramatic personages and bent of mind or habit. </a:t>
            </a:r>
          </a:p>
          <a:p>
            <a:pPr algn="just"/>
            <a:r>
              <a:rPr lang="en-IN" dirty="0" smtClean="0"/>
              <a:t>According to Aristotle, Ethos and </a:t>
            </a:r>
            <a:r>
              <a:rPr lang="en-IN" dirty="0" err="1" smtClean="0"/>
              <a:t>Dionia</a:t>
            </a:r>
            <a:r>
              <a:rPr lang="en-IN" dirty="0" smtClean="0"/>
              <a:t> are two aspects that constitute a character. These two elements determine the cause of action and the quality of that action.</a:t>
            </a:r>
          </a:p>
          <a:p>
            <a:pPr algn="just"/>
            <a:r>
              <a:rPr lang="en-IN" dirty="0" smtClean="0"/>
              <a:t>Ethos refers to the moral element or moral disposition while </a:t>
            </a:r>
            <a:r>
              <a:rPr lang="en-IN" dirty="0" err="1" smtClean="0"/>
              <a:t>dionia</a:t>
            </a:r>
            <a:r>
              <a:rPr lang="en-IN" dirty="0" smtClean="0"/>
              <a:t> is the thought or the intellectual element.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Character in tragedy, particularly, the tragic hero, has a ‘marked one sidedness’ which decides his action. The tragic hero always has a ‘choice’, but he ends up making the wrong choice which causes the loss of all virtues/ good qualities that he is in possession of. Such loss of the virtues is called ‘tragic waste’.</a:t>
            </a:r>
          </a:p>
          <a:p>
            <a:r>
              <a:rPr lang="en-IN" dirty="0" smtClean="0"/>
              <a:t>A tragic hero suffers from a ‘tragic flaw’ known as ‘</a:t>
            </a:r>
            <a:r>
              <a:rPr lang="en-IN" dirty="0" err="1" smtClean="0"/>
              <a:t>Hamartia</a:t>
            </a:r>
            <a:r>
              <a:rPr lang="en-IN" dirty="0" smtClean="0"/>
              <a:t>’ which makes him suffer and invites his downfall.</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smtClean="0"/>
              <a:t>According to Aristotle, perfectly good or utterly wicked persons are not suitable to be the heroes of tragedies. The ideal tragic hero, according to Aristotle, should be good but not too good or perfect because the fall of a perfectly good man from happiness to misery would be repellent. It would not arouse pity. Similarly, the fall of an utterly wicked person lacks in the proper tragic qualities, though it might satisfy the moral sense of the audience.</a:t>
            </a:r>
          </a:p>
          <a:p>
            <a:r>
              <a:rPr lang="en-IN" dirty="0" smtClean="0"/>
              <a:t>Thus Aristotle views that the tragic hero is neither depraved/vicious nor perfect but at the same time, he must be a person who occupies a position of lofty eminence in society which A.C. Bradley calls “ a man from high degree” whose fall affects the nation.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William Shakespeare’s concept of tragedy has been candidly summarised by Edward Dowden thus: “Tragedy as conceived by Shakespeare is concerned with the ruin or restoration of the soul and of the life of man. In other words, its subject is the struggle of Good and Evil in the world.”  Shakespearean tragedy is a tale of suffering of a tragic hero who is exceptional in nature. Supernatural agencies also play an important role in Shakespearean tragedies.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Shakespeare defies classical rules of tragedy in favour of retaining realistic flavour of a drama. Shakespeare was a realist and hence he did not relish Aristotle’s ideas of pure tragedy and pure comedy. Moreover, unity of time and place also came to be disregarded by Shakespeare.</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725</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Understanding Tragedy: Key  Concepts</vt:lpstr>
      <vt:lpstr>Slide 2</vt:lpstr>
      <vt:lpstr>Slide 3</vt:lpstr>
      <vt:lpstr>Slide 4</vt:lpstr>
      <vt:lpstr>Slide 5</vt:lpstr>
      <vt:lpstr>Slide 6</vt:lpstr>
      <vt:lpstr>Slide 7</vt:lpstr>
      <vt:lpstr>Slide 8</vt:lpstr>
      <vt:lpstr>Slide 9</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Tragedy</dc:title>
  <dc:creator>muskan tanzeem</dc:creator>
  <cp:lastModifiedBy>muskan tanzeem</cp:lastModifiedBy>
  <cp:revision>39</cp:revision>
  <dcterms:created xsi:type="dcterms:W3CDTF">2019-05-17T16:45:01Z</dcterms:created>
  <dcterms:modified xsi:type="dcterms:W3CDTF">2019-05-19T13:27:58Z</dcterms:modified>
</cp:coreProperties>
</file>