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FFCCEB7-CC70-40D5-B67C-3150F78F918A}" type="datetimeFigureOut">
              <a:rPr lang="en-US" smtClean="0"/>
              <a:pPr/>
              <a:t>8/20/2018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3660F65-11FD-4C4C-ADF0-CC9F08D900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CCEB7-CC70-40D5-B67C-3150F78F918A}" type="datetimeFigureOut">
              <a:rPr lang="en-US" smtClean="0"/>
              <a:pPr/>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0F65-11FD-4C4C-ADF0-CC9F08D900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CCEB7-CC70-40D5-B67C-3150F78F918A}" type="datetimeFigureOut">
              <a:rPr lang="en-US" smtClean="0"/>
              <a:pPr/>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0F65-11FD-4C4C-ADF0-CC9F08D900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FFCCEB7-CC70-40D5-B67C-3150F78F918A}" type="datetimeFigureOut">
              <a:rPr lang="en-US" smtClean="0"/>
              <a:pPr/>
              <a:t>8/20/2018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3660F65-11FD-4C4C-ADF0-CC9F08D900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FFCCEB7-CC70-40D5-B67C-3150F78F918A}" type="datetimeFigureOut">
              <a:rPr lang="en-US" smtClean="0"/>
              <a:pPr/>
              <a:t>8/20/2018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3660F65-11FD-4C4C-ADF0-CC9F08D9003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FFCCEB7-CC70-40D5-B67C-3150F78F918A}" type="datetimeFigureOut">
              <a:rPr lang="en-US" smtClean="0"/>
              <a:pPr/>
              <a:t>8/20/2018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3660F65-11FD-4C4C-ADF0-CC9F08D900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FFCCEB7-CC70-40D5-B67C-3150F78F918A}" type="datetimeFigureOut">
              <a:rPr lang="en-US" smtClean="0"/>
              <a:pPr/>
              <a:t>8/20/2018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3660F65-11FD-4C4C-ADF0-CC9F08D9003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FFCCEB7-CC70-40D5-B67C-3150F78F918A}" type="datetimeFigureOut">
              <a:rPr lang="en-US" smtClean="0"/>
              <a:pPr/>
              <a:t>8/20/2018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0F65-11FD-4C4C-ADF0-CC9F08D900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FFCCEB7-CC70-40D5-B67C-3150F78F918A}" type="datetimeFigureOut">
              <a:rPr lang="en-US" smtClean="0"/>
              <a:pPr/>
              <a:t>8/20/2018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0F65-11FD-4C4C-ADF0-CC9F08D900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FFCCEB7-CC70-40D5-B67C-3150F78F918A}" type="datetimeFigureOut">
              <a:rPr lang="en-US" smtClean="0"/>
              <a:pPr/>
              <a:t>8/20/2018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0F65-11FD-4C4C-ADF0-CC9F08D900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FFCCEB7-CC70-40D5-B67C-3150F78F918A}" type="datetimeFigureOut">
              <a:rPr lang="en-US" smtClean="0"/>
              <a:pPr/>
              <a:t>8/20/2018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3660F65-11FD-4C4C-ADF0-CC9F08D9003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FFCCEB7-CC70-40D5-B67C-3150F78F918A}" type="datetimeFigureOut">
              <a:rPr lang="en-US" smtClean="0"/>
              <a:pPr/>
              <a:t>8/20/2018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3660F65-11FD-4C4C-ADF0-CC9F08D9003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en.wikipedia.org/wiki/Line_(poetry)" TargetMode="External"/><Relationship Id="rId3" Type="http://schemas.openxmlformats.org/officeDocument/2006/relationships/hyperlink" Target="https://literarydevices.net/pentameter/" TargetMode="External"/><Relationship Id="rId7" Type="http://schemas.openxmlformats.org/officeDocument/2006/relationships/hyperlink" Target="https://literarydevices.net/iambic-pentameter/" TargetMode="External"/><Relationship Id="rId12" Type="http://schemas.openxmlformats.org/officeDocument/2006/relationships/hyperlink" Target="https://en.wikipedia.org/wiki/Iamb_(poetry)" TargetMode="External"/><Relationship Id="rId2" Type="http://schemas.openxmlformats.org/officeDocument/2006/relationships/hyperlink" Target="https://literarydevices.net/verse/" TargetMode="External"/><Relationship Id="rId1" Type="http://schemas.openxmlformats.org/officeDocument/2006/relationships/slideLayout" Target="../slideLayouts/slideLayout2.xml"/><Relationship Id="rId6" Type="http://schemas.openxmlformats.org/officeDocument/2006/relationships/hyperlink" Target="https://literarydevices.net/rhyme/" TargetMode="External"/><Relationship Id="rId11" Type="http://schemas.openxmlformats.org/officeDocument/2006/relationships/hyperlink" Target="https://en.wikipedia.org/wiki/Foot_(poetry)" TargetMode="External"/><Relationship Id="rId5" Type="http://schemas.openxmlformats.org/officeDocument/2006/relationships/hyperlink" Target="https://literarydevices.net/meter/" TargetMode="External"/><Relationship Id="rId10" Type="http://schemas.openxmlformats.org/officeDocument/2006/relationships/hyperlink" Target="https://en.wikipedia.org/wiki/Verse_drama" TargetMode="External"/><Relationship Id="rId4" Type="http://schemas.openxmlformats.org/officeDocument/2006/relationships/hyperlink" Target="https://literarydevices.net/prose/" TargetMode="External"/><Relationship Id="rId9" Type="http://schemas.openxmlformats.org/officeDocument/2006/relationships/hyperlink" Target="https://en.wikipedia.org/wiki/Poetry"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sz="3600" b="1" dirty="0" smtClean="0"/>
              <a:t>Development of English Drama from beginning up to Christopher Marlowe</a:t>
            </a:r>
            <a:endParaRPr lang="en-US" sz="3600" b="1" dirty="0"/>
          </a:p>
        </p:txBody>
      </p:sp>
      <p:sp>
        <p:nvSpPr>
          <p:cNvPr id="3" name="Subtitle 2"/>
          <p:cNvSpPr>
            <a:spLocks noGrp="1"/>
          </p:cNvSpPr>
          <p:nvPr>
            <p:ph type="subTitle" idx="1"/>
          </p:nvPr>
        </p:nvSpPr>
        <p:spPr/>
        <p:txBody>
          <a:bodyPr/>
          <a:lstStyle/>
          <a:p>
            <a:endParaRPr lang="en-IN" dirty="0" smtClean="0"/>
          </a:p>
          <a:p>
            <a:r>
              <a:rPr lang="en-IN" dirty="0" smtClean="0"/>
              <a:t>Development of British Drama in the 15</a:t>
            </a:r>
            <a:r>
              <a:rPr lang="en-IN" baseline="30000" dirty="0" smtClean="0"/>
              <a:t>th</a:t>
            </a:r>
            <a:r>
              <a:rPr lang="en-IN" dirty="0" smtClean="0"/>
              <a:t> century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Interludes</a:t>
            </a:r>
            <a:endParaRPr lang="en-US" dirty="0"/>
          </a:p>
        </p:txBody>
      </p:sp>
      <p:sp>
        <p:nvSpPr>
          <p:cNvPr id="3" name="Content Placeholder 2"/>
          <p:cNvSpPr>
            <a:spLocks noGrp="1"/>
          </p:cNvSpPr>
          <p:nvPr>
            <p:ph idx="1"/>
          </p:nvPr>
        </p:nvSpPr>
        <p:spPr/>
        <p:txBody>
          <a:bodyPr>
            <a:normAutofit/>
          </a:bodyPr>
          <a:lstStyle/>
          <a:p>
            <a:r>
              <a:rPr lang="en-IN" dirty="0" smtClean="0"/>
              <a:t>Transition from symbolism to realism</a:t>
            </a:r>
          </a:p>
          <a:p>
            <a:r>
              <a:rPr lang="en-IN" dirty="0" smtClean="0"/>
              <a:t>Appeared towards end of 15</a:t>
            </a:r>
            <a:r>
              <a:rPr lang="en-IN" baseline="30000" dirty="0" smtClean="0"/>
              <a:t>th</a:t>
            </a:r>
            <a:r>
              <a:rPr lang="en-IN" dirty="0" smtClean="0"/>
              <a:t> century</a:t>
            </a:r>
          </a:p>
          <a:p>
            <a:r>
              <a:rPr lang="en-IN" dirty="0" smtClean="0"/>
              <a:t>Dispensed with allegorical figures completely of Morality plays</a:t>
            </a:r>
          </a:p>
          <a:p>
            <a:r>
              <a:rPr lang="en-IN" dirty="0" smtClean="0"/>
              <a:t>Break with religious type of drama</a:t>
            </a:r>
          </a:p>
          <a:p>
            <a:r>
              <a:rPr lang="en-IN" dirty="0" smtClean="0"/>
              <a:t>Purely secular and fairly realistic, though crude and grotesque</a:t>
            </a:r>
          </a:p>
          <a:p>
            <a:r>
              <a:rPr lang="en-IN"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Four P’s</a:t>
            </a:r>
            <a:endParaRPr lang="en-US" dirty="0"/>
          </a:p>
        </p:txBody>
      </p:sp>
      <p:sp>
        <p:nvSpPr>
          <p:cNvPr id="3" name="Content Placeholder 2"/>
          <p:cNvSpPr>
            <a:spLocks noGrp="1"/>
          </p:cNvSpPr>
          <p:nvPr>
            <p:ph idx="1"/>
          </p:nvPr>
        </p:nvSpPr>
        <p:spPr/>
        <p:txBody>
          <a:bodyPr>
            <a:normAutofit lnSpcReduction="10000"/>
          </a:bodyPr>
          <a:lstStyle/>
          <a:p>
            <a:r>
              <a:rPr lang="en-IN" dirty="0" smtClean="0"/>
              <a:t>Most notable writer of Interludes – John Heywood ( 1497- 1580)</a:t>
            </a:r>
          </a:p>
          <a:p>
            <a:r>
              <a:rPr lang="en-IN" dirty="0" smtClean="0"/>
              <a:t>The Four P’s – satirises shrewd and impatient women</a:t>
            </a:r>
          </a:p>
          <a:p>
            <a:r>
              <a:rPr lang="en-IN" dirty="0" smtClean="0"/>
              <a:t>P’s Pardoner, Palmer, </a:t>
            </a:r>
            <a:r>
              <a:rPr lang="en-IN" dirty="0" err="1" smtClean="0"/>
              <a:t>Pothycary</a:t>
            </a:r>
            <a:r>
              <a:rPr lang="en-IN" dirty="0" smtClean="0"/>
              <a:t>, and Pedlar – engage in lying competition. The most flagrant </a:t>
            </a:r>
            <a:r>
              <a:rPr lang="en-IN" dirty="0" err="1" smtClean="0"/>
              <a:t>lier</a:t>
            </a:r>
            <a:r>
              <a:rPr lang="en-IN" dirty="0" smtClean="0"/>
              <a:t> – out of half a million women he has met so far, not one was seen by him to be out of patience.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Beginning of Regular Tragedy</a:t>
            </a:r>
            <a:endParaRPr lang="en-US" dirty="0"/>
          </a:p>
        </p:txBody>
      </p:sp>
      <p:sp>
        <p:nvSpPr>
          <p:cNvPr id="3" name="Content Placeholder 2"/>
          <p:cNvSpPr>
            <a:spLocks noGrp="1"/>
          </p:cNvSpPr>
          <p:nvPr>
            <p:ph idx="1"/>
          </p:nvPr>
        </p:nvSpPr>
        <p:spPr/>
        <p:txBody>
          <a:bodyPr>
            <a:normAutofit lnSpcReduction="10000"/>
          </a:bodyPr>
          <a:lstStyle/>
          <a:p>
            <a:r>
              <a:rPr lang="en-IN" dirty="0" smtClean="0"/>
              <a:t>1530-1580- drama in England underwent change</a:t>
            </a:r>
          </a:p>
          <a:p>
            <a:r>
              <a:rPr lang="en-IN" dirty="0" smtClean="0"/>
              <a:t>With dawn of Renaissance, English dramatists started looking back to Greek and Roman dramatists</a:t>
            </a:r>
          </a:p>
          <a:p>
            <a:r>
              <a:rPr lang="en-IN" dirty="0" smtClean="0"/>
              <a:t>More impressed by Roman dramatists ( </a:t>
            </a:r>
            <a:r>
              <a:rPr lang="en-IN" dirty="0" err="1" smtClean="0"/>
              <a:t>Senaca</a:t>
            </a:r>
            <a:r>
              <a:rPr lang="en-IN" dirty="0" smtClean="0"/>
              <a:t> and comedies of Plautus and Terence)  than Greek dramatists ( Aeschylus, Sophocles and </a:t>
            </a:r>
            <a:r>
              <a:rPr lang="en-IN" dirty="0" err="1" smtClean="0"/>
              <a:t>Euripedes</a:t>
            </a:r>
            <a:r>
              <a:rPr lang="en-IN" dirty="0" smtClean="0"/>
              <a:t> and comedies of  Aristophanes)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First English Tragedy</a:t>
            </a:r>
            <a:endParaRPr lang="en-US" dirty="0"/>
          </a:p>
        </p:txBody>
      </p:sp>
      <p:sp>
        <p:nvSpPr>
          <p:cNvPr id="3" name="Content Placeholder 2"/>
          <p:cNvSpPr>
            <a:spLocks noGrp="1"/>
          </p:cNvSpPr>
          <p:nvPr>
            <p:ph idx="1"/>
          </p:nvPr>
        </p:nvSpPr>
        <p:spPr/>
        <p:txBody>
          <a:bodyPr>
            <a:normAutofit lnSpcReduction="10000"/>
          </a:bodyPr>
          <a:lstStyle/>
          <a:p>
            <a:r>
              <a:rPr lang="en-IN" dirty="0" smtClean="0"/>
              <a:t>Based on </a:t>
            </a:r>
            <a:r>
              <a:rPr lang="en-IN" dirty="0" err="1" smtClean="0"/>
              <a:t>Senecan</a:t>
            </a:r>
            <a:r>
              <a:rPr lang="en-IN" dirty="0" smtClean="0"/>
              <a:t> model – ‘</a:t>
            </a:r>
            <a:r>
              <a:rPr lang="en-IN" dirty="0" err="1" smtClean="0"/>
              <a:t>Gorboduc</a:t>
            </a:r>
            <a:r>
              <a:rPr lang="en-IN" dirty="0" smtClean="0"/>
              <a:t>’ ( or later </a:t>
            </a:r>
            <a:r>
              <a:rPr lang="en-IN" dirty="0" err="1" smtClean="0"/>
              <a:t>Ferrex</a:t>
            </a:r>
            <a:r>
              <a:rPr lang="en-IN" dirty="0" smtClean="0"/>
              <a:t> and </a:t>
            </a:r>
            <a:r>
              <a:rPr lang="en-IN" dirty="0" err="1" smtClean="0"/>
              <a:t>Porrex</a:t>
            </a:r>
            <a:r>
              <a:rPr lang="en-IN" dirty="0" smtClean="0"/>
              <a:t>) written by Thomas Sackville and Thomas Norton. Acted in 1561-62 before Queen Elizabeth</a:t>
            </a:r>
          </a:p>
          <a:p>
            <a:r>
              <a:rPr lang="en-IN" dirty="0" smtClean="0"/>
              <a:t>Excessive bloodshed, device of narration by some other characters, revenge motive.</a:t>
            </a:r>
          </a:p>
          <a:p>
            <a:r>
              <a:rPr lang="en-IN" dirty="0" smtClean="0"/>
              <a:t>Plot similar to King Lear.</a:t>
            </a:r>
          </a:p>
          <a:p>
            <a:r>
              <a:rPr lang="en-IN" dirty="0" err="1" smtClean="0"/>
              <a:t>Gorboduc</a:t>
            </a:r>
            <a:r>
              <a:rPr lang="en-IN" dirty="0" smtClean="0"/>
              <a:t> , king of England divides kingdom between two sons </a:t>
            </a:r>
            <a:r>
              <a:rPr lang="en-IN" dirty="0" err="1" smtClean="0"/>
              <a:t>Ferrex</a:t>
            </a:r>
            <a:r>
              <a:rPr lang="en-IN" dirty="0" smtClean="0"/>
              <a:t> and </a:t>
            </a:r>
            <a:r>
              <a:rPr lang="en-IN" dirty="0" err="1" smtClean="0"/>
              <a:t>Porrex</a:t>
            </a:r>
            <a:r>
              <a:rPr lang="en-IN"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Beginning of regular comedy</a:t>
            </a:r>
            <a:endParaRPr lang="en-US" dirty="0"/>
          </a:p>
        </p:txBody>
      </p:sp>
      <p:sp>
        <p:nvSpPr>
          <p:cNvPr id="3" name="Content Placeholder 2"/>
          <p:cNvSpPr>
            <a:spLocks noGrp="1"/>
          </p:cNvSpPr>
          <p:nvPr>
            <p:ph idx="1"/>
          </p:nvPr>
        </p:nvSpPr>
        <p:spPr/>
        <p:txBody>
          <a:bodyPr/>
          <a:lstStyle/>
          <a:p>
            <a:r>
              <a:rPr lang="en-IN" dirty="0" smtClean="0"/>
              <a:t>Ralph Roister </a:t>
            </a:r>
            <a:r>
              <a:rPr lang="en-IN" dirty="0" err="1" smtClean="0"/>
              <a:t>Doister</a:t>
            </a:r>
            <a:r>
              <a:rPr lang="en-IN" dirty="0" smtClean="0"/>
              <a:t> ( 1550) by Nicholas Udall</a:t>
            </a:r>
          </a:p>
          <a:p>
            <a:r>
              <a:rPr lang="en-IN" dirty="0" smtClean="0"/>
              <a:t>Combined native comic tradition with Roman comedy of Plautus</a:t>
            </a:r>
          </a:p>
          <a:p>
            <a:r>
              <a:rPr lang="en-IN" dirty="0" smtClean="0"/>
              <a:t>Inferior – Grammar </a:t>
            </a:r>
            <a:r>
              <a:rPr lang="en-IN" dirty="0" err="1" smtClean="0"/>
              <a:t>Gurton’s</a:t>
            </a:r>
            <a:r>
              <a:rPr lang="en-IN" dirty="0" smtClean="0"/>
              <a:t> Needle by </a:t>
            </a:r>
            <a:r>
              <a:rPr lang="en-IN" smtClean="0"/>
              <a:t>John Still</a:t>
            </a:r>
            <a:endParaRPr lang="en-IN" dirty="0" smtClean="0"/>
          </a:p>
          <a:p>
            <a:pPr>
              <a:buNone/>
            </a:pPr>
            <a:endParaRPr lang="en-IN" dirty="0" smtClean="0"/>
          </a:p>
          <a:p>
            <a:pPr>
              <a:buNone/>
            </a:pPr>
            <a:r>
              <a:rPr lang="en-IN" dirty="0" smtClean="0"/>
              <a:t>         Vitality added by University WITS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University wits</a:t>
            </a:r>
            <a:endParaRPr lang="en-US" dirty="0"/>
          </a:p>
        </p:txBody>
      </p:sp>
      <p:sp>
        <p:nvSpPr>
          <p:cNvPr id="3" name="Content Placeholder 2"/>
          <p:cNvSpPr>
            <a:spLocks noGrp="1"/>
          </p:cNvSpPr>
          <p:nvPr>
            <p:ph idx="1"/>
          </p:nvPr>
        </p:nvSpPr>
        <p:spPr/>
        <p:txBody>
          <a:bodyPr/>
          <a:lstStyle/>
          <a:p>
            <a:r>
              <a:rPr lang="en-IN" dirty="0" smtClean="0"/>
              <a:t>The University wits were a group of  well-educated scholars who wrote in the closing years of 16</a:t>
            </a:r>
            <a:r>
              <a:rPr lang="en-IN" baseline="30000" dirty="0" smtClean="0"/>
              <a:t>th</a:t>
            </a:r>
            <a:r>
              <a:rPr lang="en-IN" dirty="0" smtClean="0"/>
              <a:t> century.</a:t>
            </a:r>
          </a:p>
          <a:p>
            <a:r>
              <a:rPr lang="en-IN" dirty="0" smtClean="0"/>
              <a:t>Actively associated with theatre</a:t>
            </a:r>
          </a:p>
          <a:p>
            <a:r>
              <a:rPr lang="en-IN" dirty="0" smtClean="0"/>
              <a:t>Paved way for great Shakespeare</a:t>
            </a:r>
          </a:p>
          <a:p>
            <a:r>
              <a:rPr lang="en-IN" dirty="0" smtClean="0"/>
              <a:t>Univ. wits – trained at one or other of two universities – Oxford and Cambridge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Characteristics</a:t>
            </a:r>
            <a:br>
              <a:rPr lang="en-IN" dirty="0" smtClean="0"/>
            </a:br>
            <a:endParaRPr lang="en-US" dirty="0"/>
          </a:p>
        </p:txBody>
      </p:sp>
      <p:sp>
        <p:nvSpPr>
          <p:cNvPr id="3" name="Content Placeholder 2"/>
          <p:cNvSpPr>
            <a:spLocks noGrp="1"/>
          </p:cNvSpPr>
          <p:nvPr>
            <p:ph idx="1"/>
          </p:nvPr>
        </p:nvSpPr>
        <p:spPr/>
        <p:txBody>
          <a:bodyPr>
            <a:normAutofit lnSpcReduction="10000"/>
          </a:bodyPr>
          <a:lstStyle/>
          <a:p>
            <a:r>
              <a:rPr lang="en-IN" dirty="0" smtClean="0"/>
              <a:t>Members of learned societies </a:t>
            </a:r>
          </a:p>
          <a:p>
            <a:r>
              <a:rPr lang="en-IN" dirty="0" smtClean="0"/>
              <a:t>Liberal in views concerning God and morality</a:t>
            </a:r>
          </a:p>
          <a:p>
            <a:r>
              <a:rPr lang="en-IN" dirty="0" smtClean="0"/>
              <a:t>Reckless bohemians – lives cut short by reckless debauchery or violent death – Marlowe died in a street brawl</a:t>
            </a:r>
          </a:p>
          <a:p>
            <a:r>
              <a:rPr lang="en-IN" dirty="0" smtClean="0"/>
              <a:t>In Intellectualism – true embodiments of the impact of Renaissance on English Literature and sensibility.</a:t>
            </a:r>
          </a:p>
          <a:p>
            <a:r>
              <a:rPr lang="en-IN" dirty="0" smtClean="0"/>
              <a:t>Had good working relationship with each other</a:t>
            </a:r>
          </a:p>
          <a:p>
            <a:endParaRPr lang="en-IN"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Names</a:t>
            </a:r>
            <a:endParaRPr lang="en-US" dirty="0"/>
          </a:p>
        </p:txBody>
      </p:sp>
      <p:sp>
        <p:nvSpPr>
          <p:cNvPr id="3" name="Content Placeholder 2"/>
          <p:cNvSpPr>
            <a:spLocks noGrp="1"/>
          </p:cNvSpPr>
          <p:nvPr>
            <p:ph idx="1"/>
          </p:nvPr>
        </p:nvSpPr>
        <p:spPr/>
        <p:txBody>
          <a:bodyPr/>
          <a:lstStyle/>
          <a:p>
            <a:r>
              <a:rPr lang="en-IN" dirty="0" smtClean="0"/>
              <a:t>John Lyly</a:t>
            </a:r>
          </a:p>
          <a:p>
            <a:r>
              <a:rPr lang="en-IN" dirty="0" smtClean="0"/>
              <a:t>Robert Greene</a:t>
            </a:r>
          </a:p>
          <a:p>
            <a:r>
              <a:rPr lang="en-IN" dirty="0" smtClean="0"/>
              <a:t>George Peele</a:t>
            </a:r>
          </a:p>
          <a:p>
            <a:r>
              <a:rPr lang="en-IN" dirty="0" smtClean="0"/>
              <a:t>Thomas Lodge</a:t>
            </a:r>
          </a:p>
          <a:p>
            <a:r>
              <a:rPr lang="en-IN" dirty="0" smtClean="0"/>
              <a:t>Thomas </a:t>
            </a:r>
            <a:r>
              <a:rPr lang="en-IN" dirty="0" err="1" smtClean="0"/>
              <a:t>Nashe</a:t>
            </a:r>
            <a:endParaRPr lang="en-IN" dirty="0" smtClean="0"/>
          </a:p>
          <a:p>
            <a:r>
              <a:rPr lang="en-IN" dirty="0" smtClean="0"/>
              <a:t>Thomas Kyd</a:t>
            </a:r>
          </a:p>
          <a:p>
            <a:r>
              <a:rPr lang="en-IN" dirty="0" smtClean="0"/>
              <a:t>Christopher Marlowe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contribution</a:t>
            </a:r>
            <a:endParaRPr lang="en-US" dirty="0"/>
          </a:p>
        </p:txBody>
      </p:sp>
      <p:sp>
        <p:nvSpPr>
          <p:cNvPr id="3" name="Content Placeholder 2"/>
          <p:cNvSpPr>
            <a:spLocks noGrp="1"/>
          </p:cNvSpPr>
          <p:nvPr>
            <p:ph idx="1"/>
          </p:nvPr>
        </p:nvSpPr>
        <p:spPr/>
        <p:txBody>
          <a:bodyPr/>
          <a:lstStyle/>
          <a:p>
            <a:r>
              <a:rPr lang="en-IN" dirty="0" smtClean="0"/>
              <a:t>“ they laid a sure basis for English theatre”</a:t>
            </a:r>
          </a:p>
          <a:p>
            <a:pPr>
              <a:buNone/>
            </a:pPr>
            <a:r>
              <a:rPr lang="en-IN" dirty="0" smtClean="0"/>
              <a:t>                                           - A </a:t>
            </a:r>
            <a:r>
              <a:rPr lang="en-IN" dirty="0" err="1" smtClean="0"/>
              <a:t>Nicholl</a:t>
            </a:r>
            <a:endParaRPr lang="en-IN" dirty="0" smtClean="0"/>
          </a:p>
          <a:p>
            <a:pPr>
              <a:buNone/>
            </a:pPr>
            <a:r>
              <a:rPr lang="en-IN" dirty="0" smtClean="0"/>
              <a:t>Two traditions they inherited – </a:t>
            </a:r>
          </a:p>
          <a:p>
            <a:pPr>
              <a:buNone/>
            </a:pPr>
            <a:r>
              <a:rPr lang="en-IN" dirty="0" smtClean="0"/>
              <a:t>a) Native tradition ( vigorous but lacked artistic discipline of classical Greek &amp; Roman drama)</a:t>
            </a:r>
          </a:p>
          <a:p>
            <a:pPr>
              <a:buNone/>
            </a:pPr>
            <a:r>
              <a:rPr lang="en-IN" dirty="0" smtClean="0"/>
              <a:t>b) Tradition set by imitators</a:t>
            </a:r>
          </a:p>
          <a:p>
            <a:pPr>
              <a:buNone/>
            </a:pPr>
            <a:r>
              <a:rPr lang="en-IN" dirty="0" smtClean="0"/>
              <a:t>Themselves not slavish imitators</a:t>
            </a:r>
          </a:p>
          <a:p>
            <a:pPr>
              <a:buNone/>
            </a:pPr>
            <a:endParaRPr lang="en-IN"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Retained freedom</a:t>
            </a:r>
            <a:endParaRPr lang="en-US" dirty="0"/>
          </a:p>
        </p:txBody>
      </p:sp>
      <p:sp>
        <p:nvSpPr>
          <p:cNvPr id="3" name="Content Placeholder 2"/>
          <p:cNvSpPr>
            <a:spLocks noGrp="1"/>
          </p:cNvSpPr>
          <p:nvPr>
            <p:ph idx="1"/>
          </p:nvPr>
        </p:nvSpPr>
        <p:spPr/>
        <p:txBody>
          <a:bodyPr>
            <a:normAutofit lnSpcReduction="10000"/>
          </a:bodyPr>
          <a:lstStyle/>
          <a:p>
            <a:r>
              <a:rPr lang="en-IN" dirty="0" smtClean="0"/>
              <a:t>Violated well recognised principles like strict separation of species – tragedy and comedy</a:t>
            </a:r>
          </a:p>
          <a:p>
            <a:r>
              <a:rPr lang="en-IN" dirty="0" smtClean="0"/>
              <a:t>Observance of three unities- time place and action</a:t>
            </a:r>
          </a:p>
          <a:p>
            <a:r>
              <a:rPr lang="en-IN" dirty="0" smtClean="0"/>
              <a:t>Did not present a pale copy of ancient Greek or Roman drama but a kind of romantic drama which was later adopted by Shakespeare</a:t>
            </a:r>
          </a:p>
          <a:p>
            <a:r>
              <a:rPr lang="en-IN" dirty="0" smtClean="0"/>
              <a:t>Lyly, Greene, </a:t>
            </a:r>
            <a:r>
              <a:rPr lang="en-IN" dirty="0" err="1" smtClean="0"/>
              <a:t>pele</a:t>
            </a:r>
            <a:r>
              <a:rPr lang="en-IN" dirty="0" smtClean="0"/>
              <a:t> – romantic comedy</a:t>
            </a:r>
          </a:p>
          <a:p>
            <a:r>
              <a:rPr lang="en-IN" dirty="0" smtClean="0"/>
              <a:t>Kyd and Marlowe – Elizabethan tragedy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Origin of Drama</a:t>
            </a:r>
            <a:endParaRPr lang="en-US" dirty="0"/>
          </a:p>
        </p:txBody>
      </p:sp>
      <p:sp>
        <p:nvSpPr>
          <p:cNvPr id="3" name="Content Placeholder 2"/>
          <p:cNvSpPr>
            <a:spLocks noGrp="1"/>
          </p:cNvSpPr>
          <p:nvPr>
            <p:ph idx="1"/>
          </p:nvPr>
        </p:nvSpPr>
        <p:spPr/>
        <p:txBody>
          <a:bodyPr/>
          <a:lstStyle/>
          <a:p>
            <a:r>
              <a:rPr lang="en-IN" dirty="0" smtClean="0"/>
              <a:t>  Developed from Liturgical play to the miracle play to morality</a:t>
            </a:r>
          </a:p>
          <a:p>
            <a:r>
              <a:rPr lang="en-IN" dirty="0" smtClean="0"/>
              <a:t>From Morality to the Interlude</a:t>
            </a:r>
          </a:p>
          <a:p>
            <a:r>
              <a:rPr lang="en-IN" dirty="0" smtClean="0"/>
              <a:t>From Interlude to Regular Drama of Elizabethan age</a:t>
            </a:r>
          </a:p>
          <a:p>
            <a:endParaRPr lang="en-IN" dirty="0"/>
          </a:p>
          <a:p>
            <a:r>
              <a:rPr lang="en-IN" dirty="0" smtClean="0"/>
              <a:t>( Story of development has overlapping, aberrations and missing links)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Contribution of university wits</a:t>
            </a:r>
            <a:endParaRPr lang="en-US" dirty="0"/>
          </a:p>
        </p:txBody>
      </p:sp>
      <p:sp>
        <p:nvSpPr>
          <p:cNvPr id="3" name="Content Placeholder 2"/>
          <p:cNvSpPr>
            <a:spLocks noGrp="1"/>
          </p:cNvSpPr>
          <p:nvPr>
            <p:ph idx="1"/>
          </p:nvPr>
        </p:nvSpPr>
        <p:spPr/>
        <p:txBody>
          <a:bodyPr/>
          <a:lstStyle/>
          <a:p>
            <a:r>
              <a:rPr lang="en-IN" dirty="0" smtClean="0"/>
              <a:t>Reformed language of drama</a:t>
            </a:r>
          </a:p>
          <a:p>
            <a:r>
              <a:rPr lang="en-IN" dirty="0" smtClean="0"/>
              <a:t>John Lyly</a:t>
            </a:r>
          </a:p>
          <a:p>
            <a:r>
              <a:rPr lang="en-IN" dirty="0" smtClean="0"/>
              <a:t>Lyly lent the language of comedy, exp. Prose sophisticated touch. Known for prose work </a:t>
            </a:r>
            <a:r>
              <a:rPr lang="en-IN" i="1" dirty="0" err="1" smtClean="0"/>
              <a:t>Euphueus</a:t>
            </a:r>
            <a:r>
              <a:rPr lang="en-IN" i="1" dirty="0" smtClean="0"/>
              <a:t>.</a:t>
            </a:r>
          </a:p>
          <a:p>
            <a:r>
              <a:rPr lang="en-IN" i="1" dirty="0" smtClean="0"/>
              <a:t>Mixed verse and prose – </a:t>
            </a:r>
            <a:r>
              <a:rPr lang="en-IN" dirty="0" smtClean="0"/>
              <a:t>suggestive of mixing  of world of reality and romance. Same fusion is seen in </a:t>
            </a:r>
            <a:r>
              <a:rPr lang="en-IN" i="1" dirty="0" smtClean="0"/>
              <a:t>As You Like it</a:t>
            </a:r>
            <a:endParaRPr lang="en-US"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Christopher </a:t>
            </a:r>
            <a:r>
              <a:rPr lang="en-IN" dirty="0" err="1" smtClean="0"/>
              <a:t>marlowe</a:t>
            </a:r>
            <a:r>
              <a:rPr lang="en-IN" dirty="0" smtClean="0"/>
              <a:t> ( 1564- 93)</a:t>
            </a:r>
            <a:endParaRPr lang="en-US" dirty="0"/>
          </a:p>
        </p:txBody>
      </p:sp>
      <p:sp>
        <p:nvSpPr>
          <p:cNvPr id="3" name="Content Placeholder 2"/>
          <p:cNvSpPr>
            <a:spLocks noGrp="1"/>
          </p:cNvSpPr>
          <p:nvPr>
            <p:ph idx="1"/>
          </p:nvPr>
        </p:nvSpPr>
        <p:spPr/>
        <p:txBody>
          <a:bodyPr/>
          <a:lstStyle/>
          <a:p>
            <a:r>
              <a:rPr lang="en-IN" dirty="0" smtClean="0"/>
              <a:t>“</a:t>
            </a:r>
            <a:r>
              <a:rPr lang="en-IN" sz="2800" dirty="0" smtClean="0"/>
              <a:t>The most talented of pre-</a:t>
            </a:r>
            <a:r>
              <a:rPr lang="en-IN" sz="2800" dirty="0" err="1" smtClean="0"/>
              <a:t>shakespeareans</a:t>
            </a:r>
            <a:r>
              <a:rPr lang="en-IN" sz="2800" dirty="0" smtClean="0"/>
              <a:t>” – </a:t>
            </a:r>
            <a:r>
              <a:rPr lang="en-IN" sz="2800" dirty="0" err="1" smtClean="0"/>
              <a:t>Nicoll</a:t>
            </a:r>
            <a:endParaRPr lang="en-IN" sz="2800" dirty="0" smtClean="0"/>
          </a:p>
          <a:p>
            <a:r>
              <a:rPr lang="en-IN" sz="2800" dirty="0" smtClean="0"/>
              <a:t>Plays:</a:t>
            </a:r>
          </a:p>
          <a:p>
            <a:r>
              <a:rPr lang="en-IN" sz="2800" dirty="0" smtClean="0"/>
              <a:t>1) Tamburlaine, the Great</a:t>
            </a:r>
          </a:p>
          <a:p>
            <a:r>
              <a:rPr lang="en-IN" sz="2800" dirty="0" smtClean="0"/>
              <a:t>2) Dr. Faustus</a:t>
            </a:r>
          </a:p>
          <a:p>
            <a:r>
              <a:rPr lang="en-IN" sz="2800" dirty="0" smtClean="0"/>
              <a:t>3) The Jew of Malta</a:t>
            </a:r>
          </a:p>
          <a:p>
            <a:r>
              <a:rPr lang="en-IN" sz="2800" dirty="0" smtClean="0"/>
              <a:t>4) Edward, the Second</a:t>
            </a:r>
          </a:p>
          <a:p>
            <a:r>
              <a:rPr lang="en-IN" sz="2800" dirty="0" smtClean="0"/>
              <a:t>5) Parts of the Massacre at Paris and Dido Queen of Carthage</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Contribution</a:t>
            </a:r>
            <a:endParaRPr lang="en-US" dirty="0"/>
          </a:p>
        </p:txBody>
      </p:sp>
      <p:sp>
        <p:nvSpPr>
          <p:cNvPr id="3" name="Content Placeholder 2"/>
          <p:cNvSpPr>
            <a:spLocks noGrp="1"/>
          </p:cNvSpPr>
          <p:nvPr>
            <p:ph idx="1"/>
          </p:nvPr>
        </p:nvSpPr>
        <p:spPr/>
        <p:txBody>
          <a:bodyPr/>
          <a:lstStyle/>
          <a:p>
            <a:r>
              <a:rPr lang="en-IN" dirty="0" smtClean="0"/>
              <a:t>Vital and manifold</a:t>
            </a:r>
          </a:p>
          <a:p>
            <a:r>
              <a:rPr lang="en-IN" dirty="0" smtClean="0"/>
              <a:t>In prologue to fits play he sets his manifesto:</a:t>
            </a:r>
          </a:p>
          <a:p>
            <a:pPr algn="ctr">
              <a:buNone/>
            </a:pPr>
            <a:r>
              <a:rPr lang="en-IN" sz="2800" i="1" dirty="0" smtClean="0"/>
              <a:t>From jigging veins of rhyming mother wits,</a:t>
            </a:r>
          </a:p>
          <a:p>
            <a:pPr algn="ctr">
              <a:buNone/>
            </a:pPr>
            <a:r>
              <a:rPr lang="en-IN" sz="2800" i="1" dirty="0" smtClean="0"/>
              <a:t>And such conceits as </a:t>
            </a:r>
            <a:r>
              <a:rPr lang="en-IN" sz="2800" i="1" dirty="0" err="1" smtClean="0"/>
              <a:t>clownage</a:t>
            </a:r>
            <a:r>
              <a:rPr lang="en-IN" sz="2800" i="1" dirty="0" smtClean="0"/>
              <a:t> keeps in pay,</a:t>
            </a:r>
          </a:p>
          <a:p>
            <a:pPr algn="ctr">
              <a:buNone/>
            </a:pPr>
            <a:r>
              <a:rPr lang="en-IN" sz="2800" i="1" dirty="0" smtClean="0"/>
              <a:t>We will lead you to the stately tent of war</a:t>
            </a:r>
            <a:r>
              <a:rPr lang="en-IN" dirty="0" smtClean="0"/>
              <a:t>.</a:t>
            </a:r>
          </a:p>
          <a:p>
            <a:pPr algn="ctr">
              <a:buNone/>
            </a:pPr>
            <a:r>
              <a:rPr lang="en-IN" dirty="0" smtClean="0"/>
              <a:t>Here he promises that his play is going to be different from conventional plays in both language and subject.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Exalted Tragedy</a:t>
            </a:r>
            <a:endParaRPr lang="en-US" dirty="0"/>
          </a:p>
        </p:txBody>
      </p:sp>
      <p:sp>
        <p:nvSpPr>
          <p:cNvPr id="3" name="Content Placeholder 2"/>
          <p:cNvSpPr>
            <a:spLocks noGrp="1"/>
          </p:cNvSpPr>
          <p:nvPr>
            <p:ph idx="1"/>
          </p:nvPr>
        </p:nvSpPr>
        <p:spPr/>
        <p:txBody>
          <a:bodyPr/>
          <a:lstStyle/>
          <a:p>
            <a:r>
              <a:rPr lang="en-IN" dirty="0" smtClean="0"/>
              <a:t>From </a:t>
            </a:r>
            <a:r>
              <a:rPr lang="en-IN" dirty="0" err="1" smtClean="0"/>
              <a:t>Senecan</a:t>
            </a:r>
            <a:r>
              <a:rPr lang="en-IN" dirty="0" smtClean="0"/>
              <a:t> motive of revenge to interesting theme of ambition – ambition for power as in Tamburlaine, ambition for infinite knowledge as in Dr. Faustus and ambition for gold as in The Jew of Malta</a:t>
            </a:r>
          </a:p>
          <a:p>
            <a:r>
              <a:rPr lang="en-IN" dirty="0" smtClean="0"/>
              <a:t>New kind of tragic hero. Unlike medieval concept of fall of a great man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hero</a:t>
            </a:r>
            <a:endParaRPr lang="en-US" dirty="0"/>
          </a:p>
        </p:txBody>
      </p:sp>
      <p:sp>
        <p:nvSpPr>
          <p:cNvPr id="3" name="Content Placeholder 2"/>
          <p:cNvSpPr>
            <a:spLocks noGrp="1"/>
          </p:cNvSpPr>
          <p:nvPr>
            <p:ph idx="1"/>
          </p:nvPr>
        </p:nvSpPr>
        <p:spPr/>
        <p:txBody>
          <a:bodyPr>
            <a:normAutofit fontScale="92500" lnSpcReduction="20000"/>
          </a:bodyPr>
          <a:lstStyle/>
          <a:p>
            <a:r>
              <a:rPr lang="en-IN" dirty="0" smtClean="0"/>
              <a:t>Revived </a:t>
            </a:r>
            <a:r>
              <a:rPr lang="en-IN" dirty="0" err="1" smtClean="0"/>
              <a:t>Aristotilian</a:t>
            </a:r>
            <a:r>
              <a:rPr lang="en-IN" dirty="0" smtClean="0"/>
              <a:t> concept of tragic hero in </a:t>
            </a:r>
            <a:r>
              <a:rPr lang="en-IN" dirty="0" smtClean="0"/>
              <a:t>so </a:t>
            </a:r>
            <a:r>
              <a:rPr lang="en-IN" dirty="0" smtClean="0"/>
              <a:t>far as introduced a flaw or flaws in character.</a:t>
            </a:r>
          </a:p>
          <a:p>
            <a:r>
              <a:rPr lang="en-IN" dirty="0" smtClean="0"/>
              <a:t>His heroes are all supermen whose major flaw is always an over-</a:t>
            </a:r>
            <a:r>
              <a:rPr lang="en-IN" dirty="0" err="1" smtClean="0"/>
              <a:t>weening</a:t>
            </a:r>
            <a:r>
              <a:rPr lang="en-IN" dirty="0" smtClean="0"/>
              <a:t> ambition. Their love is the love of impossible, but with a singular intensity and concentration of purpose. They make headway towards ambition though they perish by forces beyond their control.</a:t>
            </a:r>
          </a:p>
          <a:p>
            <a:r>
              <a:rPr lang="en-IN" dirty="0" smtClean="0"/>
              <a:t>Thus there is dramatic conflict between their ambition and antagonistic forces of life which stand their way.</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Reformed chronicle plays</a:t>
            </a:r>
            <a:endParaRPr lang="en-US" dirty="0"/>
          </a:p>
        </p:txBody>
      </p:sp>
      <p:sp>
        <p:nvSpPr>
          <p:cNvPr id="3" name="Content Placeholder 2"/>
          <p:cNvSpPr>
            <a:spLocks noGrp="1"/>
          </p:cNvSpPr>
          <p:nvPr>
            <p:ph idx="1"/>
          </p:nvPr>
        </p:nvSpPr>
        <p:spPr/>
        <p:txBody>
          <a:bodyPr/>
          <a:lstStyle/>
          <a:p>
            <a:r>
              <a:rPr lang="en-IN" dirty="0" smtClean="0"/>
              <a:t>Plays of his time were formless and poor in characterisation. </a:t>
            </a:r>
          </a:p>
          <a:p>
            <a:r>
              <a:rPr lang="en-IN" dirty="0" smtClean="0"/>
              <a:t>He humanised the puppets of his plays and  introduced motifs in them.</a:t>
            </a:r>
          </a:p>
          <a:p>
            <a:r>
              <a:rPr lang="en-IN" dirty="0" smtClean="0"/>
              <a:t>Gave shape and internal developments to his plots. Handled crude historical material judiciously and artistically  to suit his dramatic purpose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Established blank verse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Earl of Surrey introduced blank verse in English literature in 1540</a:t>
            </a:r>
          </a:p>
          <a:p>
            <a:endParaRPr lang="en-US" b="1" dirty="0" smtClean="0"/>
          </a:p>
          <a:p>
            <a:r>
              <a:rPr lang="en-US" smtClean="0"/>
              <a:t>. </a:t>
            </a:r>
            <a:r>
              <a:rPr lang="en-US" dirty="0" smtClean="0"/>
              <a:t>Blank </a:t>
            </a:r>
            <a:r>
              <a:rPr lang="en-US" dirty="0" smtClean="0">
                <a:hlinkClick r:id="rId2"/>
              </a:rPr>
              <a:t>verse</a:t>
            </a:r>
            <a:r>
              <a:rPr lang="en-US" dirty="0" smtClean="0"/>
              <a:t> is a literary device defined as un-rhyming verse written in iambic </a:t>
            </a:r>
            <a:r>
              <a:rPr lang="en-US" dirty="0" smtClean="0">
                <a:hlinkClick r:id="rId3"/>
              </a:rPr>
              <a:t>pentameter</a:t>
            </a:r>
            <a:r>
              <a:rPr lang="en-US" dirty="0" smtClean="0"/>
              <a:t>. In poetry and </a:t>
            </a:r>
            <a:r>
              <a:rPr lang="en-US" dirty="0" smtClean="0">
                <a:hlinkClick r:id="rId4"/>
              </a:rPr>
              <a:t>prose</a:t>
            </a:r>
            <a:r>
              <a:rPr lang="en-US" dirty="0" smtClean="0"/>
              <a:t>, it has a consistent </a:t>
            </a:r>
            <a:r>
              <a:rPr lang="en-US" dirty="0" smtClean="0">
                <a:hlinkClick r:id="rId5"/>
              </a:rPr>
              <a:t>meter</a:t>
            </a:r>
            <a:r>
              <a:rPr lang="en-US" dirty="0" smtClean="0"/>
              <a:t> with 10 syllables in each line (pentameter); where, unstressed syllables are followed by stressed ones, five of which are stressed but do not </a:t>
            </a:r>
            <a:r>
              <a:rPr lang="en-US" dirty="0" smtClean="0">
                <a:hlinkClick r:id="rId6"/>
              </a:rPr>
              <a:t>rhyme</a:t>
            </a:r>
            <a:r>
              <a:rPr lang="en-US" dirty="0" smtClean="0"/>
              <a:t>. It is also known as “un-rhymed </a:t>
            </a:r>
            <a:r>
              <a:rPr lang="en-US" dirty="0" smtClean="0">
                <a:hlinkClick r:id="rId7"/>
              </a:rPr>
              <a:t>iambic pentameter</a:t>
            </a:r>
            <a:r>
              <a:rPr lang="en-US" dirty="0" smtClean="0"/>
              <a:t>.”</a:t>
            </a:r>
          </a:p>
          <a:p>
            <a:endParaRPr lang="en-US" b="1" dirty="0" smtClean="0"/>
          </a:p>
          <a:p>
            <a:r>
              <a:rPr lang="en-US" b="1" dirty="0" smtClean="0"/>
              <a:t>Iambic pentameter</a:t>
            </a:r>
            <a:r>
              <a:rPr lang="en-US" dirty="0" smtClean="0"/>
              <a:t>  is a type of </a:t>
            </a:r>
            <a:r>
              <a:rPr lang="en-US" dirty="0" smtClean="0">
                <a:hlinkClick r:id="rId8" tooltip="Line (poetry)"/>
              </a:rPr>
              <a:t>metrical line</a:t>
            </a:r>
            <a:r>
              <a:rPr lang="en-US" dirty="0" smtClean="0"/>
              <a:t> used in traditional English </a:t>
            </a:r>
            <a:r>
              <a:rPr lang="en-US" dirty="0" smtClean="0">
                <a:hlinkClick r:id="rId9" tooltip="Poetry"/>
              </a:rPr>
              <a:t>poetry</a:t>
            </a:r>
            <a:r>
              <a:rPr lang="en-US" dirty="0" smtClean="0"/>
              <a:t> and </a:t>
            </a:r>
            <a:r>
              <a:rPr lang="en-US" dirty="0" smtClean="0">
                <a:hlinkClick r:id="rId10" tooltip="Verse drama"/>
              </a:rPr>
              <a:t>verse drama</a:t>
            </a:r>
            <a:r>
              <a:rPr lang="en-US" dirty="0" smtClean="0"/>
              <a:t>. The term describes the rhythm, or meter, established by the words in that line; rhythm is measured in small groups of syllables called "</a:t>
            </a:r>
            <a:r>
              <a:rPr lang="en-US" dirty="0" smtClean="0">
                <a:hlinkClick r:id="rId11" tooltip="Foot (poetry)"/>
              </a:rPr>
              <a:t>feet</a:t>
            </a:r>
            <a:r>
              <a:rPr lang="en-US" dirty="0" smtClean="0"/>
              <a:t>". "Iambic" refers to the type of foot used, here the </a:t>
            </a:r>
            <a:r>
              <a:rPr lang="en-US" dirty="0" smtClean="0">
                <a:hlinkClick r:id="rId12" tooltip="Iamb (poetry)"/>
              </a:rPr>
              <a:t>iamb</a:t>
            </a:r>
            <a:r>
              <a:rPr lang="en-US" dirty="0" smtClean="0"/>
              <a:t>, which in English indicates an unstressed syllable followed by a stressed syllable (as in </a:t>
            </a:r>
            <a:r>
              <a:rPr lang="en-US" i="1" dirty="0" smtClean="0"/>
              <a:t>a-</a:t>
            </a:r>
            <a:r>
              <a:rPr lang="en-US" i="1" dirty="0" err="1" smtClean="0"/>
              <a:t>bove</a:t>
            </a:r>
            <a:r>
              <a:rPr lang="en-US" dirty="0" smtClean="0"/>
              <a:t>). "Pentameter" indicates a line of five "feet".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Established blank verse</a:t>
            </a:r>
            <a:endParaRPr lang="en-US" dirty="0"/>
          </a:p>
        </p:txBody>
      </p:sp>
      <p:sp>
        <p:nvSpPr>
          <p:cNvPr id="3" name="Content Placeholder 2"/>
          <p:cNvSpPr>
            <a:spLocks noGrp="1"/>
          </p:cNvSpPr>
          <p:nvPr>
            <p:ph idx="1"/>
          </p:nvPr>
        </p:nvSpPr>
        <p:spPr/>
        <p:txBody>
          <a:bodyPr>
            <a:normAutofit fontScale="92500" lnSpcReduction="10000"/>
          </a:bodyPr>
          <a:lstStyle/>
          <a:p>
            <a:r>
              <a:rPr lang="en-IN" dirty="0" smtClean="0"/>
              <a:t>Established blank verse as effective medium of tragic utterance. </a:t>
            </a:r>
          </a:p>
          <a:p>
            <a:r>
              <a:rPr lang="en-IN" dirty="0" smtClean="0"/>
              <a:t>His blank verse is immensely superior to </a:t>
            </a:r>
            <a:r>
              <a:rPr lang="en-IN" dirty="0" err="1" smtClean="0"/>
              <a:t>bv</a:t>
            </a:r>
            <a:r>
              <a:rPr lang="en-IN" dirty="0" smtClean="0"/>
              <a:t> of </a:t>
            </a:r>
            <a:r>
              <a:rPr lang="en-IN" dirty="0" err="1" smtClean="0"/>
              <a:t>Gorboduc</a:t>
            </a:r>
            <a:r>
              <a:rPr lang="en-IN" dirty="0" smtClean="0"/>
              <a:t>. He found it lifeless and mechanical and infused passion into it. </a:t>
            </a:r>
          </a:p>
          <a:p>
            <a:r>
              <a:rPr lang="en-IN" dirty="0" smtClean="0"/>
              <a:t>Made BV a great dramatic medium acknowledged by all his successors as the metre indispensible for any serious drama.</a:t>
            </a:r>
          </a:p>
          <a:p>
            <a:r>
              <a:rPr lang="en-IN" dirty="0" smtClean="0"/>
              <a:t>Hence, Marlowe begins a new era in the history of English drama.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Religious Origin</a:t>
            </a:r>
            <a:endParaRPr lang="en-US" dirty="0"/>
          </a:p>
        </p:txBody>
      </p:sp>
      <p:sp>
        <p:nvSpPr>
          <p:cNvPr id="3" name="Content Placeholder 2"/>
          <p:cNvSpPr>
            <a:spLocks noGrp="1"/>
          </p:cNvSpPr>
          <p:nvPr>
            <p:ph idx="1"/>
          </p:nvPr>
        </p:nvSpPr>
        <p:spPr/>
        <p:txBody>
          <a:bodyPr/>
          <a:lstStyle/>
          <a:p>
            <a:r>
              <a:rPr lang="en-IN" dirty="0" smtClean="0"/>
              <a:t>Like in Greece with ceremonial worship of Dionysus, Drama sprang from church service</a:t>
            </a:r>
          </a:p>
          <a:p>
            <a:pPr>
              <a:buNone/>
            </a:pPr>
            <a:endParaRPr lang="en-IN" dirty="0" smtClean="0"/>
          </a:p>
          <a:p>
            <a:r>
              <a:rPr lang="en-IN" dirty="0" smtClean="0"/>
              <a:t>Church initially hostile to drama during Dark Ages ( 6</a:t>
            </a:r>
            <a:r>
              <a:rPr lang="en-IN" baseline="30000" dirty="0" smtClean="0"/>
              <a:t>th</a:t>
            </a:r>
            <a:r>
              <a:rPr lang="en-IN" dirty="0" smtClean="0"/>
              <a:t> century to 10</a:t>
            </a:r>
            <a:r>
              <a:rPr lang="en-IN" baseline="30000" dirty="0" smtClean="0"/>
              <a:t>th</a:t>
            </a:r>
            <a:r>
              <a:rPr lang="en-IN" dirty="0" smtClean="0"/>
              <a:t> century)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Liturgical Plays</a:t>
            </a:r>
            <a:endParaRPr lang="en-US" dirty="0"/>
          </a:p>
        </p:txBody>
      </p:sp>
      <p:sp>
        <p:nvSpPr>
          <p:cNvPr id="3" name="Content Placeholder 2"/>
          <p:cNvSpPr>
            <a:spLocks noGrp="1"/>
          </p:cNvSpPr>
          <p:nvPr>
            <p:ph idx="1"/>
          </p:nvPr>
        </p:nvSpPr>
        <p:spPr/>
        <p:txBody>
          <a:bodyPr>
            <a:normAutofit fontScale="92500" lnSpcReduction="10000"/>
          </a:bodyPr>
          <a:lstStyle/>
          <a:p>
            <a:r>
              <a:rPr lang="en-IN" dirty="0" smtClean="0"/>
              <a:t>Only in 9</a:t>
            </a:r>
            <a:r>
              <a:rPr lang="en-IN" baseline="30000" dirty="0" smtClean="0"/>
              <a:t>th</a:t>
            </a:r>
            <a:r>
              <a:rPr lang="en-IN" dirty="0" smtClean="0"/>
              <a:t> cent. There were troupes or additional texts to ecclesiastical music . These troupes sometimes assumed a dialogue form. They were later detached from regular service and presented by themselves on religious festivals such as Easter and Christmas. Gradually took form of Liturgical Plays , after becoming more complex.</a:t>
            </a:r>
          </a:p>
          <a:p>
            <a:r>
              <a:rPr lang="en-IN" dirty="0" smtClean="0"/>
              <a:t>They were dramatisations of major events of Christ’s life, such as birth and Resurrections, and were enacted by priests.</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Miracle and Mystery Plays</a:t>
            </a:r>
            <a:endParaRPr lang="en-US" dirty="0"/>
          </a:p>
        </p:txBody>
      </p:sp>
      <p:sp>
        <p:nvSpPr>
          <p:cNvPr id="3" name="Content Placeholder 2"/>
          <p:cNvSpPr>
            <a:spLocks noGrp="1"/>
          </p:cNvSpPr>
          <p:nvPr>
            <p:ph idx="1"/>
          </p:nvPr>
        </p:nvSpPr>
        <p:spPr/>
        <p:txBody>
          <a:bodyPr>
            <a:normAutofit fontScale="92500" lnSpcReduction="10000"/>
          </a:bodyPr>
          <a:lstStyle/>
          <a:p>
            <a:r>
              <a:rPr lang="en-IN" dirty="0" smtClean="0"/>
              <a:t>More developed form in 14</a:t>
            </a:r>
            <a:r>
              <a:rPr lang="en-IN" baseline="30000" dirty="0" smtClean="0"/>
              <a:t>th</a:t>
            </a:r>
            <a:r>
              <a:rPr lang="en-IN" dirty="0" smtClean="0"/>
              <a:t> century</a:t>
            </a:r>
          </a:p>
          <a:p>
            <a:r>
              <a:rPr lang="en-IN" dirty="0" smtClean="0"/>
              <a:t>Miracle plays dealt with lives of saints</a:t>
            </a:r>
          </a:p>
          <a:p>
            <a:r>
              <a:rPr lang="en-IN" dirty="0" smtClean="0"/>
              <a:t>Mystery Plays handled incidents from the Bible</a:t>
            </a:r>
          </a:p>
          <a:p>
            <a:r>
              <a:rPr lang="en-IN" dirty="0" smtClean="0"/>
              <a:t>Differ from Lit. play as more developed in terms of dialogue </a:t>
            </a:r>
          </a:p>
          <a:p>
            <a:r>
              <a:rPr lang="en-IN" dirty="0" smtClean="0"/>
              <a:t>Written by ecclesiastics</a:t>
            </a:r>
          </a:p>
          <a:p>
            <a:r>
              <a:rPr lang="en-IN" dirty="0" smtClean="0"/>
              <a:t>Treated themes from Bible – The Creation, The Flood, The Crucifixion and the Resurrections of Saviour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Characteristics of Mir. &amp; </a:t>
            </a:r>
            <a:r>
              <a:rPr lang="en-IN" dirty="0" err="1" smtClean="0"/>
              <a:t>Mys</a:t>
            </a:r>
            <a:r>
              <a:rPr lang="en-IN" dirty="0" smtClean="0"/>
              <a:t>. Plays</a:t>
            </a:r>
            <a:endParaRPr lang="en-US" dirty="0"/>
          </a:p>
        </p:txBody>
      </p:sp>
      <p:sp>
        <p:nvSpPr>
          <p:cNvPr id="3" name="Content Placeholder 2"/>
          <p:cNvSpPr>
            <a:spLocks noGrp="1"/>
          </p:cNvSpPr>
          <p:nvPr>
            <p:ph idx="1"/>
          </p:nvPr>
        </p:nvSpPr>
        <p:spPr/>
        <p:txBody>
          <a:bodyPr>
            <a:normAutofit fontScale="92500" lnSpcReduction="10000"/>
          </a:bodyPr>
          <a:lstStyle/>
          <a:p>
            <a:r>
              <a:rPr lang="en-IN" dirty="0" smtClean="0"/>
              <a:t>Changes of locale and players</a:t>
            </a:r>
          </a:p>
          <a:p>
            <a:r>
              <a:rPr lang="en-IN" dirty="0" smtClean="0"/>
              <a:t>Shift from inside of church to churchyard, to market place  - more audience</a:t>
            </a:r>
          </a:p>
          <a:p>
            <a:r>
              <a:rPr lang="en-IN" dirty="0" smtClean="0"/>
              <a:t>Disappearance of clergy</a:t>
            </a:r>
          </a:p>
          <a:p>
            <a:r>
              <a:rPr lang="en-IN" dirty="0" smtClean="0"/>
              <a:t>Emergence of laymen and amateurs</a:t>
            </a:r>
          </a:p>
          <a:p>
            <a:r>
              <a:rPr lang="en-IN" dirty="0" smtClean="0"/>
              <a:t>Shift towards secularization</a:t>
            </a:r>
          </a:p>
          <a:p>
            <a:r>
              <a:rPr lang="en-IN" dirty="0" smtClean="0"/>
              <a:t>In 13</a:t>
            </a:r>
            <a:r>
              <a:rPr lang="en-IN" baseline="30000" dirty="0" smtClean="0"/>
              <a:t>th</a:t>
            </a:r>
            <a:r>
              <a:rPr lang="en-IN" dirty="0" smtClean="0"/>
              <a:t> cent. Professions troupes took over</a:t>
            </a:r>
          </a:p>
          <a:p>
            <a:r>
              <a:rPr lang="en-IN" dirty="0" smtClean="0"/>
              <a:t>Improvement in stage techniques and overall performance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Characteristics of Morality Plays</a:t>
            </a:r>
            <a:endParaRPr lang="en-US" dirty="0"/>
          </a:p>
        </p:txBody>
      </p:sp>
      <p:sp>
        <p:nvSpPr>
          <p:cNvPr id="3" name="Content Placeholder 2"/>
          <p:cNvSpPr>
            <a:spLocks noGrp="1"/>
          </p:cNvSpPr>
          <p:nvPr>
            <p:ph idx="1"/>
          </p:nvPr>
        </p:nvSpPr>
        <p:spPr/>
        <p:txBody>
          <a:bodyPr>
            <a:normAutofit/>
          </a:bodyPr>
          <a:lstStyle/>
          <a:p>
            <a:r>
              <a:rPr lang="en-IN" dirty="0" smtClean="0"/>
              <a:t>Moralities intended to convey a moral lesson for better conduct of human life.</a:t>
            </a:r>
          </a:p>
          <a:p>
            <a:r>
              <a:rPr lang="en-IN" dirty="0" smtClean="0"/>
              <a:t>Function was to detach from religious setting employ in new form of drama</a:t>
            </a:r>
          </a:p>
          <a:p>
            <a:r>
              <a:rPr lang="en-IN" dirty="0" smtClean="0"/>
              <a:t>Best known – </a:t>
            </a:r>
            <a:r>
              <a:rPr lang="en-IN" i="1" dirty="0" smtClean="0"/>
              <a:t>The Castle of Perseverance </a:t>
            </a:r>
            <a:r>
              <a:rPr lang="en-IN" dirty="0" smtClean="0"/>
              <a:t>and </a:t>
            </a:r>
            <a:r>
              <a:rPr lang="en-IN" i="1" dirty="0" smtClean="0"/>
              <a:t>Everyman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Story of Everyman </a:t>
            </a:r>
            <a:endParaRPr lang="en-US" dirty="0"/>
          </a:p>
        </p:txBody>
      </p:sp>
      <p:sp>
        <p:nvSpPr>
          <p:cNvPr id="3" name="Content Placeholder 2"/>
          <p:cNvSpPr>
            <a:spLocks noGrp="1"/>
          </p:cNvSpPr>
          <p:nvPr>
            <p:ph idx="1"/>
          </p:nvPr>
        </p:nvSpPr>
        <p:spPr/>
        <p:txBody>
          <a:bodyPr>
            <a:normAutofit fontScale="85000" lnSpcReduction="10000"/>
          </a:bodyPr>
          <a:lstStyle/>
          <a:p>
            <a:r>
              <a:rPr lang="en-IN" i="1" dirty="0" smtClean="0"/>
              <a:t>“Everyman is summoned by death to a long journey from which there is no return… He looks for friends to accompany him, but neither fellowships nor Goods nor Kindred will go; Good deeds is willing to acts as Guide and companions, but Everyman’s sins have rendered her too weak to stand. She recommends him to her sister Knowledge, who lead everyman to Confessions and after he has done penance good deeds grow strong enough to accompany him, together with strength, five wits and beauty”.</a:t>
            </a:r>
          </a:p>
          <a:p>
            <a:r>
              <a:rPr lang="en-IN" i="1" dirty="0"/>
              <a:t> </a:t>
            </a:r>
            <a:r>
              <a:rPr lang="en-IN" i="1" dirty="0" smtClean="0"/>
              <a:t>                                                David </a:t>
            </a:r>
            <a:r>
              <a:rPr lang="en-IN" i="1" dirty="0" err="1"/>
              <a:t>D</a:t>
            </a:r>
            <a:r>
              <a:rPr lang="en-IN" i="1" dirty="0" err="1" smtClean="0"/>
              <a:t>aiches</a:t>
            </a:r>
            <a:endParaRPr lang="en-US" i="1" dirty="0" smtClean="0"/>
          </a:p>
          <a:p>
            <a:endParaRPr lang="en-IN"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Morality Plays</a:t>
            </a:r>
            <a:endParaRPr lang="en-US" dirty="0"/>
          </a:p>
        </p:txBody>
      </p:sp>
      <p:sp>
        <p:nvSpPr>
          <p:cNvPr id="3" name="Content Placeholder 2"/>
          <p:cNvSpPr>
            <a:spLocks noGrp="1"/>
          </p:cNvSpPr>
          <p:nvPr>
            <p:ph idx="1"/>
          </p:nvPr>
        </p:nvSpPr>
        <p:spPr/>
        <p:txBody>
          <a:bodyPr/>
          <a:lstStyle/>
          <a:p>
            <a:r>
              <a:rPr lang="en-IN" dirty="0" err="1" smtClean="0"/>
              <a:t>Develped</a:t>
            </a:r>
            <a:r>
              <a:rPr lang="en-IN" dirty="0" smtClean="0"/>
              <a:t> out of Mir. &amp; </a:t>
            </a:r>
            <a:r>
              <a:rPr lang="en-IN" dirty="0" err="1" smtClean="0"/>
              <a:t>Mys</a:t>
            </a:r>
            <a:r>
              <a:rPr lang="en-IN" dirty="0" smtClean="0"/>
              <a:t>. Plays</a:t>
            </a:r>
          </a:p>
          <a:p>
            <a:r>
              <a:rPr lang="en-IN" dirty="0" smtClean="0"/>
              <a:t>Has direct link with Elizabethan drama</a:t>
            </a:r>
          </a:p>
          <a:p>
            <a:r>
              <a:rPr lang="en-IN" dirty="0" smtClean="0"/>
              <a:t>Differed in themes and </a:t>
            </a:r>
            <a:r>
              <a:rPr lang="en-IN" dirty="0" err="1" smtClean="0"/>
              <a:t>charactes</a:t>
            </a:r>
            <a:r>
              <a:rPr lang="en-IN" dirty="0" smtClean="0"/>
              <a:t> of allegorical and symbolic events</a:t>
            </a:r>
          </a:p>
          <a:p>
            <a:r>
              <a:rPr lang="en-IN" dirty="0" smtClean="0"/>
              <a:t>Personifications of various vices and virtues and other abstract qualities like science, perseverance, Gluttony, Sloth, Despair and Everyman ( symbolising mankind)</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725</TotalTime>
  <Words>1396</Words>
  <Application>Microsoft Office PowerPoint</Application>
  <PresentationFormat>On-screen Show (4:3)</PresentationFormat>
  <Paragraphs>143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Trek</vt:lpstr>
      <vt:lpstr>Development of English Drama from beginning up to Christopher Marlowe</vt:lpstr>
      <vt:lpstr>The Origin of Drama</vt:lpstr>
      <vt:lpstr>Religious Origin</vt:lpstr>
      <vt:lpstr>Liturgical Plays</vt:lpstr>
      <vt:lpstr>The Miracle and Mystery Plays</vt:lpstr>
      <vt:lpstr>Characteristics of Mir. &amp; Mys. Plays</vt:lpstr>
      <vt:lpstr>Characteristics of Morality Plays</vt:lpstr>
      <vt:lpstr>Story of Everyman </vt:lpstr>
      <vt:lpstr>The Morality Plays</vt:lpstr>
      <vt:lpstr>Interludes</vt:lpstr>
      <vt:lpstr>The Four P’s</vt:lpstr>
      <vt:lpstr>Beginning of Regular Tragedy</vt:lpstr>
      <vt:lpstr>First English Tragedy</vt:lpstr>
      <vt:lpstr>Beginning of regular comedy</vt:lpstr>
      <vt:lpstr>University wits</vt:lpstr>
      <vt:lpstr>Characteristics </vt:lpstr>
      <vt:lpstr>Names</vt:lpstr>
      <vt:lpstr>contribution</vt:lpstr>
      <vt:lpstr>Retained freedom</vt:lpstr>
      <vt:lpstr>Contribution of university wits</vt:lpstr>
      <vt:lpstr>Christopher marlowe ( 1564- 93)</vt:lpstr>
      <vt:lpstr>Contribution</vt:lpstr>
      <vt:lpstr>Exalted Tragedy</vt:lpstr>
      <vt:lpstr>hero</vt:lpstr>
      <vt:lpstr>Reformed chronicle plays</vt:lpstr>
      <vt:lpstr>Established blank verse</vt:lpstr>
      <vt:lpstr>Established blank verse</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English Drama from beginning up to Christopher Marlowe</dc:title>
  <dc:creator>cju</dc:creator>
  <cp:lastModifiedBy>cju</cp:lastModifiedBy>
  <cp:revision>48</cp:revision>
  <dcterms:created xsi:type="dcterms:W3CDTF">2018-08-07T06:38:03Z</dcterms:created>
  <dcterms:modified xsi:type="dcterms:W3CDTF">2018-08-20T07:52:42Z</dcterms:modified>
</cp:coreProperties>
</file>