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B229F26-BC87-4F10-91FF-C3D65B33C00D}" type="datetimeFigureOut">
              <a:rPr lang="en-US" smtClean="0"/>
              <a:pPr/>
              <a:t>1/30/2016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3E252F-DFF1-40C2-A9AE-BB136B4D209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229F26-BC87-4F10-91FF-C3D65B33C00D}" type="datetimeFigureOut">
              <a:rPr lang="en-US" smtClean="0"/>
              <a:pPr/>
              <a:t>1/30/2016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3E252F-DFF1-40C2-A9AE-BB136B4D209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229F26-BC87-4F10-91FF-C3D65B33C00D}" type="datetimeFigureOut">
              <a:rPr lang="en-US" smtClean="0"/>
              <a:pPr/>
              <a:t>1/30/2016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3E252F-DFF1-40C2-A9AE-BB136B4D209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229F26-BC87-4F10-91FF-C3D65B33C00D}" type="datetimeFigureOut">
              <a:rPr lang="en-US" smtClean="0"/>
              <a:pPr/>
              <a:t>1/30/2016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3E252F-DFF1-40C2-A9AE-BB136B4D209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229F26-BC87-4F10-91FF-C3D65B33C00D}" type="datetimeFigureOut">
              <a:rPr lang="en-US" smtClean="0"/>
              <a:pPr/>
              <a:t>1/30/2016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3E252F-DFF1-40C2-A9AE-BB136B4D209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B229F26-BC87-4F10-91FF-C3D65B33C00D}" type="datetimeFigureOut">
              <a:rPr lang="en-US" smtClean="0"/>
              <a:pPr/>
              <a:t>1/30/2016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3E252F-DFF1-40C2-A9AE-BB136B4D209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B229F26-BC87-4F10-91FF-C3D65B33C00D}" type="datetimeFigureOut">
              <a:rPr lang="en-US" smtClean="0"/>
              <a:pPr/>
              <a:t>1/30/2016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3E252F-DFF1-40C2-A9AE-BB136B4D209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B229F26-BC87-4F10-91FF-C3D65B33C00D}" type="datetimeFigureOut">
              <a:rPr lang="en-US" smtClean="0"/>
              <a:pPr/>
              <a:t>1/30/2016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3E252F-DFF1-40C2-A9AE-BB136B4D209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229F26-BC87-4F10-91FF-C3D65B33C00D}" type="datetimeFigureOut">
              <a:rPr lang="en-US" smtClean="0"/>
              <a:pPr/>
              <a:t>1/30/2016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3E252F-DFF1-40C2-A9AE-BB136B4D209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229F26-BC87-4F10-91FF-C3D65B33C00D}" type="datetimeFigureOut">
              <a:rPr lang="en-US" smtClean="0"/>
              <a:pPr/>
              <a:t>1/30/2016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3E252F-DFF1-40C2-A9AE-BB136B4D209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229F26-BC87-4F10-91FF-C3D65B33C00D}" type="datetimeFigureOut">
              <a:rPr lang="en-US" smtClean="0"/>
              <a:pPr/>
              <a:t>1/30/2016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3E252F-DFF1-40C2-A9AE-BB136B4D209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229F26-BC87-4F10-91FF-C3D65B33C00D}" type="datetimeFigureOut">
              <a:rPr lang="en-US" smtClean="0"/>
              <a:pPr/>
              <a:t>1/30/2016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3E252F-DFF1-40C2-A9AE-BB136B4D209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1371599"/>
          </a:xfrm>
        </p:spPr>
        <p:txBody>
          <a:bodyPr/>
          <a:lstStyle/>
          <a:p>
            <a:r>
              <a:rPr lang="en-US" dirty="0" smtClean="0"/>
              <a:t>DRAMA</a:t>
            </a:r>
            <a:endParaRPr lang="en-US" dirty="0"/>
          </a:p>
        </p:txBody>
      </p:sp>
      <p:sp>
        <p:nvSpPr>
          <p:cNvPr id="3" name="Subtitle 2"/>
          <p:cNvSpPr>
            <a:spLocks noGrp="1"/>
          </p:cNvSpPr>
          <p:nvPr>
            <p:ph type="subTitle" idx="1"/>
          </p:nvPr>
        </p:nvSpPr>
        <p:spPr>
          <a:xfrm>
            <a:off x="0" y="1143000"/>
            <a:ext cx="9144000" cy="7467600"/>
          </a:xfrm>
        </p:spPr>
        <p:txBody>
          <a:bodyPr>
            <a:noAutofit/>
          </a:bodyPr>
          <a:lstStyle/>
          <a:p>
            <a:r>
              <a:rPr lang="en-US" sz="2000" dirty="0" smtClean="0"/>
              <a:t>*Drama</a:t>
            </a:r>
            <a:r>
              <a:rPr lang="en-US" sz="2000" dirty="0" smtClean="0"/>
              <a:t>, like other forms of literature, imitates life, but unlike other forms of literature, it imitates life through </a:t>
            </a:r>
            <a:r>
              <a:rPr lang="en-US" sz="2000" b="1" dirty="0" smtClean="0">
                <a:solidFill>
                  <a:schemeClr val="bg1">
                    <a:lumMod val="50000"/>
                  </a:schemeClr>
                </a:solidFill>
              </a:rPr>
              <a:t>action and speech.</a:t>
            </a:r>
            <a:r>
              <a:rPr lang="en-US" sz="2000" b="1" dirty="0" smtClean="0"/>
              <a:t> </a:t>
            </a:r>
          </a:p>
          <a:p>
            <a:r>
              <a:rPr lang="en-US" sz="2000" b="1" dirty="0" smtClean="0"/>
              <a:t>*</a:t>
            </a:r>
            <a:r>
              <a:rPr lang="en-US" sz="2000" dirty="0" smtClean="0"/>
              <a:t>It </a:t>
            </a:r>
            <a:r>
              <a:rPr lang="en-US" sz="2000" dirty="0" smtClean="0"/>
              <a:t>is designed for representation on the stage. The art of drama is closely bound up with stage conditions, the skill of the actors and the taste of the audience. </a:t>
            </a:r>
            <a:endParaRPr lang="en-US" sz="2000" dirty="0" smtClean="0"/>
          </a:p>
          <a:p>
            <a:endParaRPr lang="en-US" sz="2000" b="1" dirty="0" smtClean="0"/>
          </a:p>
          <a:p>
            <a:r>
              <a:rPr lang="en-US" sz="2000" b="1" dirty="0" smtClean="0"/>
              <a:t>ORIGIN  OF DRAMA IN ENGLAND</a:t>
            </a:r>
          </a:p>
          <a:p>
            <a:r>
              <a:rPr lang="en-US" sz="2000" b="1" dirty="0" smtClean="0"/>
              <a:t>*</a:t>
            </a:r>
            <a:r>
              <a:rPr lang="en-US" sz="2000" dirty="0" smtClean="0"/>
              <a:t>Drama </a:t>
            </a:r>
            <a:r>
              <a:rPr lang="en-US" sz="2000" dirty="0" smtClean="0"/>
              <a:t>in England had its origin in religion. It grew out of liturgy of the Church. The early religious plays were of two types: The Mysteries, based upon  subjects taken from the Bible and the Miracles dealing with the lives of saints.</a:t>
            </a:r>
          </a:p>
          <a:p>
            <a:r>
              <a:rPr lang="en-US" sz="2000" dirty="0" smtClean="0"/>
              <a:t>*</a:t>
            </a:r>
            <a:r>
              <a:rPr lang="en-US" sz="2000" dirty="0" smtClean="0"/>
              <a:t>The </a:t>
            </a:r>
            <a:r>
              <a:rPr lang="en-US" sz="2000" dirty="0" smtClean="0"/>
              <a:t>best of the extent cycles of Miracle and Mystery plays belong to the 15</a:t>
            </a:r>
            <a:r>
              <a:rPr lang="en-US" sz="2000" baseline="30000" dirty="0" smtClean="0"/>
              <a:t>th</a:t>
            </a:r>
            <a:r>
              <a:rPr lang="en-US" sz="2000" dirty="0" smtClean="0"/>
              <a:t> century. </a:t>
            </a:r>
            <a:r>
              <a:rPr lang="en-US" sz="2000" i="1" dirty="0" smtClean="0"/>
              <a:t>Abraham and </a:t>
            </a:r>
            <a:r>
              <a:rPr lang="en-US" sz="2000" i="1" dirty="0" err="1" smtClean="0"/>
              <a:t>Issac</a:t>
            </a:r>
            <a:r>
              <a:rPr lang="en-US" sz="2000" i="1" dirty="0" smtClean="0"/>
              <a:t> </a:t>
            </a:r>
            <a:r>
              <a:rPr lang="en-US" sz="2000" dirty="0" smtClean="0"/>
              <a:t>is remarkable for its pathos</a:t>
            </a:r>
            <a:r>
              <a:rPr lang="en-US" sz="2000" i="1" dirty="0" smtClean="0"/>
              <a:t>. </a:t>
            </a:r>
          </a:p>
          <a:p>
            <a:r>
              <a:rPr lang="en-US" sz="2000" i="1" dirty="0" smtClean="0"/>
              <a:t>*</a:t>
            </a:r>
            <a:r>
              <a:rPr lang="en-US" sz="2000" dirty="0" smtClean="0"/>
              <a:t>The </a:t>
            </a:r>
            <a:r>
              <a:rPr lang="en-US" sz="2000" dirty="0" smtClean="0"/>
              <a:t>early dramas were didactic in nature, I their purpose being to instruct the people in the  chief facts of the scriptures or in the events of the lives of saints.</a:t>
            </a:r>
          </a:p>
          <a:p>
            <a:r>
              <a:rPr lang="en-US" sz="2000" dirty="0" smtClean="0"/>
              <a:t>Initially, the church had the drama under its control. It was written by the clergy and acted by the clergy within the church and its language was the Latin of the Church service.</a:t>
            </a:r>
          </a:p>
          <a:p>
            <a:endParaRPr lang="en-US" sz="20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19200"/>
            <a:ext cx="9144000" cy="3733800"/>
          </a:xfrm>
        </p:spPr>
        <p:txBody>
          <a:bodyPr>
            <a:noAutofit/>
          </a:bodyPr>
          <a:lstStyle/>
          <a:p>
            <a:r>
              <a:rPr lang="en-US" sz="2800" dirty="0" smtClean="0"/>
              <a:t>*As </a:t>
            </a:r>
            <a:r>
              <a:rPr lang="en-US" sz="2800" dirty="0" smtClean="0"/>
              <a:t>popularity increased, and larger crowds started </a:t>
            </a:r>
            <a:r>
              <a:rPr lang="en-US" sz="2800" dirty="0" err="1" smtClean="0"/>
              <a:t>throging</a:t>
            </a:r>
            <a:r>
              <a:rPr lang="en-US" sz="2800" dirty="0" smtClean="0"/>
              <a:t>, the venue of performance was first shifted to the porch, then to the street.</a:t>
            </a:r>
            <a:br>
              <a:rPr lang="en-US" sz="2800" dirty="0" smtClean="0"/>
            </a:br>
            <a:r>
              <a:rPr lang="en-US" sz="2800" dirty="0" smtClean="0"/>
              <a:t>*The </a:t>
            </a:r>
            <a:r>
              <a:rPr lang="en-US" sz="2800" dirty="0" smtClean="0"/>
              <a:t>religious performances, though crude and poor, lasted well into the 16</a:t>
            </a:r>
            <a:r>
              <a:rPr lang="en-US" sz="2800" baseline="30000" dirty="0" smtClean="0"/>
              <a:t>th</a:t>
            </a:r>
            <a:r>
              <a:rPr lang="en-US" sz="2800" dirty="0" smtClean="0"/>
              <a:t> century.</a:t>
            </a:r>
            <a:br>
              <a:rPr lang="en-US" sz="2800" dirty="0" smtClean="0"/>
            </a:br>
            <a:r>
              <a:rPr lang="en-US" sz="2800" dirty="0" smtClean="0"/>
              <a:t>*The </a:t>
            </a:r>
            <a:r>
              <a:rPr lang="en-US" sz="2800" dirty="0" smtClean="0"/>
              <a:t>Morality Plays mark the next stage in the growth of drama in England. They were also didactic in purpose. The characters in such plays were personified abstractions. All sorts of virtues and vices were personified and there was generally a place for the devil. A character introduced at a later stage was the Vice. Everyman (1490) is the finest extant example of this type of play.</a:t>
            </a:r>
            <a:endParaRPr lang="en-US" sz="2800" dirty="0"/>
          </a:p>
        </p:txBody>
      </p:sp>
      <p:sp>
        <p:nvSpPr>
          <p:cNvPr id="3" name="Subtitle 2"/>
          <p:cNvSpPr>
            <a:spLocks noGrp="1"/>
          </p:cNvSpPr>
          <p:nvPr>
            <p:ph type="subTitle" idx="1"/>
          </p:nvPr>
        </p:nvSpPr>
        <p:spPr>
          <a:xfrm flipH="1">
            <a:off x="7772399" y="5486400"/>
            <a:ext cx="45719" cy="152400"/>
          </a:xfrm>
        </p:spPr>
        <p:txBody>
          <a:bodyPr>
            <a:normAutofit fontScale="25000" lnSpcReduction="20000"/>
          </a:bodyPr>
          <a:lstStyle/>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1981199"/>
          </a:xfrm>
        </p:spPr>
        <p:txBody>
          <a:bodyPr>
            <a:normAutofit/>
          </a:bodyPr>
          <a:lstStyle/>
          <a:p>
            <a:r>
              <a:rPr lang="en-US" dirty="0" smtClean="0"/>
              <a:t>TRANSFORMATION OF ENGLISH DRAMA</a:t>
            </a:r>
            <a:endParaRPr lang="en-US" dirty="0"/>
          </a:p>
        </p:txBody>
      </p:sp>
      <p:sp>
        <p:nvSpPr>
          <p:cNvPr id="3" name="Subtitle 2"/>
          <p:cNvSpPr>
            <a:spLocks noGrp="1"/>
          </p:cNvSpPr>
          <p:nvPr>
            <p:ph type="subTitle" idx="1"/>
          </p:nvPr>
        </p:nvSpPr>
        <p:spPr>
          <a:xfrm>
            <a:off x="0" y="2057400"/>
            <a:ext cx="9144000" cy="4800600"/>
          </a:xfrm>
        </p:spPr>
        <p:txBody>
          <a:bodyPr>
            <a:normAutofit fontScale="70000" lnSpcReduction="20000"/>
          </a:bodyPr>
          <a:lstStyle/>
          <a:p>
            <a:r>
              <a:rPr lang="en-US" dirty="0" smtClean="0"/>
              <a:t>English drama received a great impetus from the revival of ancient </a:t>
            </a:r>
            <a:r>
              <a:rPr lang="en-US" dirty="0" err="1" smtClean="0"/>
              <a:t>Grcio</a:t>
            </a:r>
            <a:r>
              <a:rPr lang="en-US" dirty="0" smtClean="0"/>
              <a:t>-Roman literature and mythology in the 16</a:t>
            </a:r>
            <a:r>
              <a:rPr lang="en-US" baseline="30000" dirty="0" smtClean="0"/>
              <a:t>th</a:t>
            </a:r>
            <a:r>
              <a:rPr lang="en-US" dirty="0" smtClean="0"/>
              <a:t> century. The Elizabethan age is the golden age of English drama. </a:t>
            </a:r>
          </a:p>
          <a:p>
            <a:r>
              <a:rPr lang="en-US" dirty="0" smtClean="0"/>
              <a:t>Plays now came to be divided into Acts and Scenes. Dramatists of eternal repute – Shakespeare,  </a:t>
            </a:r>
            <a:r>
              <a:rPr lang="en-US" dirty="0" err="1" smtClean="0"/>
              <a:t>Vhirstopher</a:t>
            </a:r>
            <a:r>
              <a:rPr lang="en-US" dirty="0" smtClean="0"/>
              <a:t> </a:t>
            </a:r>
            <a:r>
              <a:rPr lang="en-US" dirty="0" err="1" smtClean="0"/>
              <a:t>Marlowe,Moliere</a:t>
            </a:r>
            <a:r>
              <a:rPr lang="en-US" dirty="0" smtClean="0"/>
              <a:t>, </a:t>
            </a:r>
            <a:r>
              <a:rPr lang="en-US" dirty="0" err="1" smtClean="0"/>
              <a:t>Bensjonson</a:t>
            </a:r>
            <a:r>
              <a:rPr lang="en-US" dirty="0" smtClean="0"/>
              <a:t> belong to this age. </a:t>
            </a:r>
          </a:p>
          <a:p>
            <a:r>
              <a:rPr lang="en-US" dirty="0" smtClean="0"/>
              <a:t>The Three Unities </a:t>
            </a:r>
          </a:p>
          <a:p>
            <a:pPr marL="571500" indent="-571500">
              <a:buAutoNum type="romanLcParenBoth"/>
            </a:pPr>
            <a:r>
              <a:rPr lang="en-US" dirty="0" smtClean="0"/>
              <a:t>Unity of Time </a:t>
            </a:r>
          </a:p>
          <a:p>
            <a:pPr marL="571500" indent="-571500">
              <a:buAutoNum type="romanLcParenBoth"/>
            </a:pPr>
            <a:r>
              <a:rPr lang="en-US" dirty="0" smtClean="0"/>
              <a:t>Unity </a:t>
            </a:r>
            <a:r>
              <a:rPr lang="en-US" dirty="0" smtClean="0"/>
              <a:t>of Place </a:t>
            </a:r>
          </a:p>
          <a:p>
            <a:pPr marL="571500" indent="-571500"/>
            <a:r>
              <a:rPr lang="en-US" dirty="0" smtClean="0"/>
              <a:t>(iii)</a:t>
            </a:r>
            <a:r>
              <a:rPr lang="en-US" dirty="0" smtClean="0"/>
              <a:t>Unity </a:t>
            </a:r>
            <a:r>
              <a:rPr lang="en-US" dirty="0" smtClean="0"/>
              <a:t>of Action</a:t>
            </a:r>
          </a:p>
          <a:p>
            <a:pPr marL="571500" indent="-571500">
              <a:buAutoNum type="romanLcParenBoth"/>
            </a:pPr>
            <a:endParaRPr lang="en-US" dirty="0" smtClean="0"/>
          </a:p>
          <a:p>
            <a:pPr marL="571500" indent="-571500"/>
            <a:r>
              <a:rPr lang="en-US" dirty="0" smtClean="0"/>
              <a:t> The </a:t>
            </a:r>
            <a:r>
              <a:rPr lang="en-US" dirty="0" smtClean="0"/>
              <a:t>Construction</a:t>
            </a:r>
            <a:r>
              <a:rPr lang="en-US" dirty="0" smtClean="0"/>
              <a:t>: Its Four Parts </a:t>
            </a:r>
          </a:p>
          <a:p>
            <a:pPr marL="571500" indent="-571500"/>
            <a:r>
              <a:rPr lang="en-US" dirty="0" smtClean="0"/>
              <a:t>(</a:t>
            </a:r>
            <a:r>
              <a:rPr lang="en-US" dirty="0" err="1" smtClean="0"/>
              <a:t>i</a:t>
            </a:r>
            <a:r>
              <a:rPr lang="en-US" dirty="0" smtClean="0"/>
              <a:t>)Exposition</a:t>
            </a:r>
          </a:p>
          <a:p>
            <a:pPr marL="571500" indent="-571500"/>
            <a:r>
              <a:rPr lang="en-US" dirty="0" smtClean="0"/>
              <a:t> (ii) Development through Conflict (iii) Climax or the Crisis</a:t>
            </a:r>
          </a:p>
          <a:p>
            <a:pPr marL="571500" indent="-571500"/>
            <a:r>
              <a:rPr lang="en-US" dirty="0" smtClean="0"/>
              <a:t>, (iv) Denouement</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8915400" cy="6858000"/>
          </a:xfrm>
        </p:spPr>
        <p:txBody>
          <a:bodyPr>
            <a:normAutofit/>
          </a:bodyPr>
          <a:lstStyle/>
          <a:p>
            <a:r>
              <a:rPr lang="en-US" dirty="0" smtClean="0"/>
              <a:t>FORMS OF DRAMA </a:t>
            </a:r>
            <a:br>
              <a:rPr lang="en-US" dirty="0" smtClean="0"/>
            </a:br>
            <a:r>
              <a:rPr lang="en-US" dirty="0" smtClean="0">
                <a:solidFill>
                  <a:schemeClr val="bg1">
                    <a:lumMod val="50000"/>
                  </a:schemeClr>
                </a:solidFill>
              </a:rPr>
              <a:t>*Tragedy </a:t>
            </a:r>
            <a:r>
              <a:rPr lang="en-US" dirty="0" smtClean="0">
                <a:solidFill>
                  <a:schemeClr val="bg1">
                    <a:lumMod val="50000"/>
                  </a:schemeClr>
                </a:solidFill>
              </a:rPr>
              <a:t>and Comedy are two broad divisions.</a:t>
            </a:r>
            <a:br>
              <a:rPr lang="en-US" dirty="0" smtClean="0">
                <a:solidFill>
                  <a:schemeClr val="bg1">
                    <a:lumMod val="50000"/>
                  </a:schemeClr>
                </a:solidFill>
              </a:rPr>
            </a:br>
            <a:r>
              <a:rPr lang="en-US" dirty="0" smtClean="0">
                <a:solidFill>
                  <a:schemeClr val="bg1">
                    <a:lumMod val="50000"/>
                  </a:schemeClr>
                </a:solidFill>
              </a:rPr>
              <a:t> </a:t>
            </a:r>
            <a:r>
              <a:rPr lang="en-US" dirty="0" smtClean="0">
                <a:solidFill>
                  <a:schemeClr val="bg1">
                    <a:lumMod val="50000"/>
                  </a:schemeClr>
                </a:solidFill>
              </a:rPr>
              <a:t>*</a:t>
            </a:r>
            <a:r>
              <a:rPr lang="en-US" dirty="0" err="1" smtClean="0">
                <a:solidFill>
                  <a:schemeClr val="bg1">
                    <a:lumMod val="50000"/>
                  </a:schemeClr>
                </a:solidFill>
              </a:rPr>
              <a:t>Tragi</a:t>
            </a:r>
            <a:r>
              <a:rPr lang="en-US" dirty="0" smtClean="0">
                <a:solidFill>
                  <a:schemeClr val="bg1">
                    <a:lumMod val="50000"/>
                  </a:schemeClr>
                </a:solidFill>
              </a:rPr>
              <a:t>-comedy </a:t>
            </a:r>
            <a:r>
              <a:rPr lang="en-US" dirty="0" smtClean="0">
                <a:solidFill>
                  <a:schemeClr val="bg1">
                    <a:lumMod val="50000"/>
                  </a:schemeClr>
                </a:solidFill>
              </a:rPr>
              <a:t>and Historical plays are also  recognized forms of drama</a:t>
            </a:r>
            <a:endParaRPr lang="en-US" dirty="0">
              <a:solidFill>
                <a:schemeClr val="bg1">
                  <a:lumMod val="50000"/>
                </a:schemeClr>
              </a:solidFill>
            </a:endParaRPr>
          </a:p>
        </p:txBody>
      </p:sp>
      <p:sp>
        <p:nvSpPr>
          <p:cNvPr id="3" name="Subtitle 2"/>
          <p:cNvSpPr>
            <a:spLocks noGrp="1"/>
          </p:cNvSpPr>
          <p:nvPr>
            <p:ph type="subTitle" idx="1"/>
          </p:nvPr>
        </p:nvSpPr>
        <p:spPr>
          <a:xfrm flipV="1">
            <a:off x="8382000" y="5714999"/>
            <a:ext cx="228600" cy="45719"/>
          </a:xfrm>
        </p:spPr>
        <p:txBody>
          <a:bodyPr>
            <a:normAutofit fontScale="25000" lnSpcReduction="20000"/>
          </a:bodyPr>
          <a:lstStyle/>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4000" dirty="0" smtClean="0"/>
              <a:t>*Tragedy </a:t>
            </a:r>
            <a:r>
              <a:rPr lang="en-US" sz="4000" dirty="0" smtClean="0"/>
              <a:t>is further divided into : Classical tragedy, Romantic Tragedy, Revenge Tragedy, Heroic Tragedy, Sentimental tragedy.  </a:t>
            </a:r>
            <a:r>
              <a:rPr lang="en-US" sz="4000" dirty="0" smtClean="0"/>
              <a:t/>
            </a:r>
            <a:br>
              <a:rPr lang="en-US" sz="4000" dirty="0" smtClean="0"/>
            </a:br>
            <a:r>
              <a:rPr lang="en-US" sz="4000" dirty="0" smtClean="0"/>
              <a:t>*</a:t>
            </a:r>
            <a:r>
              <a:rPr lang="en-US" sz="4000" dirty="0" smtClean="0"/>
              <a:t>Similarly</a:t>
            </a:r>
            <a:r>
              <a:rPr lang="en-US" sz="4000" dirty="0" smtClean="0"/>
              <a:t>, there are </a:t>
            </a:r>
            <a:r>
              <a:rPr lang="en-US" sz="4000" dirty="0" smtClean="0"/>
              <a:t>Romantic </a:t>
            </a:r>
            <a:r>
              <a:rPr lang="en-US" sz="4000" dirty="0" smtClean="0"/>
              <a:t>Comedy, Classical Comedy, Comedy of </a:t>
            </a:r>
            <a:r>
              <a:rPr lang="en-US" sz="4000" dirty="0" err="1" smtClean="0"/>
              <a:t>Humour</a:t>
            </a:r>
            <a:r>
              <a:rPr lang="en-US" sz="4000" dirty="0" smtClean="0"/>
              <a:t>, Comedy of Manners and Farcical Comedy</a:t>
            </a:r>
            <a:endParaRPr lang="en-US" sz="4000" dirty="0"/>
          </a:p>
        </p:txBody>
      </p:sp>
      <p:sp>
        <p:nvSpPr>
          <p:cNvPr id="3" name="Subtitle 2"/>
          <p:cNvSpPr>
            <a:spLocks noGrp="1"/>
          </p:cNvSpPr>
          <p:nvPr>
            <p:ph type="subTitle" idx="1"/>
          </p:nvPr>
        </p:nvSpPr>
        <p:spPr>
          <a:xfrm flipH="1" flipV="1">
            <a:off x="7772399" y="5638799"/>
            <a:ext cx="45719" cy="45719"/>
          </a:xfrm>
        </p:spPr>
        <p:txBody>
          <a:bodyPr>
            <a:normAutofit fontScale="25000" lnSpcReduction="20000"/>
          </a:bodyPr>
          <a:lstStyle/>
          <a:p>
            <a:endParaRPr lang="en-US"/>
          </a:p>
        </p:txBody>
      </p:sp>
    </p:spTree>
  </p:cSld>
  <p:clrMapOvr>
    <a:masterClrMapping/>
  </p:clrMapOvr>
</p:sld>
</file>

<file path=ppt/theme/theme1.xml><?xml version="1.0" encoding="utf-8"?>
<a:theme xmlns:a="http://schemas.openxmlformats.org/drawingml/2006/main" name="Office Theme">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66</TotalTime>
  <Words>367</Words>
  <Application>Microsoft Office PowerPoint</Application>
  <PresentationFormat>On-screen Show (4:3)</PresentationFormat>
  <Paragraphs>24</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DRAMA</vt:lpstr>
      <vt:lpstr>*As popularity increased, and larger crowds started throging, the venue of performance was first shifted to the porch, then to the street. *The religious performances, though crude and poor, lasted well into the 16th century. *The Morality Plays mark the next stage in the growth of drama in England. They were also didactic in purpose. The characters in such plays were personified abstractions. All sorts of virtues and vices were personified and there was generally a place for the devil. A character introduced at a later stage was the Vice. Everyman (1490) is the finest extant example of this type of play.</vt:lpstr>
      <vt:lpstr>TRANSFORMATION OF ENGLISH DRAMA</vt:lpstr>
      <vt:lpstr>FORMS OF DRAMA  *Tragedy and Comedy are two broad divisions.  *Tragi-comedy and Historical plays are also  recognized forms of drama</vt:lpstr>
      <vt:lpstr>*Tragedy is further divided into : Classical tragedy, Romantic Tragedy, Revenge Tragedy, Heroic Tragedy, Sentimental tragedy.   *Similarly, there are Romantic Comedy, Classical Comedy, Comedy of Humour, Comedy of Manners and Farcical Comedy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DRAMA</dc:title>
  <dc:creator>acer</dc:creator>
  <cp:lastModifiedBy>acer</cp:lastModifiedBy>
  <cp:revision>12</cp:revision>
  <dcterms:created xsi:type="dcterms:W3CDTF">2016-01-30T19:12:45Z</dcterms:created>
  <dcterms:modified xsi:type="dcterms:W3CDTF">2016-01-31T05:37:41Z</dcterms:modified>
</cp:coreProperties>
</file>