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CB1E-C953-43BB-9743-24E056C38E6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59F1-0CBB-4C24-9B66-CCE13EABF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CB1E-C953-43BB-9743-24E056C38E6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59F1-0CBB-4C24-9B66-CCE13EABF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CB1E-C953-43BB-9743-24E056C38E6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59F1-0CBB-4C24-9B66-CCE13EABF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CB1E-C953-43BB-9743-24E056C38E6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59F1-0CBB-4C24-9B66-CCE13EABF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CB1E-C953-43BB-9743-24E056C38E6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59F1-0CBB-4C24-9B66-CCE13EABF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CB1E-C953-43BB-9743-24E056C38E6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59F1-0CBB-4C24-9B66-CCE13EABF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CB1E-C953-43BB-9743-24E056C38E6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59F1-0CBB-4C24-9B66-CCE13EABF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CB1E-C953-43BB-9743-24E056C38E6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59F1-0CBB-4C24-9B66-CCE13EABF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CB1E-C953-43BB-9743-24E056C38E6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59F1-0CBB-4C24-9B66-CCE13EABF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CB1E-C953-43BB-9743-24E056C38E6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59F1-0CBB-4C24-9B66-CCE13EABF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2CB1E-C953-43BB-9743-24E056C38E6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2959F1-0CBB-4C24-9B66-CCE13EABFE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12CB1E-C953-43BB-9743-24E056C38E69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2959F1-0CBB-4C24-9B66-CCE13EABFE4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7851648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Literature and Culture (I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PGECL2C002T)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Course Instructor</a:t>
            </a:r>
          </a:p>
          <a:p>
            <a:r>
              <a:rPr lang="en-US" dirty="0" smtClean="0"/>
              <a:t>Raj </a:t>
            </a:r>
            <a:r>
              <a:rPr lang="en-US" dirty="0" err="1" smtClean="0"/>
              <a:t>Thakur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Hall’s categorization of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Mass consumed culture, passive consumption: “false consciousness” and “cultural dopes”</a:t>
            </a:r>
          </a:p>
          <a:p>
            <a:r>
              <a:rPr lang="en-US" dirty="0" smtClean="0"/>
              <a:t>All thongs which people do or have done: leads to unwarranted </a:t>
            </a:r>
            <a:r>
              <a:rPr lang="en-US" dirty="0" err="1" smtClean="0"/>
              <a:t>categorisation</a:t>
            </a:r>
            <a:r>
              <a:rPr lang="en-US" dirty="0" smtClean="0"/>
              <a:t> between of “the people” and the “elite cultures”</a:t>
            </a:r>
          </a:p>
          <a:p>
            <a:r>
              <a:rPr lang="en-US" dirty="0" smtClean="0"/>
              <a:t>Most preferred idea of culture: Culture is rooted in “class struggle or consciousness”. </a:t>
            </a:r>
          </a:p>
          <a:p>
            <a:r>
              <a:rPr lang="en-US" dirty="0" err="1" smtClean="0"/>
              <a:t>Volsinov’s</a:t>
            </a:r>
            <a:r>
              <a:rPr lang="en-US" dirty="0" smtClean="0"/>
              <a:t> idea of “signifying practices”, language as “</a:t>
            </a:r>
            <a:r>
              <a:rPr lang="en-US" dirty="0" err="1" smtClean="0"/>
              <a:t>multiaccentual</a:t>
            </a:r>
            <a:r>
              <a:rPr lang="en-US" dirty="0" smtClean="0"/>
              <a:t> zone”.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is Political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Instance: ‘Black’ in Afro-American culture, “black is beautiful”, Queer as a rallying cry behind gay cultural politics</a:t>
            </a:r>
          </a:p>
          <a:p>
            <a:r>
              <a:rPr lang="en-US" dirty="0" smtClean="0"/>
              <a:t>Famous “black salute” in Mexico Olympics 1968</a:t>
            </a:r>
          </a:p>
          <a:p>
            <a:r>
              <a:rPr lang="en-US" dirty="0" smtClean="0"/>
              <a:t>Cricket and Caribbean identity, Cricket and </a:t>
            </a:r>
            <a:r>
              <a:rPr lang="en-US" dirty="0" err="1" smtClean="0"/>
              <a:t>Dalit</a:t>
            </a:r>
            <a:r>
              <a:rPr lang="en-US" dirty="0" smtClean="0"/>
              <a:t> identity</a:t>
            </a:r>
          </a:p>
          <a:p>
            <a:r>
              <a:rPr lang="en-US" dirty="0" smtClean="0"/>
              <a:t>Football and working class culture</a:t>
            </a:r>
          </a:p>
          <a:p>
            <a:r>
              <a:rPr lang="en-US" dirty="0" smtClean="0"/>
              <a:t>Music: Folk artists like Pete Seeger, Bob Dylan, Bruce Springsteen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 Matthew Arnold </a:t>
            </a:r>
            <a:br>
              <a:rPr lang="en-US" sz="3600" dirty="0" smtClean="0"/>
            </a:br>
            <a:r>
              <a:rPr lang="en-US" sz="3600" i="1" dirty="0" smtClean="0"/>
              <a:t>Culture and </a:t>
            </a:r>
            <a:r>
              <a:rPr lang="en-US" sz="3600" i="1" smtClean="0"/>
              <a:t>Anarchy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Background :Matthew Arnold and Victorian Compromise</a:t>
            </a:r>
          </a:p>
          <a:p>
            <a:pPr>
              <a:buNone/>
            </a:pPr>
            <a:r>
              <a:rPr lang="en-US" sz="9600" dirty="0" smtClean="0"/>
              <a:t>      </a:t>
            </a:r>
          </a:p>
          <a:p>
            <a:r>
              <a:rPr lang="en-US" sz="9600" dirty="0" smtClean="0"/>
              <a:t>Culture :</a:t>
            </a:r>
          </a:p>
          <a:p>
            <a:pPr lvl="1">
              <a:buFont typeface="Arial" pitchFamily="34" charset="0"/>
              <a:buChar char="•"/>
            </a:pPr>
            <a:r>
              <a:rPr lang="en-US" sz="9400" dirty="0" smtClean="0"/>
              <a:t>Arnold’s extension of criticism</a:t>
            </a:r>
          </a:p>
          <a:p>
            <a:pPr lvl="1">
              <a:buFont typeface="Arial" pitchFamily="34" charset="0"/>
              <a:buChar char="•"/>
            </a:pPr>
            <a:r>
              <a:rPr lang="en-US" sz="9400" dirty="0" smtClean="0"/>
              <a:t>Culture as  a tool for restructuring the social ideology of England</a:t>
            </a:r>
          </a:p>
          <a:p>
            <a:pPr lvl="1">
              <a:buFont typeface="Arial" pitchFamily="34" charset="0"/>
              <a:buChar char="•"/>
            </a:pPr>
            <a:r>
              <a:rPr lang="en-US" sz="9400" dirty="0" smtClean="0"/>
              <a:t>Devoid of </a:t>
            </a:r>
            <a:r>
              <a:rPr lang="en-US" sz="9400" dirty="0" err="1" smtClean="0"/>
              <a:t>anthroplological</a:t>
            </a:r>
            <a:r>
              <a:rPr lang="en-US" sz="9400" dirty="0" smtClean="0"/>
              <a:t> perspective, Arnold’s view of culture is deeply humanistic</a:t>
            </a:r>
          </a:p>
          <a:p>
            <a:pPr lvl="1">
              <a:buFont typeface="Arial" pitchFamily="34" charset="0"/>
              <a:buChar char="•"/>
            </a:pPr>
            <a:r>
              <a:rPr lang="en-US" sz="9400" dirty="0" err="1" smtClean="0"/>
              <a:t>Idealised</a:t>
            </a:r>
            <a:r>
              <a:rPr lang="en-US" sz="9400" dirty="0" smtClean="0"/>
              <a:t> view of culture : </a:t>
            </a:r>
          </a:p>
          <a:p>
            <a:pPr>
              <a:buNone/>
            </a:pPr>
            <a:r>
              <a:rPr lang="en-US" sz="9600" dirty="0" smtClean="0"/>
              <a:t> 		 </a:t>
            </a:r>
            <a:r>
              <a:rPr lang="en-US" sz="9600" dirty="0" err="1" smtClean="0"/>
              <a:t>i</a:t>
            </a:r>
            <a:r>
              <a:rPr lang="en-US" sz="9600" dirty="0" smtClean="0"/>
              <a:t>) Culture as a “study of perfection”</a:t>
            </a:r>
          </a:p>
          <a:p>
            <a:pPr>
              <a:buNone/>
            </a:pPr>
            <a:r>
              <a:rPr lang="en-US" sz="9600" dirty="0" smtClean="0"/>
              <a:t>  		ii) “Best that has been thought and known”</a:t>
            </a:r>
          </a:p>
          <a:p>
            <a:pPr>
              <a:buNone/>
            </a:pPr>
            <a:r>
              <a:rPr lang="en-US" sz="9600" dirty="0" smtClean="0"/>
              <a:t>  		iii) “class distinction”, “badge”</a:t>
            </a:r>
          </a:p>
          <a:p>
            <a:pPr>
              <a:buNone/>
            </a:pPr>
            <a:r>
              <a:rPr lang="en-US" sz="9600" dirty="0" smtClean="0"/>
              <a:t>   		iv) “from other people who have not got it”</a:t>
            </a:r>
          </a:p>
          <a:p>
            <a:pPr>
              <a:buNone/>
            </a:pPr>
            <a:r>
              <a:rPr lang="en-US" sz="9600" dirty="0" smtClean="0"/>
              <a:t>    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   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Opposite to the </a:t>
            </a:r>
            <a:r>
              <a:rPr lang="en-US" dirty="0" err="1" smtClean="0"/>
              <a:t>idealised</a:t>
            </a:r>
            <a:r>
              <a:rPr lang="en-US" dirty="0" smtClean="0"/>
              <a:t> sphere, “best self”</a:t>
            </a:r>
          </a:p>
          <a:p>
            <a:r>
              <a:rPr lang="en-US" dirty="0" smtClean="0"/>
              <a:t>Class wars of England 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) Barbarians (Aristocrats)</a:t>
            </a:r>
          </a:p>
          <a:p>
            <a:pPr>
              <a:buNone/>
            </a:pPr>
            <a:r>
              <a:rPr lang="en-US" dirty="0" smtClean="0"/>
              <a:t>	ii) Philistines (Middle class)</a:t>
            </a:r>
          </a:p>
          <a:p>
            <a:pPr>
              <a:buNone/>
            </a:pPr>
            <a:r>
              <a:rPr lang="en-US" dirty="0" smtClean="0"/>
              <a:t>	iii) Populace (Working class)</a:t>
            </a:r>
          </a:p>
          <a:p>
            <a:endParaRPr lang="en-US" dirty="0" smtClean="0"/>
          </a:p>
          <a:p>
            <a:r>
              <a:rPr lang="en-US" dirty="0" smtClean="0"/>
              <a:t>Individualism, “ordinary self”, “doing as one likes”, Romantic passion</a:t>
            </a:r>
          </a:p>
          <a:p>
            <a:r>
              <a:rPr lang="en-US" dirty="0" smtClean="0"/>
              <a:t>Utilitarianism , material progress</a:t>
            </a:r>
          </a:p>
          <a:p>
            <a:r>
              <a:rPr lang="en-US" dirty="0" smtClean="0"/>
              <a:t>Darwinism</a:t>
            </a:r>
          </a:p>
          <a:p>
            <a:r>
              <a:rPr lang="en-US" dirty="0" smtClean="0"/>
              <a:t>Religious fanaticism, </a:t>
            </a:r>
            <a:r>
              <a:rPr lang="en-US" dirty="0" err="1" smtClean="0"/>
              <a:t>Puratinism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	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mode of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8000" dirty="0" smtClean="0"/>
              <a:t>“Sweetness and Light”</a:t>
            </a:r>
          </a:p>
          <a:p>
            <a:pPr>
              <a:buNone/>
            </a:pPr>
            <a:r>
              <a:rPr lang="en-US" sz="8000" dirty="0" smtClean="0"/>
              <a:t>	 </a:t>
            </a:r>
            <a:r>
              <a:rPr lang="en-US" sz="8000" dirty="0" err="1" smtClean="0"/>
              <a:t>i</a:t>
            </a:r>
            <a:r>
              <a:rPr lang="en-US" sz="8000" dirty="0" smtClean="0"/>
              <a:t>)Eclectic bent of best, perfection, harmony, balance, “synthesis and exposition </a:t>
            </a:r>
          </a:p>
          <a:p>
            <a:pPr>
              <a:buNone/>
            </a:pPr>
            <a:r>
              <a:rPr lang="en-US" sz="8000" dirty="0" smtClean="0"/>
              <a:t>	ii)Beauty and intelligence, delight and wisdom</a:t>
            </a:r>
          </a:p>
          <a:p>
            <a:pPr>
              <a:buNone/>
            </a:pPr>
            <a:r>
              <a:rPr lang="en-US" sz="8000" dirty="0" smtClean="0"/>
              <a:t>	iii) </a:t>
            </a:r>
            <a:r>
              <a:rPr lang="en-US" sz="8000" dirty="0" err="1" smtClean="0"/>
              <a:t>Euphuias</a:t>
            </a:r>
            <a:r>
              <a:rPr lang="en-US" sz="8000" dirty="0" smtClean="0"/>
              <a:t> – ideal man of culture, “goodness of body and soul”</a:t>
            </a:r>
          </a:p>
          <a:p>
            <a:endParaRPr lang="en-US" sz="8000" dirty="0" smtClean="0"/>
          </a:p>
          <a:p>
            <a:pPr>
              <a:buFont typeface="Wingdings" pitchFamily="2" charset="2"/>
              <a:buChar char="§"/>
            </a:pPr>
            <a:r>
              <a:rPr lang="en-US" sz="8000" dirty="0" smtClean="0"/>
              <a:t>“Hellenism and Hebraism” </a:t>
            </a:r>
            <a:r>
              <a:rPr lang="en-US" sz="8000" dirty="0" err="1" smtClean="0"/>
              <a:t>i</a:t>
            </a:r>
            <a:r>
              <a:rPr lang="en-US" sz="8000" dirty="0" smtClean="0"/>
              <a:t>) </a:t>
            </a:r>
            <a:r>
              <a:rPr lang="en-US" sz="8000" dirty="0" err="1" smtClean="0"/>
              <a:t>Graeco</a:t>
            </a:r>
            <a:r>
              <a:rPr lang="en-US" sz="8000" dirty="0" smtClean="0"/>
              <a:t>-Roman ideals</a:t>
            </a:r>
          </a:p>
          <a:p>
            <a:pPr marL="514350" indent="-514350">
              <a:buNone/>
            </a:pPr>
            <a:r>
              <a:rPr lang="en-US" sz="8000" dirty="0" smtClean="0"/>
              <a:t>	ii) Creativity  and Discipline</a:t>
            </a:r>
          </a:p>
          <a:p>
            <a:pPr marL="514350" indent="-514350">
              <a:buNone/>
            </a:pPr>
            <a:r>
              <a:rPr lang="en-US" sz="8000" dirty="0" smtClean="0"/>
              <a:t>	iii) Beauty and Religion</a:t>
            </a:r>
          </a:p>
          <a:p>
            <a:pPr marL="514350" indent="-514350">
              <a:buNone/>
            </a:pPr>
            <a:r>
              <a:rPr lang="en-US" sz="8000" dirty="0" smtClean="0"/>
              <a:t>	iv)  Spontaneity of consciousness and Structure of consciousness</a:t>
            </a:r>
          </a:p>
          <a:p>
            <a:pPr>
              <a:buNone/>
            </a:pPr>
            <a:endParaRPr lang="en-US" sz="8000" dirty="0" smtClean="0"/>
          </a:p>
          <a:p>
            <a:pPr>
              <a:buFont typeface="Wingdings" pitchFamily="2" charset="2"/>
              <a:buChar char="§"/>
            </a:pPr>
            <a:r>
              <a:rPr lang="en-US" sz="8000" dirty="0" smtClean="0"/>
              <a:t>Culture is not having and resting but growing and becoming through the ideals of “grand style” , “touchstone”, “disinterestedness”</a:t>
            </a:r>
          </a:p>
          <a:p>
            <a:endParaRPr lang="en-US" sz="8000" dirty="0" smtClean="0"/>
          </a:p>
          <a:p>
            <a:pPr marL="514350" indent="-514350">
              <a:buNone/>
            </a:pPr>
            <a:r>
              <a:rPr lang="en-US" sz="8000" dirty="0" smtClean="0"/>
              <a:t>	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Raymond Williams</a:t>
            </a:r>
            <a:br>
              <a:rPr lang="en-US" dirty="0" smtClean="0"/>
            </a:br>
            <a:r>
              <a:rPr lang="en-US" dirty="0" smtClean="0"/>
              <a:t>Culture is Ordinary (1958)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Raymond Williams and New Left school of Marxism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Culture's  ordinary notion:</a:t>
            </a:r>
          </a:p>
          <a:p>
            <a:r>
              <a:rPr lang="en-US" dirty="0" smtClean="0"/>
              <a:t>Anthropological idea of culture, unlike Matthew Arnold’s  “best self”, culture is associated with the “lived” sense</a:t>
            </a:r>
          </a:p>
          <a:p>
            <a:r>
              <a:rPr lang="en-US" dirty="0" smtClean="0"/>
              <a:t>Agrarian origin,  to ‘cultivate’, “whole way of life”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b="1" dirty="0" smtClean="0"/>
              <a:t>What culture is not: </a:t>
            </a:r>
            <a:r>
              <a:rPr lang="en-US" dirty="0" smtClean="0"/>
              <a:t>“culture vultures”</a:t>
            </a:r>
          </a:p>
          <a:p>
            <a:r>
              <a:rPr lang="en-US" dirty="0" smtClean="0"/>
              <a:t>Refinement and specialness, high culture or highbrow, being “civilized” </a:t>
            </a:r>
          </a:p>
          <a:p>
            <a:r>
              <a:rPr lang="en-US" dirty="0" smtClean="0"/>
              <a:t>Snobby teashop culture at Cambridge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Influence and Contradictions: Karl Marx and F .R </a:t>
            </a:r>
            <a:r>
              <a:rPr lang="en-US" dirty="0" err="1" smtClean="0"/>
              <a:t>Leavis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Marx</a:t>
            </a:r>
            <a:r>
              <a:rPr lang="en-US" dirty="0" smtClean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)In accordance that culture must be interpreted in “ relation to its underlying system  of production”.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ii) Disagrees: masses are “ignorant” and </a:t>
            </a:r>
            <a:r>
              <a:rPr lang="en-US" dirty="0" err="1" smtClean="0"/>
              <a:t>donot</a:t>
            </a:r>
            <a:r>
              <a:rPr lang="en-US" dirty="0" smtClean="0"/>
              <a:t> participate in the national/ artistic/English cultures.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iii) Dominant class dictate and impose the idea of art and learning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Leavis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Agrees to the idea that English industrial romance destroyed traditional culture and only </a:t>
            </a:r>
            <a:r>
              <a:rPr lang="en-US" dirty="0" err="1" smtClean="0"/>
              <a:t>saviour</a:t>
            </a:r>
            <a:r>
              <a:rPr lang="en-US" dirty="0" smtClean="0"/>
              <a:t> would be </a:t>
            </a:r>
            <a:r>
              <a:rPr lang="en-US" dirty="0" err="1" smtClean="0"/>
              <a:t>eductaion</a:t>
            </a:r>
            <a:endParaRPr lang="en-US" dirty="0" smtClean="0"/>
          </a:p>
          <a:p>
            <a:r>
              <a:rPr lang="en-US" dirty="0" smtClean="0"/>
              <a:t>Disagrees to the idea of  burgeoning  people as “masses”  and subsequent “badness…of popular culture”</a:t>
            </a:r>
          </a:p>
          <a:p>
            <a:r>
              <a:rPr lang="en-US" dirty="0" smtClean="0"/>
              <a:t>Disagrees that “bad culture” drove out “good culture”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Stuart Hall</a:t>
            </a:r>
            <a:br>
              <a:rPr lang="en-US" dirty="0" smtClean="0"/>
            </a:br>
            <a:r>
              <a:rPr lang="en-US" dirty="0" smtClean="0"/>
              <a:t>“Notes on Deconstructing the Popular”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Stuart Hall and New Left wave in Post war Britain</a:t>
            </a:r>
          </a:p>
          <a:p>
            <a:r>
              <a:rPr lang="en-US" dirty="0" smtClean="0"/>
              <a:t>Founding figure of Cultural Studies </a:t>
            </a:r>
          </a:p>
          <a:p>
            <a:r>
              <a:rPr lang="en-US" dirty="0" smtClean="0"/>
              <a:t> Centre for Contemporary Cultural Studies in Birmingham (CCCS) in 1964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Popular is Political</a:t>
            </a:r>
          </a:p>
          <a:p>
            <a:endParaRPr lang="en-US" b="1" dirty="0" smtClean="0"/>
          </a:p>
          <a:p>
            <a:r>
              <a:rPr lang="en-US" dirty="0" smtClean="0"/>
              <a:t>Complexity of “popular” and “culture” on the wake of agrarian to industrial transformation in England</a:t>
            </a:r>
          </a:p>
          <a:p>
            <a:r>
              <a:rPr lang="en-US" dirty="0" smtClean="0"/>
              <a:t>Popular culture is not mass culture</a:t>
            </a:r>
          </a:p>
          <a:p>
            <a:r>
              <a:rPr lang="en-US" dirty="0" smtClean="0"/>
              <a:t>Popular culture’s </a:t>
            </a:r>
            <a:r>
              <a:rPr lang="en-US" dirty="0" err="1" smtClean="0"/>
              <a:t>carnivalesque</a:t>
            </a:r>
            <a:r>
              <a:rPr lang="en-US" dirty="0" smtClean="0"/>
              <a:t> inversion of high culture and low culture</a:t>
            </a:r>
          </a:p>
          <a:p>
            <a:r>
              <a:rPr lang="en-US" dirty="0" smtClean="0"/>
              <a:t>Popular culture is an ongoing site of struggle. “zone of contestation”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 </a:t>
            </a:r>
            <a:r>
              <a:rPr lang="en-US" dirty="0" err="1" smtClean="0"/>
              <a:t>Gramscian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Discourse of popular culture: Popular culture being transformed,  banned, remediated and </a:t>
            </a:r>
            <a:r>
              <a:rPr lang="en-US" dirty="0" err="1" smtClean="0"/>
              <a:t>moralised</a:t>
            </a:r>
            <a:endParaRPr lang="en-US" dirty="0" smtClean="0"/>
          </a:p>
          <a:p>
            <a:r>
              <a:rPr lang="en-US" dirty="0" smtClean="0"/>
              <a:t>Transition from “containment to resistance”</a:t>
            </a:r>
          </a:p>
          <a:p>
            <a:r>
              <a:rPr lang="en-US" dirty="0" smtClean="0"/>
              <a:t>Culture  is not the idea of pure, authentic and unified organic form</a:t>
            </a:r>
          </a:p>
          <a:p>
            <a:r>
              <a:rPr lang="en-US" dirty="0" smtClean="0"/>
              <a:t>Away from the conventional idea of museum, galleries, T.V, soap opera and shopping mall culture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</TotalTime>
  <Words>418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Literature and Culture (I) (PGECL2C002T)</vt:lpstr>
      <vt:lpstr>  Matthew Arnold  Culture and Anarchy  </vt:lpstr>
      <vt:lpstr>Anarchy</vt:lpstr>
      <vt:lpstr>Dominant mode of thought</vt:lpstr>
      <vt:lpstr>Raymond Williams Culture is Ordinary (1958)</vt:lpstr>
      <vt:lpstr>Influence and Contradictions: Karl Marx and F .R Leavis Marx: </vt:lpstr>
      <vt:lpstr>Leavis: </vt:lpstr>
      <vt:lpstr>Stuart Hall “Notes on Deconstructing the Popular”</vt:lpstr>
      <vt:lpstr>Neo Gramscian Approach</vt:lpstr>
      <vt:lpstr>Hall’s categorization of culture</vt:lpstr>
      <vt:lpstr>Popular is Political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Arnold  Culture and Anarchy (1869)</dc:title>
  <dc:creator>akki</dc:creator>
  <cp:lastModifiedBy>raj</cp:lastModifiedBy>
  <cp:revision>48</cp:revision>
  <dcterms:created xsi:type="dcterms:W3CDTF">2016-02-08T10:20:22Z</dcterms:created>
  <dcterms:modified xsi:type="dcterms:W3CDTF">2016-02-09T06:29:58Z</dcterms:modified>
</cp:coreProperties>
</file>