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7" r:id="rId3"/>
    <p:sldId id="261" r:id="rId4"/>
    <p:sldId id="262" r:id="rId5"/>
    <p:sldId id="263" r:id="rId6"/>
    <p:sldId id="269" r:id="rId7"/>
    <p:sldId id="265" r:id="rId8"/>
    <p:sldId id="279" r:id="rId9"/>
    <p:sldId id="271" r:id="rId10"/>
    <p:sldId id="270" r:id="rId11"/>
    <p:sldId id="281" r:id="rId12"/>
    <p:sldId id="272" r:id="rId13"/>
    <p:sldId id="274" r:id="rId14"/>
    <p:sldId id="276" r:id="rId15"/>
    <p:sldId id="280"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3D864-073A-46E2-BA3E-0B00568EC7BF}"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3D864-073A-46E2-BA3E-0B00568EC7BF}"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3D864-073A-46E2-BA3E-0B00568EC7BF}" type="datetimeFigureOut">
              <a:rPr lang="en-US" smtClean="0"/>
              <a:pPr/>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3D864-073A-46E2-BA3E-0B00568EC7BF}" type="datetimeFigureOut">
              <a:rPr lang="en-US" smtClean="0"/>
              <a:pPr/>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3D864-073A-46E2-BA3E-0B00568EC7BF}" type="datetimeFigureOut">
              <a:rPr lang="en-US" smtClean="0"/>
              <a:pPr/>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3D864-073A-46E2-BA3E-0B00568EC7BF}"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3D864-073A-46E2-BA3E-0B00568EC7BF}"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3D864-073A-46E2-BA3E-0B00568EC7BF}" type="datetimeFigureOut">
              <a:rPr lang="en-US" smtClean="0"/>
              <a:pPr/>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0D2D0-5E28-40CC-9B0D-728B1C706D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1"/>
            <a:ext cx="8686800" cy="2209799"/>
          </a:xfrm>
        </p:spPr>
        <p:txBody>
          <a:bodyPr>
            <a:normAutofit fontScale="90000"/>
          </a:bodyPr>
          <a:lstStyle/>
          <a:p>
            <a:r>
              <a:rPr lang="en-US" sz="4800" b="1" dirty="0" smtClean="0">
                <a:latin typeface="Times New Roman" pitchFamily="18" charset="0"/>
                <a:cs typeface="Times New Roman" pitchFamily="18" charset="0"/>
              </a:rPr>
              <a:t>To Autumn </a:t>
            </a:r>
            <a:r>
              <a:rPr lang="en-US" sz="4800" dirty="0" smtClean="0">
                <a:latin typeface="Times New Roman" pitchFamily="18" charset="0"/>
                <a:cs typeface="Times New Roman" pitchFamily="18" charset="0"/>
              </a:rPr>
              <a:t>(1819)</a:t>
            </a: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b="1" cap="all" dirty="0" smtClean="0">
                <a:latin typeface="Times New Roman" pitchFamily="18" charset="0"/>
                <a:cs typeface="Times New Roman" pitchFamily="18" charset="0"/>
              </a:rPr>
              <a:t>BY JOHN KEATS </a:t>
            </a:r>
            <a:r>
              <a:rPr lang="en-US" cap="all"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1795 –1821</a:t>
            </a:r>
            <a:r>
              <a:rPr lang="en-US" cap="all" dirty="0" smtClean="0">
                <a:latin typeface="Times New Roman" pitchFamily="18" charset="0"/>
                <a:cs typeface="Times New Roman" pitchFamily="18" charset="0"/>
              </a:rPr>
              <a:t>)</a:t>
            </a:r>
            <a:br>
              <a:rPr lang="en-US" cap="all" dirty="0" smtClean="0">
                <a:latin typeface="Times New Roman" pitchFamily="18" charset="0"/>
                <a:cs typeface="Times New Roman"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1371600" y="2667000"/>
            <a:ext cx="6400800" cy="3962400"/>
          </a:xfrm>
        </p:spPr>
        <p:txBody>
          <a:bodyPr>
            <a:normAutofit/>
          </a:bodyPr>
          <a:lstStyle/>
          <a:p>
            <a:endParaRPr lang="en-US" sz="3600" dirty="0">
              <a:solidFill>
                <a:schemeClr val="tx1"/>
              </a:solidFill>
              <a:latin typeface="Times New Roman" pitchFamily="18" charset="0"/>
              <a:cs typeface="Times New Roman" pitchFamily="18" charset="0"/>
            </a:endParaRPr>
          </a:p>
          <a:p>
            <a:endParaRPr lang="en-US" sz="3600" dirty="0" smtClean="0">
              <a:solidFill>
                <a:schemeClr val="tx1"/>
              </a:solidFill>
              <a:latin typeface="Times New Roman" pitchFamily="18" charset="0"/>
              <a:cs typeface="Times New Roman" pitchFamily="18" charset="0"/>
            </a:endParaRPr>
          </a:p>
          <a:p>
            <a:endParaRPr lang="en-US" sz="3600" dirty="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			Course Instructor</a:t>
            </a:r>
          </a:p>
          <a:p>
            <a:r>
              <a:rPr lang="en-US" sz="3600" dirty="0" smtClean="0">
                <a:solidFill>
                  <a:schemeClr val="tx1"/>
                </a:solidFill>
                <a:latin typeface="Times New Roman" pitchFamily="18" charset="0"/>
                <a:cs typeface="Times New Roman" pitchFamily="18" charset="0"/>
              </a:rPr>
              <a:t>				Dr Jeet </a:t>
            </a:r>
            <a:r>
              <a:rPr lang="en-US" sz="3600" dirty="0">
                <a:solidFill>
                  <a:schemeClr val="tx1"/>
                </a:solidFill>
                <a:latin typeface="Times New Roman" pitchFamily="18" charset="0"/>
                <a:cs typeface="Times New Roman" pitchFamily="18" charset="0"/>
              </a:rPr>
              <a:t>S</a:t>
            </a:r>
            <a:r>
              <a:rPr lang="en-US" sz="3600" dirty="0" smtClean="0">
                <a:solidFill>
                  <a:schemeClr val="tx1"/>
                </a:solidFill>
                <a:latin typeface="Times New Roman" pitchFamily="18" charset="0"/>
                <a:cs typeface="Times New Roman" pitchFamily="18" charset="0"/>
              </a:rPr>
              <a:t>ingh</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52400"/>
            <a:ext cx="8991600" cy="6477000"/>
          </a:xfrm>
        </p:spPr>
        <p:txBody>
          <a:bodyPr>
            <a:noAutofit/>
          </a:bodyPr>
          <a:lstStyle/>
          <a:p>
            <a:pPr algn="just">
              <a:lnSpc>
                <a:spcPct val="150000"/>
              </a:lnSpc>
              <a:buFont typeface="Wingdings" pitchFamily="2" charset="2"/>
              <a:buChar char="Ø"/>
            </a:pPr>
            <a:r>
              <a:rPr lang="en-US" sz="2800" dirty="0">
                <a:solidFill>
                  <a:schemeClr val="tx1"/>
                </a:solidFill>
                <a:latin typeface="Times New Roman" pitchFamily="18" charset="0"/>
                <a:cs typeface="Times New Roman" pitchFamily="18" charset="0"/>
              </a:rPr>
              <a:t>Here, the emphasis is on the characteristic activities of autumn, threshing, reaping, gleaning, and cider making. </a:t>
            </a:r>
          </a:p>
          <a:p>
            <a:pPr algn="just">
              <a:lnSpc>
                <a:spcPct val="150000"/>
              </a:lnSpc>
              <a:buFont typeface="Wingdings" pitchFamily="2" charset="2"/>
              <a:buChar char="Ø"/>
            </a:pPr>
            <a:r>
              <a:rPr lang="en-US" sz="2800" dirty="0">
                <a:solidFill>
                  <a:schemeClr val="tx1"/>
                </a:solidFill>
                <a:latin typeface="Times New Roman" pitchFamily="18" charset="0"/>
                <a:cs typeface="Times New Roman" pitchFamily="18" charset="0"/>
              </a:rPr>
              <a:t>Autumn is shown as sitting on a granary floor as the grain is being harvested. Then the speaker considers autumn asleep, made drowsy by the perfume ("fume") of the poppies. </a:t>
            </a:r>
          </a:p>
          <a:p>
            <a:pPr algn="just">
              <a:lnSpc>
                <a:spcPct val="150000"/>
              </a:lnSpc>
              <a:buFont typeface="Wingdings" pitchFamily="2" charset="2"/>
              <a:buChar char="Ø"/>
            </a:pPr>
            <a:r>
              <a:rPr lang="en-US" sz="2800" dirty="0">
                <a:solidFill>
                  <a:schemeClr val="tx1"/>
                </a:solidFill>
                <a:latin typeface="Times New Roman" pitchFamily="18" charset="0"/>
                <a:cs typeface="Times New Roman" pitchFamily="18" charset="0"/>
              </a:rPr>
              <a:t>Since the first stanza gives subtle indications of being early in the day, the second stanza would be midday or afternoon as autumn has spent “hours by hours” watching the harvest, a sense of sometime gone </a:t>
            </a:r>
            <a:r>
              <a:rPr lang="en-US" sz="2800" dirty="0" smtClean="0">
                <a:solidFill>
                  <a:schemeClr val="tx1"/>
                </a:solidFill>
                <a:latin typeface="Times New Roman" pitchFamily="18" charset="0"/>
                <a:cs typeface="Times New Roman" pitchFamily="18" charset="0"/>
              </a:rPr>
              <a:t>by.</a:t>
            </a:r>
          </a:p>
          <a:p>
            <a:pPr marL="742950" indent="-742950"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52400"/>
            <a:ext cx="8991600" cy="6477000"/>
          </a:xfrm>
        </p:spPr>
        <p:txBody>
          <a:bodyPr>
            <a:noAutofit/>
          </a:bodyPr>
          <a:lstStyle/>
          <a:p>
            <a:pPr algn="just">
              <a:lnSpc>
                <a:spcPct val="150000"/>
              </a:lnSpc>
              <a:buFont typeface="Wingdings" pitchFamily="2" charset="2"/>
              <a:buChar char="Ø"/>
            </a:pPr>
            <a:r>
              <a:rPr lang="en-US" sz="2800" dirty="0" smtClean="0">
                <a:solidFill>
                  <a:schemeClr val="tx1"/>
                </a:solidFill>
                <a:latin typeface="Times New Roman" pitchFamily="18" charset="0"/>
                <a:cs typeface="Times New Roman" pitchFamily="18" charset="0"/>
              </a:rPr>
              <a:t>The poet creates a beautiful picture of autumn as a reaper whose hair are genteelly flutter by the blowing of the wind. Autumn feels drowsy because of poppy flowers and sleeps on the half reaped corn while holding a sickle in her hand. Autumn is seen as a worker carrying a burden of corn on its head.</a:t>
            </a:r>
            <a:endParaRPr lang="en-GB"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GB" sz="2800" dirty="0" smtClean="0">
                <a:solidFill>
                  <a:schemeClr val="tx1"/>
                </a:solidFill>
                <a:latin typeface="Times New Roman" pitchFamily="18" charset="0"/>
                <a:cs typeface="Times New Roman" pitchFamily="18" charset="0"/>
              </a:rPr>
              <a:t>Thus autumn is pictured in the stanza as bringing all the fruits of earth to maturity in readiness for harvesting.</a:t>
            </a:r>
            <a:endParaRPr lang="en-US"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marL="742950" indent="-742950" algn="just">
              <a:lnSpc>
                <a:spcPct val="150000"/>
              </a:lnSpc>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6858000"/>
          </a:xfrm>
        </p:spPr>
        <p:txBody>
          <a:bodyPr>
            <a:noAutofit/>
          </a:bodyPr>
          <a:lstStyle/>
          <a:p>
            <a:pPr algn="just">
              <a:buFont typeface="Wingdings" pitchFamily="2" charset="2"/>
              <a:buChar char="Ø"/>
            </a:pPr>
            <a:endParaRPr lang="en-US" sz="26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600" dirty="0" smtClean="0">
                <a:solidFill>
                  <a:schemeClr val="tx1"/>
                </a:solidFill>
                <a:latin typeface="Times New Roman" pitchFamily="18" charset="0"/>
                <a:cs typeface="Times New Roman" pitchFamily="18" charset="0"/>
              </a:rPr>
              <a:t>The worker balances her body while crossing a stream with a bundle on her head and is being watched by the Autumn is like an onlooker also keeping watch on the oozing of the apple cider.  </a:t>
            </a:r>
          </a:p>
          <a:p>
            <a:pPr algn="just">
              <a:buFont typeface="Wingdings" pitchFamily="2" charset="2"/>
              <a:buChar char="Ø"/>
            </a:pPr>
            <a:r>
              <a:rPr lang="en-US" sz="2600" dirty="0" smtClean="0">
                <a:solidFill>
                  <a:schemeClr val="tx1"/>
                </a:solidFill>
                <a:latin typeface="Times New Roman" pitchFamily="18" charset="0"/>
                <a:cs typeface="Times New Roman" pitchFamily="18" charset="0"/>
              </a:rPr>
              <a:t>Different </a:t>
            </a:r>
            <a:r>
              <a:rPr lang="en-US" sz="2600" dirty="0">
                <a:solidFill>
                  <a:schemeClr val="tx1"/>
                </a:solidFill>
                <a:latin typeface="Times New Roman" pitchFamily="18" charset="0"/>
                <a:cs typeface="Times New Roman" pitchFamily="18" charset="0"/>
              </a:rPr>
              <a:t>activities of the Autumn are shown through the help of metaphors and personifications which indicate the indicate the rich powers of the season and the gradual passing away of time making the poem dramatic one. </a:t>
            </a:r>
          </a:p>
          <a:p>
            <a:pPr algn="just">
              <a:buFont typeface="Wingdings" pitchFamily="2" charset="2"/>
              <a:buChar char="Ø"/>
            </a:pPr>
            <a:r>
              <a:rPr lang="en-US" sz="2600" dirty="0">
                <a:solidFill>
                  <a:schemeClr val="tx1"/>
                </a:solidFill>
                <a:latin typeface="Times New Roman" pitchFamily="18" charset="0"/>
                <a:cs typeface="Times New Roman" pitchFamily="18" charset="0"/>
              </a:rPr>
              <a:t>Ode to Autumn is an unconventional appreciation of the autumn season. It surprises the reader with the unusual idea that autumn is a season to rejoice. </a:t>
            </a:r>
          </a:p>
          <a:p>
            <a:pPr algn="just">
              <a:buFont typeface="Wingdings" pitchFamily="2" charset="2"/>
              <a:buChar char="Ø"/>
            </a:pPr>
            <a:r>
              <a:rPr lang="en-US" sz="2600" dirty="0">
                <a:solidFill>
                  <a:schemeClr val="tx1"/>
                </a:solidFill>
                <a:latin typeface="Times New Roman" pitchFamily="18" charset="0"/>
                <a:cs typeface="Times New Roman" pitchFamily="18" charset="0"/>
              </a:rPr>
              <a:t>Keats understands maturity and ripeness as one with old age and decay. Old age is as a complement to youth, as death is to life. Keats celebrates the unification of these fundamental paradoxes of life which give meaning and make life worth living</a:t>
            </a:r>
            <a:r>
              <a:rPr lang="en-US" sz="2600" dirty="0" smtClean="0">
                <a:solidFill>
                  <a:schemeClr val="tx1"/>
                </a:solidFill>
                <a:latin typeface="Times New Roman" pitchFamily="18" charset="0"/>
                <a:cs typeface="Times New Roman" pitchFamily="18" charset="0"/>
              </a:rPr>
              <a:t>.</a:t>
            </a:r>
          </a:p>
          <a:p>
            <a:pPr algn="just">
              <a:buFont typeface="Wingdings" pitchFamily="2" charset="2"/>
              <a:buChar char="Ø"/>
            </a:pPr>
            <a:r>
              <a:rPr lang="en-GB" sz="2800" dirty="0" smtClean="0">
                <a:solidFill>
                  <a:schemeClr val="tx1"/>
                </a:solidFill>
                <a:latin typeface="Times New Roman" pitchFamily="18" charset="0"/>
                <a:cs typeface="Times New Roman" pitchFamily="18" charset="0"/>
              </a:rPr>
              <a:t>In the second stanza, autumn is seen in the person busy in reaping, winnowing, gleaning and cider-</a:t>
            </a:r>
            <a:r>
              <a:rPr lang="en-GB" sz="2800" dirty="0" err="1" smtClean="0">
                <a:solidFill>
                  <a:schemeClr val="tx1"/>
                </a:solidFill>
                <a:latin typeface="Times New Roman" pitchFamily="18" charset="0"/>
                <a:cs typeface="Times New Roman" pitchFamily="18" charset="0"/>
              </a:rPr>
              <a:t>pressing.There</a:t>
            </a:r>
            <a:endParaRPr lang="en-US" sz="2600" dirty="0">
              <a:solidFill>
                <a:schemeClr val="tx1"/>
              </a:solidFill>
              <a:latin typeface="Times New Roman" pitchFamily="18" charset="0"/>
              <a:cs typeface="Times New Roman" pitchFamily="18" charset="0"/>
            </a:endParaRPr>
          </a:p>
          <a:p>
            <a:pPr algn="just"/>
            <a:endParaRPr lang="en-US" sz="2600" dirty="0">
              <a:solidFill>
                <a:schemeClr val="tx1"/>
              </a:solidFill>
              <a:latin typeface="Times New Roman" pitchFamily="18" charset="0"/>
              <a:cs typeface="Times New Roman" pitchFamily="18" charset="0"/>
            </a:endParaRPr>
          </a:p>
          <a:p>
            <a:pPr marL="742950" indent="-742950" algn="just">
              <a:buFont typeface="Wingdings" pitchFamily="2" charset="2"/>
              <a:buChar char="Ø"/>
            </a:pPr>
            <a:endParaRPr lang="en-US" sz="2600"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381000"/>
          </a:xfrm>
        </p:spPr>
        <p:txBody>
          <a:bodyPr>
            <a:noAutofit/>
          </a:bodyPr>
          <a:lstStyle/>
          <a:p>
            <a:pPr lvl="1" algn="ctr" rtl="0">
              <a:spcBef>
                <a:spcPct val="0"/>
              </a:spcBef>
            </a:pPr>
            <a:r>
              <a:rPr lang="en-US" sz="2800" b="1" dirty="0" smtClean="0">
                <a:solidFill>
                  <a:schemeClr val="tx1"/>
                </a:solidFill>
                <a:latin typeface="Times New Roman" pitchFamily="18" charset="0"/>
                <a:cs typeface="Times New Roman" pitchFamily="18" charset="0"/>
              </a:rPr>
              <a:t>Stanza III (Imageries of death and passing)</a:t>
            </a: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0" y="381000"/>
            <a:ext cx="9144000" cy="6477000"/>
          </a:xfrm>
        </p:spPr>
        <p:txBody>
          <a:bodyPr>
            <a:noAutofit/>
          </a:bodyPr>
          <a:lstStyle/>
          <a:p>
            <a:pPr algn="just">
              <a:lnSpc>
                <a:spcPct val="150000"/>
              </a:lnSpc>
              <a:buFont typeface="Wingdings" pitchFamily="2" charset="2"/>
              <a:buChar char="Ø"/>
            </a:pPr>
            <a:r>
              <a:rPr lang="en-US" sz="2800" dirty="0" smtClean="0">
                <a:solidFill>
                  <a:schemeClr val="tx1"/>
                </a:solidFill>
                <a:latin typeface="Times New Roman" pitchFamily="18" charset="0"/>
                <a:cs typeface="Times New Roman" pitchFamily="18" charset="0"/>
              </a:rPr>
              <a:t>The personification of the autumn continues </a:t>
            </a:r>
            <a:r>
              <a:rPr lang="en-US" sz="2800" dirty="0" err="1" smtClean="0">
                <a:solidFill>
                  <a:schemeClr val="tx1"/>
                </a:solidFill>
                <a:latin typeface="Times New Roman" pitchFamily="18" charset="0"/>
                <a:cs typeface="Times New Roman" pitchFamily="18" charset="0"/>
              </a:rPr>
              <a:t>andAutumn</a:t>
            </a:r>
            <a:r>
              <a:rPr lang="en-US" sz="2800" dirty="0" smtClean="0">
                <a:solidFill>
                  <a:schemeClr val="tx1"/>
                </a:solidFill>
                <a:latin typeface="Times New Roman" pitchFamily="18" charset="0"/>
                <a:cs typeface="Times New Roman" pitchFamily="18" charset="0"/>
              </a:rPr>
              <a:t> is addressed as a sad woman mourning the loss of spring. The </a:t>
            </a:r>
            <a:r>
              <a:rPr lang="en-US" sz="2800" dirty="0">
                <a:solidFill>
                  <a:schemeClr val="tx1"/>
                </a:solidFill>
                <a:latin typeface="Times New Roman" pitchFamily="18" charset="0"/>
                <a:cs typeface="Times New Roman" pitchFamily="18" charset="0"/>
              </a:rPr>
              <a:t>ending of the autumn make the poet </a:t>
            </a:r>
            <a:r>
              <a:rPr lang="en-US" sz="2800" dirty="0" smtClean="0">
                <a:solidFill>
                  <a:schemeClr val="tx1"/>
                </a:solidFill>
                <a:latin typeface="Times New Roman" pitchFamily="18" charset="0"/>
                <a:cs typeface="Times New Roman" pitchFamily="18" charset="0"/>
              </a:rPr>
              <a:t>sad but </a:t>
            </a:r>
            <a:r>
              <a:rPr lang="en-US" sz="2800" dirty="0">
                <a:solidFill>
                  <a:schemeClr val="tx1"/>
                </a:solidFill>
                <a:latin typeface="Times New Roman" pitchFamily="18" charset="0"/>
                <a:cs typeface="Times New Roman" pitchFamily="18" charset="0"/>
              </a:rPr>
              <a:t>soon he realizes that the autumn has her own beauty music and grace. </a:t>
            </a:r>
          </a:p>
          <a:p>
            <a:pPr algn="just">
              <a:lnSpc>
                <a:spcPct val="150000"/>
              </a:lnSpc>
              <a:buFont typeface="Wingdings" pitchFamily="2" charset="2"/>
              <a:buChar char="Ø"/>
            </a:pPr>
            <a:r>
              <a:rPr lang="en-GB" sz="2800" dirty="0">
                <a:solidFill>
                  <a:schemeClr val="tx1"/>
                </a:solidFill>
                <a:latin typeface="Times New Roman" pitchFamily="18" charset="0"/>
                <a:cs typeface="Times New Roman" pitchFamily="18" charset="0"/>
              </a:rPr>
              <a:t>There are the images of life and death this stanza. The Autumn is compared to an image of the day, which, like autumn, is about to end. The Autumn ends with a sense of fulfilment and the day ends with the beautiful image of ‘barred clouds’ followed by the mournful images of songs which are like a funeral dirge for the dying </a:t>
            </a:r>
            <a:r>
              <a:rPr lang="en-GB" sz="2800">
                <a:solidFill>
                  <a:schemeClr val="tx1"/>
                </a:solidFill>
                <a:latin typeface="Times New Roman" pitchFamily="18" charset="0"/>
                <a:cs typeface="Times New Roman" pitchFamily="18" charset="0"/>
              </a:rPr>
              <a:t>year</a:t>
            </a:r>
            <a:r>
              <a:rPr lang="en-GB" sz="280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6858000"/>
          </a:xfrm>
        </p:spPr>
        <p:txBody>
          <a:bodyPr>
            <a:noAutofit/>
          </a:bodyPr>
          <a:lstStyle/>
          <a:p>
            <a:pPr algn="just">
              <a:lnSpc>
                <a:spcPct val="150000"/>
              </a:lnSpc>
              <a:buFont typeface="Wingdings" pitchFamily="2" charset="2"/>
              <a:buChar char="Ø"/>
            </a:pPr>
            <a:r>
              <a:rPr lang="en-GB" sz="2800" dirty="0" smtClean="0">
                <a:solidFill>
                  <a:schemeClr val="tx1"/>
                </a:solidFill>
                <a:latin typeface="Times New Roman" pitchFamily="18" charset="0"/>
                <a:cs typeface="Times New Roman" pitchFamily="18" charset="0"/>
              </a:rPr>
              <a:t>The third stanza is a collection of the varied sounds, sights and music of Autumn. These are </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barrèd</a:t>
            </a:r>
            <a:r>
              <a:rPr lang="en-US" sz="2800" dirty="0" smtClean="0">
                <a:solidFill>
                  <a:schemeClr val="tx1"/>
                </a:solidFill>
                <a:latin typeface="Times New Roman" pitchFamily="18" charset="0"/>
                <a:cs typeface="Times New Roman" pitchFamily="18" charset="0"/>
              </a:rPr>
              <a:t> clouds’, ‘soft-dying day’, ‘rosy hue’, ‘</a:t>
            </a:r>
            <a:r>
              <a:rPr lang="en-US" sz="2800" dirty="0" err="1" smtClean="0">
                <a:solidFill>
                  <a:schemeClr val="tx1"/>
                </a:solidFill>
                <a:latin typeface="Times New Roman" pitchFamily="18" charset="0"/>
                <a:cs typeface="Times New Roman" pitchFamily="18" charset="0"/>
              </a:rPr>
              <a:t>wailful</a:t>
            </a:r>
            <a:r>
              <a:rPr lang="en-US" sz="2800" dirty="0" smtClean="0">
                <a:solidFill>
                  <a:schemeClr val="tx1"/>
                </a:solidFill>
                <a:latin typeface="Times New Roman" pitchFamily="18" charset="0"/>
                <a:cs typeface="Times New Roman" pitchFamily="18" charset="0"/>
              </a:rPr>
              <a:t> choir’, ‘borne aloft/Or sinking as the light wind lives or dies’, ‘loud bleat from hilly bourn’, ‘Hedge-crickets sing, ‘with treble soft/ The redbreast whistles from a garden-croft, and swallows twitter in the skies’. </a:t>
            </a:r>
            <a:endParaRPr lang="en-GB"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GB" sz="2800" dirty="0" smtClean="0">
                <a:solidFill>
                  <a:schemeClr val="tx1"/>
                </a:solidFill>
                <a:latin typeface="Times New Roman" pitchFamily="18" charset="0"/>
                <a:cs typeface="Times New Roman" pitchFamily="18" charset="0"/>
              </a:rPr>
              <a:t>The </a:t>
            </a:r>
            <a:r>
              <a:rPr lang="en-GB" sz="2800" dirty="0">
                <a:solidFill>
                  <a:schemeClr val="tx1"/>
                </a:solidFill>
                <a:latin typeface="Times New Roman" pitchFamily="18" charset="0"/>
                <a:cs typeface="Times New Roman" pitchFamily="18" charset="0"/>
              </a:rPr>
              <a:t>poet also adopts a tone of </a:t>
            </a:r>
            <a:r>
              <a:rPr lang="en-GB" sz="2800" dirty="0" smtClean="0">
                <a:solidFill>
                  <a:schemeClr val="tx1"/>
                </a:solidFill>
                <a:latin typeface="Times New Roman" pitchFamily="18" charset="0"/>
                <a:cs typeface="Times New Roman" pitchFamily="18" charset="0"/>
              </a:rPr>
              <a:t>tenderness and  suggests that death should be accepted as </a:t>
            </a:r>
            <a:r>
              <a:rPr lang="en-GB" sz="2800" dirty="0">
                <a:solidFill>
                  <a:schemeClr val="tx1"/>
                </a:solidFill>
                <a:latin typeface="Times New Roman" pitchFamily="18" charset="0"/>
                <a:cs typeface="Times New Roman" pitchFamily="18" charset="0"/>
              </a:rPr>
              <a:t>something inherent in the course of </a:t>
            </a:r>
            <a:r>
              <a:rPr lang="en-GB" sz="2800" dirty="0" smtClean="0">
                <a:solidFill>
                  <a:schemeClr val="tx1"/>
                </a:solidFill>
                <a:latin typeface="Times New Roman" pitchFamily="18" charset="0"/>
                <a:cs typeface="Times New Roman" pitchFamily="18" charset="0"/>
              </a:rPr>
              <a:t>things. </a:t>
            </a:r>
            <a:r>
              <a:rPr lang="en-GB" sz="2800" dirty="0">
                <a:solidFill>
                  <a:schemeClr val="tx1"/>
                </a:solidFill>
                <a:latin typeface="Times New Roman" pitchFamily="18" charset="0"/>
                <a:cs typeface="Times New Roman" pitchFamily="18" charset="0"/>
              </a:rPr>
              <a:t>The serenity and acceptance </a:t>
            </a:r>
            <a:r>
              <a:rPr lang="en-GB" sz="2800" dirty="0" smtClean="0">
                <a:solidFill>
                  <a:schemeClr val="tx1"/>
                </a:solidFill>
                <a:latin typeface="Times New Roman" pitchFamily="18" charset="0"/>
                <a:cs typeface="Times New Roman" pitchFamily="18" charset="0"/>
              </a:rPr>
              <a:t>teach  a lesson </a:t>
            </a:r>
            <a:r>
              <a:rPr lang="en-GB" sz="2800" dirty="0">
                <a:solidFill>
                  <a:schemeClr val="tx1"/>
                </a:solidFill>
                <a:latin typeface="Times New Roman" pitchFamily="18" charset="0"/>
                <a:cs typeface="Times New Roman" pitchFamily="18" charset="0"/>
              </a:rPr>
              <a:t>that all stages of life have certain identity and </a:t>
            </a:r>
            <a:r>
              <a:rPr lang="en-GB" sz="2800" dirty="0" smtClean="0">
                <a:solidFill>
                  <a:schemeClr val="tx1"/>
                </a:solidFill>
                <a:latin typeface="Times New Roman" pitchFamily="18" charset="0"/>
                <a:cs typeface="Times New Roman" pitchFamily="18" charset="0"/>
              </a:rPr>
              <a:t>beauty.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6858000"/>
          </a:xfrm>
        </p:spPr>
        <p:txBody>
          <a:bodyPr>
            <a:noAutofit/>
          </a:bodyPr>
          <a:lstStyle/>
          <a:p>
            <a:pPr algn="just">
              <a:lnSpc>
                <a:spcPct val="150000"/>
              </a:lnSpc>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solidFill>
                  <a:schemeClr val="tx1"/>
                </a:solidFill>
                <a:latin typeface="Times New Roman" pitchFamily="18" charset="0"/>
                <a:cs typeface="Times New Roman" pitchFamily="18" charset="0"/>
              </a:rPr>
              <a:t>All the stanzas of the poem are arranged within the structure of a day: morning (first Stanza) midday (second stanza) and evening (third stanza). These stanzas also correspond with y are also arranged in the structure of a life: conception/birth, growth and death. The completion of autumn is analogous to the completion of a day; the natural progression of things. Even though Keats (the speaker) mourned the end of autumn, he celebrated its sights, smells, and sounds for what they were. </a:t>
            </a:r>
          </a:p>
          <a:p>
            <a:pPr algn="just">
              <a:lnSpc>
                <a:spcPct val="150000"/>
              </a:lnSpc>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6858000"/>
          </a:xfrm>
        </p:spPr>
        <p:txBody>
          <a:bodyPr>
            <a:noAutofit/>
          </a:bodyPr>
          <a:lstStyle/>
          <a:p>
            <a:pPr algn="just">
              <a:lnSpc>
                <a:spcPct val="150000"/>
              </a:lnSpc>
              <a:buFont typeface="Wingdings" pitchFamily="2" charset="2"/>
              <a:buChar char="Ø"/>
            </a:pPr>
            <a:endParaRPr lang="en-GB"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solidFill>
                  <a:schemeClr val="tx1"/>
                </a:solidFill>
                <a:latin typeface="Times New Roman" pitchFamily="18" charset="0"/>
                <a:cs typeface="Times New Roman" pitchFamily="18" charset="0"/>
              </a:rPr>
              <a:t>The poem is remarkable for its richness of imagery. It is a feast of sights and sounds. </a:t>
            </a:r>
          </a:p>
          <a:p>
            <a:pPr algn="just">
              <a:lnSpc>
                <a:spcPct val="150000"/>
              </a:lnSpc>
              <a:buFont typeface="Wingdings" pitchFamily="2" charset="2"/>
              <a:buChar char="Ø"/>
            </a:pPr>
            <a:r>
              <a:rPr lang="en-US" sz="2800" dirty="0" smtClean="0">
                <a:solidFill>
                  <a:schemeClr val="tx1"/>
                </a:solidFill>
                <a:latin typeface="Times New Roman" pitchFamily="18" charset="0"/>
                <a:cs typeface="Times New Roman" pitchFamily="18" charset="0"/>
              </a:rPr>
              <a:t>Throughout the poem, Keats alludes to the pastoral tradition in poetry, a form of poetic writing that celebrates the idea of the countryside and focuses primarily on the description of the surroundings.</a:t>
            </a:r>
            <a:endParaRPr lang="en-GB"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GB" sz="2800" dirty="0" smtClean="0">
                <a:solidFill>
                  <a:schemeClr val="tx1"/>
                </a:solidFill>
                <a:latin typeface="Times New Roman" pitchFamily="18" charset="0"/>
                <a:cs typeface="Times New Roman" pitchFamily="18" charset="0"/>
              </a:rPr>
              <a:t>There is “z” and “m” sounds in the poem e.g.,—hazel, shells, flowers, bees, days, cease, cells and “m” sound - plump, more, warm, summer, </a:t>
            </a:r>
            <a:r>
              <a:rPr lang="en-GB" sz="2800" dirty="0" err="1" smtClean="0">
                <a:solidFill>
                  <a:schemeClr val="tx1"/>
                </a:solidFill>
                <a:latin typeface="Times New Roman" pitchFamily="18" charset="0"/>
                <a:cs typeface="Times New Roman" pitchFamily="18" charset="0"/>
              </a:rPr>
              <a:t>brimni’d</a:t>
            </a:r>
            <a:r>
              <a:rPr lang="en-GB" sz="2800" dirty="0" smtClean="0">
                <a:solidFill>
                  <a:schemeClr val="tx1"/>
                </a:solidFill>
                <a:latin typeface="Times New Roman" pitchFamily="18" charset="0"/>
                <a:cs typeface="Times New Roman" pitchFamily="18" charset="0"/>
              </a:rPr>
              <a:t> clammy.</a:t>
            </a:r>
            <a:endParaRPr lang="en-US"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981199"/>
          </a:xfrm>
        </p:spPr>
        <p:txBody>
          <a:bodyPr>
            <a:normAutofit fontScale="90000"/>
          </a:bodyPr>
          <a:lstStyle/>
          <a:p>
            <a:r>
              <a:rPr lang="en-US" sz="4800" b="1" dirty="0" smtClean="0">
                <a:latin typeface="Times New Roman" pitchFamily="18" charset="0"/>
                <a:cs typeface="Times New Roman" pitchFamily="18" charset="0"/>
              </a:rPr>
              <a:t>Ode to Autumn </a:t>
            </a:r>
            <a:r>
              <a:rPr lang="en-US" sz="4800" dirty="0" smtClean="0">
                <a:latin typeface="Times New Roman" pitchFamily="18" charset="0"/>
                <a:cs typeface="Times New Roman" pitchFamily="18" charset="0"/>
              </a:rPr>
              <a:t>(1819)</a:t>
            </a: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b="1" cap="all" dirty="0" smtClean="0">
                <a:latin typeface="Times New Roman" pitchFamily="18" charset="0"/>
                <a:cs typeface="Times New Roman" pitchFamily="18" charset="0"/>
              </a:rPr>
              <a:t>BY JOHN KEATS </a:t>
            </a:r>
            <a:r>
              <a:rPr lang="en-US" cap="all" dirty="0" smtClean="0">
                <a:latin typeface="Times New Roman" pitchFamily="18" charset="0"/>
                <a:cs typeface="Times New Roman" pitchFamily="18" charset="0"/>
              </a:rPr>
              <a:t>(</a:t>
            </a:r>
            <a:r>
              <a:rPr lang="en-US" dirty="0">
                <a:latin typeface="Times New Roman" pitchFamily="18" charset="0"/>
                <a:cs typeface="Times New Roman" pitchFamily="18" charset="0"/>
              </a:rPr>
              <a:t>1795 </a:t>
            </a:r>
            <a:r>
              <a:rPr lang="en-US" dirty="0" smtClean="0">
                <a:latin typeface="Times New Roman" pitchFamily="18" charset="0"/>
                <a:cs typeface="Times New Roman" pitchFamily="18" charset="0"/>
              </a:rPr>
              <a:t>–1821</a:t>
            </a:r>
            <a:r>
              <a:rPr lang="en-US" cap="all" dirty="0" smtClean="0">
                <a:latin typeface="Times New Roman" pitchFamily="18" charset="0"/>
                <a:cs typeface="Times New Roman" pitchFamily="18" charset="0"/>
              </a:rPr>
              <a:t>)</a:t>
            </a:r>
            <a:br>
              <a:rPr lang="en-US" cap="all" dirty="0" smtClean="0">
                <a:latin typeface="Times New Roman" pitchFamily="18" charset="0"/>
                <a:cs typeface="Times New Roman" pitchFamily="18" charset="0"/>
              </a:rPr>
            </a:br>
            <a:r>
              <a:rPr lang="en-US" cap="all" dirty="0" smtClean="0">
                <a:latin typeface="Times New Roman" pitchFamily="18" charset="0"/>
                <a:cs typeface="Times New Roman" pitchFamily="18" charset="0"/>
              </a:rPr>
              <a:t>Text (Stanza-1)</a:t>
            </a:r>
            <a:r>
              <a:rPr lang="en-US" dirty="0" smtClean="0"/>
              <a:t/>
            </a:r>
            <a:br>
              <a:rPr lang="en-US" dirty="0" smtClean="0"/>
            </a:br>
            <a:endParaRPr lang="en-US" dirty="0"/>
          </a:p>
        </p:txBody>
      </p:sp>
      <p:sp>
        <p:nvSpPr>
          <p:cNvPr id="3" name="Subtitle 2"/>
          <p:cNvSpPr>
            <a:spLocks noGrp="1"/>
          </p:cNvSpPr>
          <p:nvPr>
            <p:ph type="subTitle" idx="1"/>
          </p:nvPr>
        </p:nvSpPr>
        <p:spPr>
          <a:xfrm>
            <a:off x="914400" y="2057400"/>
            <a:ext cx="7315200" cy="4343400"/>
          </a:xfrm>
        </p:spPr>
        <p:txBody>
          <a:bodyPr>
            <a:normAutofit fontScale="77500" lnSpcReduction="20000"/>
          </a:bodyPr>
          <a:lstStyle/>
          <a:p>
            <a:r>
              <a:rPr lang="en-US" sz="3100" dirty="0">
                <a:solidFill>
                  <a:schemeClr val="tx1"/>
                </a:solidFill>
                <a:latin typeface="Times New Roman" pitchFamily="18" charset="0"/>
                <a:cs typeface="Times New Roman" pitchFamily="18" charset="0"/>
              </a:rPr>
              <a:t>SEASON of mists and mellow fruitfulness,</a:t>
            </a:r>
          </a:p>
          <a:p>
            <a:r>
              <a:rPr lang="en-US" sz="3100" dirty="0">
                <a:solidFill>
                  <a:schemeClr val="tx1"/>
                </a:solidFill>
                <a:latin typeface="Times New Roman" pitchFamily="18" charset="0"/>
                <a:cs typeface="Times New Roman" pitchFamily="18" charset="0"/>
              </a:rPr>
              <a:t>Close bosom-friend of the maturing sun;</a:t>
            </a:r>
          </a:p>
          <a:p>
            <a:r>
              <a:rPr lang="en-US" sz="3100" dirty="0">
                <a:solidFill>
                  <a:schemeClr val="tx1"/>
                </a:solidFill>
                <a:latin typeface="Times New Roman" pitchFamily="18" charset="0"/>
                <a:cs typeface="Times New Roman" pitchFamily="18" charset="0"/>
              </a:rPr>
              <a:t>Conspiring with him how to load and bless</a:t>
            </a:r>
          </a:p>
          <a:p>
            <a:r>
              <a:rPr lang="en-US" sz="3100" dirty="0">
                <a:solidFill>
                  <a:schemeClr val="tx1"/>
                </a:solidFill>
                <a:latin typeface="Times New Roman" pitchFamily="18" charset="0"/>
                <a:cs typeface="Times New Roman" pitchFamily="18" charset="0"/>
              </a:rPr>
              <a:t>With fruit the vines that round the thatch-eaves run;</a:t>
            </a:r>
          </a:p>
          <a:p>
            <a:r>
              <a:rPr lang="en-US" sz="3100" dirty="0">
                <a:solidFill>
                  <a:schemeClr val="tx1"/>
                </a:solidFill>
                <a:latin typeface="Times New Roman" pitchFamily="18" charset="0"/>
                <a:cs typeface="Times New Roman" pitchFamily="18" charset="0"/>
              </a:rPr>
              <a:t>To bend with apples the </a:t>
            </a:r>
            <a:r>
              <a:rPr lang="en-US" sz="3100" dirty="0" err="1">
                <a:solidFill>
                  <a:schemeClr val="tx1"/>
                </a:solidFill>
                <a:latin typeface="Times New Roman" pitchFamily="18" charset="0"/>
                <a:cs typeface="Times New Roman" pitchFamily="18" charset="0"/>
              </a:rPr>
              <a:t>moss'd</a:t>
            </a:r>
            <a:r>
              <a:rPr lang="en-US" sz="3100" dirty="0">
                <a:solidFill>
                  <a:schemeClr val="tx1"/>
                </a:solidFill>
                <a:latin typeface="Times New Roman" pitchFamily="18" charset="0"/>
                <a:cs typeface="Times New Roman" pitchFamily="18" charset="0"/>
              </a:rPr>
              <a:t> cottage-trees,</a:t>
            </a:r>
          </a:p>
          <a:p>
            <a:r>
              <a:rPr lang="en-US" sz="3100" dirty="0">
                <a:solidFill>
                  <a:schemeClr val="tx1"/>
                </a:solidFill>
                <a:latin typeface="Times New Roman" pitchFamily="18" charset="0"/>
                <a:cs typeface="Times New Roman" pitchFamily="18" charset="0"/>
              </a:rPr>
              <a:t>And fill all fruit with ripeness to the core;</a:t>
            </a:r>
          </a:p>
          <a:p>
            <a:r>
              <a:rPr lang="en-US" sz="3100" dirty="0">
                <a:solidFill>
                  <a:schemeClr val="tx1"/>
                </a:solidFill>
                <a:latin typeface="Times New Roman" pitchFamily="18" charset="0"/>
                <a:cs typeface="Times New Roman" pitchFamily="18" charset="0"/>
              </a:rPr>
              <a:t>To swell the gourd, and plump the hazel shells</a:t>
            </a:r>
          </a:p>
          <a:p>
            <a:r>
              <a:rPr lang="en-US" sz="3100" dirty="0">
                <a:solidFill>
                  <a:schemeClr val="tx1"/>
                </a:solidFill>
                <a:latin typeface="Times New Roman" pitchFamily="18" charset="0"/>
                <a:cs typeface="Times New Roman" pitchFamily="18" charset="0"/>
              </a:rPr>
              <a:t>With a sweet kernel; to set budding more,</a:t>
            </a:r>
          </a:p>
          <a:p>
            <a:r>
              <a:rPr lang="en-US" sz="3100" dirty="0">
                <a:solidFill>
                  <a:schemeClr val="tx1"/>
                </a:solidFill>
                <a:latin typeface="Times New Roman" pitchFamily="18" charset="0"/>
                <a:cs typeface="Times New Roman" pitchFamily="18" charset="0"/>
              </a:rPr>
              <a:t>And still more, later flowers for the bees,</a:t>
            </a:r>
          </a:p>
          <a:p>
            <a:r>
              <a:rPr lang="en-US" sz="3100" dirty="0">
                <a:solidFill>
                  <a:schemeClr val="tx1"/>
                </a:solidFill>
                <a:latin typeface="Times New Roman" pitchFamily="18" charset="0"/>
                <a:cs typeface="Times New Roman" pitchFamily="18" charset="0"/>
              </a:rPr>
              <a:t>Until they think warm days will never cease;</a:t>
            </a:r>
          </a:p>
          <a:p>
            <a:r>
              <a:rPr lang="en-US" sz="3100" dirty="0">
                <a:solidFill>
                  <a:schemeClr val="tx1"/>
                </a:solidFill>
                <a:latin typeface="Times New Roman" pitchFamily="18" charset="0"/>
                <a:cs typeface="Times New Roman" pitchFamily="18" charset="0"/>
              </a:rPr>
              <a:t>For Summer has </a:t>
            </a:r>
            <a:r>
              <a:rPr lang="en-US" sz="3100" dirty="0" err="1">
                <a:solidFill>
                  <a:schemeClr val="tx1"/>
                </a:solidFill>
                <a:latin typeface="Times New Roman" pitchFamily="18" charset="0"/>
                <a:cs typeface="Times New Roman" pitchFamily="18" charset="0"/>
              </a:rPr>
              <a:t>o'erbrimm'd</a:t>
            </a:r>
            <a:r>
              <a:rPr lang="en-US" sz="3100" dirty="0">
                <a:solidFill>
                  <a:schemeClr val="tx1"/>
                </a:solidFill>
                <a:latin typeface="Times New Roman" pitchFamily="18" charset="0"/>
                <a:cs typeface="Times New Roman" pitchFamily="18" charset="0"/>
              </a:rPr>
              <a:t> their clammy cells</a:t>
            </a:r>
            <a:r>
              <a:rPr lang="en-US" sz="3100" dirty="0" smtClean="0">
                <a:solidFill>
                  <a:schemeClr val="tx1"/>
                </a:solidFill>
                <a:latin typeface="Times New Roman" pitchFamily="18" charset="0"/>
                <a:cs typeface="Times New Roman" pitchFamily="18" charset="0"/>
              </a:rPr>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fontScale="90000"/>
          </a:bodyPr>
          <a:lstStyle/>
          <a:p>
            <a:r>
              <a:rPr lang="en-US" dirty="0" smtClean="0">
                <a:latin typeface="Times New Roman" pitchFamily="18" charset="0"/>
                <a:cs typeface="Times New Roman" pitchFamily="18" charset="0"/>
              </a:rPr>
              <a:t>Stanza-2</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447800"/>
            <a:ext cx="8610600" cy="4876800"/>
          </a:xfrm>
        </p:spPr>
        <p:txBody>
          <a:bodyPr>
            <a:normAutofit fontScale="92500" lnSpcReduction="10000"/>
          </a:bodyPr>
          <a:lstStyle/>
          <a:p>
            <a:r>
              <a:rPr lang="en-US" dirty="0" smtClean="0">
                <a:solidFill>
                  <a:schemeClr val="tx1"/>
                </a:solidFill>
                <a:latin typeface="Times New Roman" pitchFamily="18" charset="0"/>
                <a:cs typeface="Times New Roman" pitchFamily="18" charset="0"/>
              </a:rPr>
              <a:t>Who hath not seen thee oft amid thy store?</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Sometimes whoever seeks abroad may find</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Thee sitting careless on a granary floor,</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Thy hair soft-lifted by the winnowing wind;</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Or on a half-</a:t>
            </a:r>
            <a:r>
              <a:rPr lang="en-US" dirty="0" err="1" smtClean="0">
                <a:solidFill>
                  <a:schemeClr val="tx1"/>
                </a:solidFill>
                <a:latin typeface="Times New Roman" pitchFamily="18" charset="0"/>
                <a:cs typeface="Times New Roman" pitchFamily="18" charset="0"/>
              </a:rPr>
              <a:t>reap'd</a:t>
            </a:r>
            <a:r>
              <a:rPr lang="en-US" dirty="0" smtClean="0">
                <a:solidFill>
                  <a:schemeClr val="tx1"/>
                </a:solidFill>
                <a:latin typeface="Times New Roman" pitchFamily="18" charset="0"/>
                <a:cs typeface="Times New Roman" pitchFamily="18" charset="0"/>
              </a:rPr>
              <a:t> furrow sound asleep,</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Drowsed with the fume of poppies, while thy hook</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Spares the next swath and all its </a:t>
            </a:r>
            <a:r>
              <a:rPr lang="en-US" dirty="0" err="1" smtClean="0">
                <a:solidFill>
                  <a:schemeClr val="tx1"/>
                </a:solidFill>
                <a:latin typeface="Times New Roman" pitchFamily="18" charset="0"/>
                <a:cs typeface="Times New Roman" pitchFamily="18" charset="0"/>
              </a:rPr>
              <a:t>twinèd</a:t>
            </a:r>
            <a:r>
              <a:rPr lang="en-US" dirty="0" smtClean="0">
                <a:solidFill>
                  <a:schemeClr val="tx1"/>
                </a:solidFill>
                <a:latin typeface="Times New Roman" pitchFamily="18" charset="0"/>
                <a:cs typeface="Times New Roman" pitchFamily="18" charset="0"/>
              </a:rPr>
              <a:t> flowers:</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And sometimes like a gleaner thou dost keep</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Steady thy laden head across a brook;</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Or by a </a:t>
            </a:r>
            <a:r>
              <a:rPr lang="en-US" dirty="0" err="1" smtClean="0">
                <a:solidFill>
                  <a:schemeClr val="tx1"/>
                </a:solidFill>
                <a:latin typeface="Times New Roman" pitchFamily="18" charset="0"/>
                <a:cs typeface="Times New Roman" pitchFamily="18" charset="0"/>
              </a:rPr>
              <a:t>cyder</a:t>
            </a:r>
            <a:r>
              <a:rPr lang="en-US" dirty="0" smtClean="0">
                <a:solidFill>
                  <a:schemeClr val="tx1"/>
                </a:solidFill>
                <a:latin typeface="Times New Roman" pitchFamily="18" charset="0"/>
                <a:cs typeface="Times New Roman" pitchFamily="18" charset="0"/>
              </a:rPr>
              <a:t>-press, with patient look,</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Thou </a:t>
            </a:r>
            <a:r>
              <a:rPr lang="en-US" dirty="0" err="1" smtClean="0">
                <a:solidFill>
                  <a:schemeClr val="tx1"/>
                </a:solidFill>
                <a:latin typeface="Times New Roman" pitchFamily="18" charset="0"/>
                <a:cs typeface="Times New Roman" pitchFamily="18" charset="0"/>
              </a:rPr>
              <a:t>watchest</a:t>
            </a:r>
            <a:r>
              <a:rPr lang="en-US" dirty="0" smtClean="0">
                <a:solidFill>
                  <a:schemeClr val="tx1"/>
                </a:solidFill>
                <a:latin typeface="Times New Roman" pitchFamily="18" charset="0"/>
                <a:cs typeface="Times New Roman" pitchFamily="18" charset="0"/>
              </a:rPr>
              <a:t> the last </a:t>
            </a:r>
            <a:r>
              <a:rPr lang="en-US" dirty="0" err="1" smtClean="0">
                <a:solidFill>
                  <a:schemeClr val="tx1"/>
                </a:solidFill>
                <a:latin typeface="Times New Roman" pitchFamily="18" charset="0"/>
                <a:cs typeface="Times New Roman" pitchFamily="18" charset="0"/>
              </a:rPr>
              <a:t>oozings</a:t>
            </a:r>
            <a:r>
              <a:rPr lang="en-US" dirty="0" smtClean="0">
                <a:solidFill>
                  <a:schemeClr val="tx1"/>
                </a:solidFill>
                <a:latin typeface="Times New Roman" pitchFamily="18" charset="0"/>
                <a:cs typeface="Times New Roman" pitchFamily="18" charset="0"/>
              </a:rPr>
              <a:t>, hours by hours.</a:t>
            </a:r>
            <a:endParaRPr lang="en-US" sz="4000" dirty="0" smtClean="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fontScale="90000"/>
          </a:bodyPr>
          <a:lstStyle/>
          <a:p>
            <a:r>
              <a:rPr lang="en-US" dirty="0" smtClean="0">
                <a:latin typeface="Times New Roman" pitchFamily="18" charset="0"/>
                <a:cs typeface="Times New Roman" pitchFamily="18" charset="0"/>
              </a:rPr>
              <a:t>Stanza-3</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447800"/>
            <a:ext cx="8610600" cy="5105400"/>
          </a:xfrm>
        </p:spPr>
        <p:txBody>
          <a:bodyPr>
            <a:normAutofit fontScale="92500" lnSpcReduction="20000"/>
          </a:bodyPr>
          <a:lstStyle/>
          <a:p>
            <a:r>
              <a:rPr lang="en-US" dirty="0">
                <a:solidFill>
                  <a:schemeClr val="tx1"/>
                </a:solidFill>
                <a:latin typeface="Times New Roman" pitchFamily="18" charset="0"/>
                <a:cs typeface="Times New Roman" pitchFamily="18" charset="0"/>
              </a:rPr>
              <a:t>Where are the songs of Spring? Ay, where are they?</a:t>
            </a:r>
          </a:p>
          <a:p>
            <a:r>
              <a:rPr lang="en-US" dirty="0">
                <a:solidFill>
                  <a:schemeClr val="tx1"/>
                </a:solidFill>
                <a:latin typeface="Times New Roman" pitchFamily="18" charset="0"/>
                <a:cs typeface="Times New Roman" pitchFamily="18" charset="0"/>
              </a:rPr>
              <a:t>Think not of them, thou hast thy music too,—</a:t>
            </a:r>
          </a:p>
          <a:p>
            <a:r>
              <a:rPr lang="en-US" dirty="0">
                <a:solidFill>
                  <a:schemeClr val="tx1"/>
                </a:solidFill>
                <a:latin typeface="Times New Roman" pitchFamily="18" charset="0"/>
                <a:cs typeface="Times New Roman" pitchFamily="18" charset="0"/>
              </a:rPr>
              <a:t>While </a:t>
            </a:r>
            <a:r>
              <a:rPr lang="en-US" dirty="0" err="1">
                <a:solidFill>
                  <a:schemeClr val="tx1"/>
                </a:solidFill>
                <a:latin typeface="Times New Roman" pitchFamily="18" charset="0"/>
                <a:cs typeface="Times New Roman" pitchFamily="18" charset="0"/>
              </a:rPr>
              <a:t>barrèd</a:t>
            </a:r>
            <a:r>
              <a:rPr lang="en-US" dirty="0">
                <a:solidFill>
                  <a:schemeClr val="tx1"/>
                </a:solidFill>
                <a:latin typeface="Times New Roman" pitchFamily="18" charset="0"/>
                <a:cs typeface="Times New Roman" pitchFamily="18" charset="0"/>
              </a:rPr>
              <a:t> clouds bloom the soft-dying day</a:t>
            </a:r>
          </a:p>
          <a:p>
            <a:r>
              <a:rPr lang="en-US" dirty="0">
                <a:solidFill>
                  <a:schemeClr val="tx1"/>
                </a:solidFill>
                <a:latin typeface="Times New Roman" pitchFamily="18" charset="0"/>
                <a:cs typeface="Times New Roman" pitchFamily="18" charset="0"/>
              </a:rPr>
              <a:t>And touch the stubble-plains with rosy hue;</a:t>
            </a:r>
          </a:p>
          <a:p>
            <a:r>
              <a:rPr lang="en-US" dirty="0">
                <a:solidFill>
                  <a:schemeClr val="tx1"/>
                </a:solidFill>
                <a:latin typeface="Times New Roman" pitchFamily="18" charset="0"/>
                <a:cs typeface="Times New Roman" pitchFamily="18" charset="0"/>
              </a:rPr>
              <a:t>Then in a </a:t>
            </a:r>
            <a:r>
              <a:rPr lang="en-US" dirty="0" err="1">
                <a:solidFill>
                  <a:schemeClr val="tx1"/>
                </a:solidFill>
                <a:latin typeface="Times New Roman" pitchFamily="18" charset="0"/>
                <a:cs typeface="Times New Roman" pitchFamily="18" charset="0"/>
              </a:rPr>
              <a:t>wailful</a:t>
            </a:r>
            <a:r>
              <a:rPr lang="en-US" dirty="0">
                <a:solidFill>
                  <a:schemeClr val="tx1"/>
                </a:solidFill>
                <a:latin typeface="Times New Roman" pitchFamily="18" charset="0"/>
                <a:cs typeface="Times New Roman" pitchFamily="18" charset="0"/>
              </a:rPr>
              <a:t> choir the small gnats mourn</a:t>
            </a:r>
          </a:p>
          <a:p>
            <a:r>
              <a:rPr lang="en-US" dirty="0">
                <a:solidFill>
                  <a:schemeClr val="tx1"/>
                </a:solidFill>
                <a:latin typeface="Times New Roman" pitchFamily="18" charset="0"/>
                <a:cs typeface="Times New Roman" pitchFamily="18" charset="0"/>
              </a:rPr>
              <a:t>Among the river-</a:t>
            </a:r>
            <a:r>
              <a:rPr lang="en-US" dirty="0" err="1">
                <a:solidFill>
                  <a:schemeClr val="tx1"/>
                </a:solidFill>
                <a:latin typeface="Times New Roman" pitchFamily="18" charset="0"/>
                <a:cs typeface="Times New Roman" pitchFamily="18" charset="0"/>
              </a:rPr>
              <a:t>sallows</a:t>
            </a:r>
            <a:r>
              <a:rPr lang="en-US" dirty="0">
                <a:solidFill>
                  <a:schemeClr val="tx1"/>
                </a:solidFill>
                <a:latin typeface="Times New Roman" pitchFamily="18" charset="0"/>
                <a:cs typeface="Times New Roman" pitchFamily="18" charset="0"/>
              </a:rPr>
              <a:t>, borne aloft</a:t>
            </a:r>
          </a:p>
          <a:p>
            <a:r>
              <a:rPr lang="en-US" dirty="0">
                <a:solidFill>
                  <a:schemeClr val="tx1"/>
                </a:solidFill>
                <a:latin typeface="Times New Roman" pitchFamily="18" charset="0"/>
                <a:cs typeface="Times New Roman" pitchFamily="18" charset="0"/>
              </a:rPr>
              <a:t>Or sinking as the light wind lives or dies;</a:t>
            </a:r>
          </a:p>
          <a:p>
            <a:r>
              <a:rPr lang="en-US" dirty="0">
                <a:solidFill>
                  <a:schemeClr val="tx1"/>
                </a:solidFill>
                <a:latin typeface="Times New Roman" pitchFamily="18" charset="0"/>
                <a:cs typeface="Times New Roman" pitchFamily="18" charset="0"/>
              </a:rPr>
              <a:t>And full-grown lambs loud bleat from hilly bourn;</a:t>
            </a:r>
          </a:p>
          <a:p>
            <a:r>
              <a:rPr lang="en-US" dirty="0">
                <a:solidFill>
                  <a:schemeClr val="tx1"/>
                </a:solidFill>
                <a:latin typeface="Times New Roman" pitchFamily="18" charset="0"/>
                <a:cs typeface="Times New Roman" pitchFamily="18" charset="0"/>
              </a:rPr>
              <a:t>Hedge-crickets sing; and now with treble soft</a:t>
            </a:r>
          </a:p>
          <a:p>
            <a:r>
              <a:rPr lang="en-US" dirty="0">
                <a:solidFill>
                  <a:schemeClr val="tx1"/>
                </a:solidFill>
                <a:latin typeface="Times New Roman" pitchFamily="18" charset="0"/>
                <a:cs typeface="Times New Roman" pitchFamily="18" charset="0"/>
              </a:rPr>
              <a:t>The redbreast whistles from a garden-croft;</a:t>
            </a:r>
          </a:p>
          <a:p>
            <a:r>
              <a:rPr lang="en-US" dirty="0">
                <a:solidFill>
                  <a:schemeClr val="tx1"/>
                </a:solidFill>
                <a:latin typeface="Times New Roman" pitchFamily="18" charset="0"/>
                <a:cs typeface="Times New Roman" pitchFamily="18" charset="0"/>
              </a:rPr>
              <a:t>And gathering swallows twitter in the skies.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33400"/>
          </a:xfrm>
        </p:spPr>
        <p:txBody>
          <a:bodyPr>
            <a:normAutofit fontScale="90000"/>
          </a:bodyPr>
          <a:lstStyle/>
          <a:p>
            <a:r>
              <a:rPr lang="en-US" dirty="0" smtClean="0">
                <a:latin typeface="Times New Roman" pitchFamily="18" charset="0"/>
                <a:cs typeface="Times New Roman" pitchFamily="18" charset="0"/>
              </a:rPr>
              <a:t>Stanza-1 (</a:t>
            </a:r>
            <a:r>
              <a:rPr lang="en-US" dirty="0"/>
              <a:t>Ripeness of the </a:t>
            </a:r>
            <a:r>
              <a:rPr lang="en-US" dirty="0" smtClean="0"/>
              <a:t>harvest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400800"/>
          </a:xfrm>
        </p:spPr>
        <p:txBody>
          <a:bodyPr>
            <a:noAutofit/>
          </a:bodyPr>
          <a:lstStyle/>
          <a:p>
            <a:pPr algn="just"/>
            <a:r>
              <a:rPr lang="en-US" sz="2800" dirty="0" smtClean="0">
                <a:solidFill>
                  <a:schemeClr val="tx1"/>
                </a:solidFill>
                <a:latin typeface="Times New Roman" pitchFamily="18" charset="0"/>
                <a:cs typeface="Times New Roman" pitchFamily="18" charset="0"/>
              </a:rPr>
              <a:t> Keats </a:t>
            </a:r>
            <a:r>
              <a:rPr lang="en-US" sz="2800" dirty="0">
                <a:solidFill>
                  <a:schemeClr val="tx1"/>
                </a:solidFill>
                <a:latin typeface="Times New Roman" pitchFamily="18" charset="0"/>
                <a:cs typeface="Times New Roman" pitchFamily="18" charset="0"/>
              </a:rPr>
              <a:t>describes Autumn as ‘SEASON of mists and mellow fruitfulness’. The alliterative phrase ‘mists and mellow’ lends a sense of </a:t>
            </a:r>
            <a:r>
              <a:rPr lang="en-US" sz="2800" dirty="0" smtClean="0">
                <a:solidFill>
                  <a:schemeClr val="tx1"/>
                </a:solidFill>
                <a:latin typeface="Times New Roman" pitchFamily="18" charset="0"/>
                <a:cs typeface="Times New Roman" pitchFamily="18" charset="0"/>
              </a:rPr>
              <a:t>early-morning rupture </a:t>
            </a:r>
            <a:r>
              <a:rPr lang="en-US" sz="2800" dirty="0">
                <a:solidFill>
                  <a:schemeClr val="tx1"/>
                </a:solidFill>
                <a:latin typeface="Times New Roman" pitchFamily="18" charset="0"/>
                <a:cs typeface="Times New Roman" pitchFamily="18" charset="0"/>
              </a:rPr>
              <a:t>and </a:t>
            </a:r>
            <a:r>
              <a:rPr lang="en-US" sz="2800" dirty="0" smtClean="0">
                <a:solidFill>
                  <a:schemeClr val="tx1"/>
                </a:solidFill>
                <a:latin typeface="Times New Roman" pitchFamily="18" charset="0"/>
                <a:cs typeface="Times New Roman" pitchFamily="18" charset="0"/>
              </a:rPr>
              <a:t>joy.</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a:t>
            </a:r>
            <a:r>
              <a:rPr lang="en-US" sz="2800" dirty="0">
                <a:solidFill>
                  <a:schemeClr val="tx1"/>
                </a:solidFill>
                <a:latin typeface="Times New Roman" pitchFamily="18" charset="0"/>
                <a:cs typeface="Times New Roman" pitchFamily="18" charset="0"/>
              </a:rPr>
              <a:t>Autumn and the Sun are personified as close friends. The sun is ‘bosom-friend’ of Autumn. They ‘conspire’ about ‘how to load and bless’ the vines that curl around the roofs. ‘Thatched eves’ suggest pastoral setting, characterized by shepherds, maidens, and agriculture. ‘Pastoral’ as a genre originated in Ancient Greek, and the ‘Ode’ is also a Greek form.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In </a:t>
            </a:r>
            <a:r>
              <a:rPr lang="en-US" sz="2800" dirty="0">
                <a:solidFill>
                  <a:schemeClr val="tx1"/>
                </a:solidFill>
                <a:latin typeface="Times New Roman" pitchFamily="18" charset="0"/>
                <a:cs typeface="Times New Roman" pitchFamily="18" charset="0"/>
              </a:rPr>
              <a:t>this stanza, there is a stress on the words ‘load’, ‘bless’, ‘run’, ‘bend’ and  ‘fill’ </a:t>
            </a:r>
            <a:r>
              <a:rPr lang="en-US" sz="2800" dirty="0" smtClean="0">
                <a:solidFill>
                  <a:schemeClr val="tx1"/>
                </a:solidFill>
                <a:latin typeface="Times New Roman" pitchFamily="18" charset="0"/>
                <a:cs typeface="Times New Roman" pitchFamily="18" charset="0"/>
              </a:rPr>
              <a:t>emphasizing the sights and smells of early autumn making this stanza bursting with life and movement.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8763000" cy="6629400"/>
          </a:xfrm>
        </p:spPr>
        <p:txBody>
          <a:bodyPr>
            <a:noAutofit/>
          </a:bodyPr>
          <a:lstStyle/>
          <a:p>
            <a:pPr algn="just">
              <a:buFont typeface="Wingdings" pitchFamily="2" charset="2"/>
              <a:buChar char="Ø"/>
            </a:pPr>
            <a:r>
              <a:rPr lang="en-US" sz="25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The poet uses iambic pentameter which imbues the poem with natural music and rhythm also conveying the measured and concentrated flow of the season. This stanza underlines a shift from beautiful summer to the Autumn which is equally beautiful and graceful.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poem is developed by </a:t>
            </a:r>
            <a:r>
              <a:rPr lang="en-US" sz="2800" dirty="0">
                <a:solidFill>
                  <a:schemeClr val="tx1"/>
                </a:solidFill>
                <a:latin typeface="Times New Roman" pitchFamily="18" charset="0"/>
                <a:cs typeface="Times New Roman" pitchFamily="18" charset="0"/>
              </a:rPr>
              <a:t>using imagery i.e., typical of autumn. </a:t>
            </a:r>
            <a:r>
              <a:rPr lang="en-US" sz="2800" dirty="0" smtClean="0">
                <a:solidFill>
                  <a:schemeClr val="tx1"/>
                </a:solidFill>
                <a:latin typeface="Times New Roman" pitchFamily="18" charset="0"/>
                <a:cs typeface="Times New Roman" pitchFamily="18" charset="0"/>
              </a:rPr>
              <a:t>It records the </a:t>
            </a:r>
            <a:r>
              <a:rPr lang="en-US" sz="2800" dirty="0">
                <a:solidFill>
                  <a:schemeClr val="tx1"/>
                </a:solidFill>
                <a:latin typeface="Times New Roman" pitchFamily="18" charset="0"/>
                <a:cs typeface="Times New Roman" pitchFamily="18" charset="0"/>
              </a:rPr>
              <a:t>moments towards the end of Summer and the beginning of Autumn. During this Season, the products of nature have reached a state of perfect </a:t>
            </a:r>
            <a:r>
              <a:rPr lang="en-US" sz="2800" dirty="0" smtClean="0">
                <a:solidFill>
                  <a:schemeClr val="tx1"/>
                </a:solidFill>
                <a:latin typeface="Times New Roman" pitchFamily="18" charset="0"/>
                <a:cs typeface="Times New Roman" pitchFamily="18" charset="0"/>
              </a:rPr>
              <a:t>maturity</a:t>
            </a:r>
            <a:r>
              <a:rPr lang="en-US" sz="2800" dirty="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and ripeness.</a:t>
            </a:r>
            <a:endParaRPr lang="en-US" sz="2800" dirty="0">
              <a:solidFill>
                <a:schemeClr val="tx1"/>
              </a:solidFill>
              <a:latin typeface="Times New Roman" pitchFamily="18" charset="0"/>
              <a:cs typeface="Times New Roman" pitchFamily="18" charset="0"/>
            </a:endParaRPr>
          </a:p>
          <a:p>
            <a:pPr algn="just">
              <a:buFont typeface="Wingdings" pitchFamily="2" charset="2"/>
              <a:buChar char="Ø"/>
            </a:pPr>
            <a:r>
              <a:rPr lang="en-US" sz="2800" dirty="0">
                <a:solidFill>
                  <a:schemeClr val="tx1"/>
                </a:solidFill>
                <a:latin typeface="Times New Roman" pitchFamily="18" charset="0"/>
                <a:cs typeface="Times New Roman" pitchFamily="18" charset="0"/>
              </a:rPr>
              <a:t>The Sun is described as “close </a:t>
            </a:r>
            <a:r>
              <a:rPr lang="en-US" sz="2800" dirty="0" smtClean="0">
                <a:solidFill>
                  <a:schemeClr val="tx1"/>
                </a:solidFill>
                <a:latin typeface="Times New Roman" pitchFamily="18" charset="0"/>
                <a:cs typeface="Times New Roman" pitchFamily="18" charset="0"/>
              </a:rPr>
              <a:t>bosom-friend” </a:t>
            </a:r>
            <a:r>
              <a:rPr lang="en-US" sz="2800" dirty="0">
                <a:solidFill>
                  <a:schemeClr val="tx1"/>
                </a:solidFill>
                <a:latin typeface="Times New Roman" pitchFamily="18" charset="0"/>
                <a:cs typeface="Times New Roman" pitchFamily="18" charset="0"/>
              </a:rPr>
              <a:t>and the autumn as “Season of mists and mellow fruitfulness”. Autumn and the sun not only ‘load’ but also ‘bless’ the vines with fruit</a:t>
            </a:r>
            <a:r>
              <a:rPr lang="en-US" sz="2800" dirty="0" smtClean="0">
                <a:solidFill>
                  <a:schemeClr val="tx1"/>
                </a:solidFill>
                <a:latin typeface="Times New Roman" pitchFamily="18" charset="0"/>
                <a:cs typeface="Times New Roman" pitchFamily="18" charset="0"/>
              </a:rPr>
              <a:t>. The autumn and the sun are personified as god and the goddess that shower their blessings. </a:t>
            </a:r>
            <a:endParaRPr lang="en-US" sz="2800" dirty="0">
              <a:solidFill>
                <a:schemeClr val="tx1"/>
              </a:solidFill>
              <a:latin typeface="Times New Roman" pitchFamily="18" charset="0"/>
              <a:cs typeface="Times New Roman" pitchFamily="18" charset="0"/>
            </a:endParaRPr>
          </a:p>
          <a:p>
            <a:pPr marL="742950" indent="-742950" algn="just">
              <a:lnSpc>
                <a:spcPct val="150000"/>
              </a:lnSpc>
            </a:pPr>
            <a:endParaRPr lang="en-US" altLang="zh-TW" sz="2000"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152400"/>
            <a:ext cx="8991600" cy="64770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There are images in the poem that appeal to the senses of sight and taste. These images are of ripening grapes and apples, swelling gourds and hazel nuts, and blooming flowers.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sun and the autumn secretly conspire to ‘fill all fruit with ripeness to the core’, ‘To swell the gourd, and plump he hazel shells’. The adjectives ‘ripeness’ and ‘plump’ paint an image of lots of fruits, and make the reader think of lush colours like red and orange. </a:t>
            </a:r>
            <a:endParaRPr lang="en-US" sz="27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700" dirty="0" smtClean="0">
                <a:solidFill>
                  <a:schemeClr val="tx1"/>
                </a:solidFill>
                <a:latin typeface="Times New Roman" pitchFamily="18" charset="0"/>
                <a:cs typeface="Times New Roman" pitchFamily="18" charset="0"/>
              </a:rPr>
              <a:t>The </a:t>
            </a:r>
            <a:r>
              <a:rPr lang="en-US" sz="2700" dirty="0">
                <a:solidFill>
                  <a:schemeClr val="tx1"/>
                </a:solidFill>
                <a:latin typeface="Times New Roman" pitchFamily="18" charset="0"/>
                <a:cs typeface="Times New Roman" pitchFamily="18" charset="0"/>
              </a:rPr>
              <a:t>honey-bees do not have the sense of past and future. They live in the present and believe that the flowers and the warm days of the last days of the summer will never end. These lines also explain that it has been a long summer because towards the end summer seems too hot and, therefore, too long and one also anticipates the coming of the next season.</a:t>
            </a:r>
          </a:p>
          <a:p>
            <a:pPr algn="just">
              <a:buFont typeface="Wingdings" pitchFamily="2" charset="2"/>
              <a:buChar char="Ø"/>
            </a:pPr>
            <a:endParaRPr lang="en-US" sz="2700" dirty="0">
              <a:solidFill>
                <a:schemeClr val="tx1"/>
              </a:solidFill>
              <a:latin typeface="Arial"/>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152400"/>
            <a:ext cx="8991600" cy="64770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Autumn is compared to a beautiful woman who in union with sun (a male friend) carries on with the process of procreation in nature. The stanza ends with those fruits personified as well, thinking their "warm days will never cease”.</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Keats is too fond of adjectives. There is hardly any noun in the poem without an adjective attached. For example, ‘twined flowers’, ‘winnowing wind’, ‘soft-dying day’, ‘rosy hue’, ‘full-grown lambs’ and so on. </a:t>
            </a:r>
            <a:endParaRPr lang="en-GB"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GB" sz="2800" dirty="0" smtClean="0">
                <a:solidFill>
                  <a:schemeClr val="tx1"/>
                </a:solidFill>
                <a:latin typeface="Times New Roman" pitchFamily="18" charset="0"/>
                <a:cs typeface="Times New Roman" pitchFamily="18" charset="0"/>
              </a:rPr>
              <a:t>The poem records the mood of Keats who was impressed by the beauty of the weather. The poet only describes certain sights and sounds without expressing his personal reaction to these sights and sounds.</a:t>
            </a:r>
            <a:endParaRPr lang="en-US"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endParaRPr lang="en-US" sz="27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52400"/>
            <a:ext cx="8610600" cy="6477000"/>
          </a:xfrm>
        </p:spPr>
        <p:txBody>
          <a:bodyPr>
            <a:noAutofit/>
          </a:bodyPr>
          <a:lstStyle/>
          <a:p>
            <a:pPr marL="742950" indent="-742950" algn="just"/>
            <a:r>
              <a:rPr lang="en-US" sz="2800" b="1" dirty="0" smtClean="0">
                <a:solidFill>
                  <a:schemeClr val="tx1"/>
                </a:solidFill>
                <a:latin typeface="Times New Roman" pitchFamily="18" charset="0"/>
                <a:cs typeface="Times New Roman" pitchFamily="18" charset="0"/>
              </a:rPr>
              <a:t>Stanza II (</a:t>
            </a:r>
            <a:r>
              <a:rPr lang="en-US" sz="2800" b="1" dirty="0">
                <a:solidFill>
                  <a:schemeClr val="tx1"/>
                </a:solidFill>
                <a:latin typeface="Times New Roman" pitchFamily="18" charset="0"/>
                <a:cs typeface="Times New Roman" pitchFamily="18" charset="0"/>
              </a:rPr>
              <a:t>Laziness of the </a:t>
            </a:r>
            <a:r>
              <a:rPr lang="en-US" sz="2800" b="1" dirty="0" smtClean="0">
                <a:solidFill>
                  <a:schemeClr val="tx1"/>
                </a:solidFill>
                <a:latin typeface="Times New Roman" pitchFamily="18" charset="0"/>
                <a:cs typeface="Times New Roman" pitchFamily="18" charset="0"/>
              </a:rPr>
              <a:t>Autumn)</a:t>
            </a:r>
            <a:endParaRPr lang="en-US" sz="2800" b="1" dirty="0">
              <a:solidFill>
                <a:schemeClr val="tx1"/>
              </a:solidFill>
              <a:latin typeface="Times New Roman" pitchFamily="18" charset="0"/>
              <a:cs typeface="Times New Roman" pitchFamily="18" charset="0"/>
            </a:endParaRPr>
          </a:p>
        </p:txBody>
      </p:sp>
      <p:sp>
        <p:nvSpPr>
          <p:cNvPr id="4" name="Rectangle 3"/>
          <p:cNvSpPr/>
          <p:nvPr/>
        </p:nvSpPr>
        <p:spPr>
          <a:xfrm>
            <a:off x="0" y="0"/>
            <a:ext cx="9144000" cy="7540526"/>
          </a:xfrm>
          <a:prstGeom prst="rect">
            <a:avLst/>
          </a:prstGeom>
        </p:spPr>
        <p:txBody>
          <a:bodyPr wrap="square">
            <a:spAutoFit/>
          </a:bodyPr>
          <a:lstStyle/>
          <a:p>
            <a:pPr algn="just">
              <a:lnSpc>
                <a:spcPct val="150000"/>
              </a:lnSpc>
            </a:pPr>
            <a:endParaRPr lang="en-US" sz="2400" dirty="0">
              <a:latin typeface="Times New Roman" pitchFamily="18" charset="0"/>
              <a:cs typeface="Times New Roman" pitchFamily="18" charset="0"/>
            </a:endParaRPr>
          </a:p>
          <a:p>
            <a:pPr algn="just">
              <a:lnSpc>
                <a:spcPct val="150000"/>
              </a:lnSpc>
              <a:buFont typeface="Wingdings" pitchFamily="2" charset="2"/>
              <a:buChar char="Ø"/>
            </a:pPr>
            <a:r>
              <a:rPr lang="en-US" sz="2400" dirty="0" smtClean="0">
                <a:latin typeface="Times New Roman" pitchFamily="18" charset="0"/>
                <a:cs typeface="Times New Roman" pitchFamily="18" charset="0"/>
              </a:rPr>
              <a:t>This stanza provides a rich feast for our senses of sight and taste. These images are: ‘Thy hair soft-lifted by the winnowing wind’, Drowsed with the fume of poppies’, ‘all its </a:t>
            </a:r>
            <a:r>
              <a:rPr lang="en-US" sz="2400" dirty="0" err="1" smtClean="0">
                <a:latin typeface="Times New Roman" pitchFamily="18" charset="0"/>
                <a:cs typeface="Times New Roman" pitchFamily="18" charset="0"/>
              </a:rPr>
              <a:t>twinèd</a:t>
            </a:r>
            <a:r>
              <a:rPr lang="en-US" sz="2400" dirty="0" smtClean="0">
                <a:latin typeface="Times New Roman" pitchFamily="18" charset="0"/>
                <a:cs typeface="Times New Roman" pitchFamily="18" charset="0"/>
              </a:rPr>
              <a:t> flowers’, ‘Steady thy laden head across a brook, Or by a </a:t>
            </a:r>
            <a:r>
              <a:rPr lang="en-US" sz="2400" dirty="0" err="1" smtClean="0">
                <a:latin typeface="Times New Roman" pitchFamily="18" charset="0"/>
                <a:cs typeface="Times New Roman" pitchFamily="18" charset="0"/>
              </a:rPr>
              <a:t>cyder</a:t>
            </a:r>
            <a:r>
              <a:rPr lang="en-US" sz="2400" dirty="0" smtClean="0">
                <a:latin typeface="Times New Roman" pitchFamily="18" charset="0"/>
                <a:cs typeface="Times New Roman" pitchFamily="18" charset="0"/>
              </a:rPr>
              <a:t>-press, with patient look, Thou </a:t>
            </a:r>
            <a:r>
              <a:rPr lang="en-US" sz="2400" dirty="0" err="1" smtClean="0">
                <a:latin typeface="Times New Roman" pitchFamily="18" charset="0"/>
                <a:cs typeface="Times New Roman" pitchFamily="18" charset="0"/>
              </a:rPr>
              <a:t>watchest</a:t>
            </a:r>
            <a:r>
              <a:rPr lang="en-US" sz="2400" dirty="0" smtClean="0">
                <a:latin typeface="Times New Roman" pitchFamily="18" charset="0"/>
                <a:cs typeface="Times New Roman" pitchFamily="18" charset="0"/>
              </a:rPr>
              <a:t> the last </a:t>
            </a:r>
            <a:r>
              <a:rPr lang="en-US" sz="2400" dirty="0" err="1" smtClean="0">
                <a:latin typeface="Times New Roman" pitchFamily="18" charset="0"/>
                <a:cs typeface="Times New Roman" pitchFamily="18" charset="0"/>
              </a:rPr>
              <a:t>oozings</a:t>
            </a:r>
            <a:r>
              <a:rPr lang="en-US" sz="2400" dirty="0" smtClean="0">
                <a:latin typeface="Times New Roman" pitchFamily="18" charset="0"/>
                <a:cs typeface="Times New Roman" pitchFamily="18" charset="0"/>
              </a:rPr>
              <a:t>, hours by hours. These images of Autumn imbue it with the grace, beauty and music which is normally missed by us.</a:t>
            </a:r>
          </a:p>
          <a:p>
            <a:pPr algn="just">
              <a:lnSpc>
                <a:spcPct val="150000"/>
              </a:lnSpc>
              <a:buFont typeface="Wingdings" pitchFamily="2" charset="2"/>
              <a:buChar char="Ø"/>
            </a:pPr>
            <a:r>
              <a:rPr lang="en-US" sz="2400" dirty="0">
                <a:latin typeface="Times New Roman" pitchFamily="18" charset="0"/>
                <a:cs typeface="Times New Roman" pitchFamily="18" charset="0"/>
              </a:rPr>
              <a:t>This stanza begins with a rhetorical question while personifying </a:t>
            </a:r>
            <a:r>
              <a:rPr lang="en-US" sz="2400" dirty="0" err="1">
                <a:latin typeface="Times New Roman" pitchFamily="18" charset="0"/>
                <a:cs typeface="Times New Roman" pitchFamily="18" charset="0"/>
              </a:rPr>
              <a:t>Autuman</a:t>
            </a:r>
            <a:r>
              <a:rPr lang="en-US" sz="2400" dirty="0">
                <a:latin typeface="Times New Roman" pitchFamily="18" charset="0"/>
                <a:cs typeface="Times New Roman" pitchFamily="18" charset="0"/>
              </a:rPr>
              <a:t> as a woman-farmer sitting carelessly on a ‘granary floor’ and patiently witnessing the end of ripening and the completion of the harvest. Keats compares autumn to a little girl which implies that like a little girl autumn is beautiful and humble. </a:t>
            </a:r>
          </a:p>
          <a:p>
            <a:pPr algn="just">
              <a:lnSpc>
                <a:spcPct val="150000"/>
              </a:lnSpc>
              <a:buFont typeface="Wingdings" pitchFamily="2" charset="2"/>
              <a:buChar char="Ø"/>
            </a:pPr>
            <a:endParaRPr lang="en-US" sz="2400" dirty="0" smtClean="0">
              <a:solidFill>
                <a:schemeClr val="tx1"/>
              </a:solidFill>
              <a:latin typeface="Times New Roman" pitchFamily="18" charset="0"/>
              <a:cs typeface="Times New Roman" pitchFamily="18" charset="0"/>
            </a:endParaRPr>
          </a:p>
          <a:p>
            <a:pPr marL="742950" indent="-742950" algn="just"/>
            <a:endParaRPr lang="en-US" sz="1600" dirty="0">
              <a:solidFill>
                <a:schemeClr val="tx1"/>
              </a:solidFill>
              <a:latin typeface="Arial"/>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4488</TotalTime>
  <Words>1482</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To Autumn (1819) BY JOHN KEATS (1795 –1821)  </vt:lpstr>
      <vt:lpstr>Ode to Autumn (1819) BY JOHN KEATS (1795 –1821) Text (Stanza-1) </vt:lpstr>
      <vt:lpstr>Stanza-2</vt:lpstr>
      <vt:lpstr>Stanza-3</vt:lpstr>
      <vt:lpstr>Stanza-1 (Ripeness of the harvest)</vt:lpstr>
      <vt:lpstr>.</vt:lpstr>
      <vt:lpstr>.</vt:lpstr>
      <vt:lpstr>.</vt:lpstr>
      <vt:lpstr>.</vt:lpstr>
      <vt:lpstr>.</vt:lpstr>
      <vt:lpstr>.</vt:lpstr>
      <vt:lpstr>.</vt:lpstr>
      <vt:lpstr>Stanza III (Imageries of death and passing) </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to Autumn BY JOHN KEATS</dc:title>
  <dc:creator>sai</dc:creator>
  <cp:lastModifiedBy>sai</cp:lastModifiedBy>
  <cp:revision>84</cp:revision>
  <dcterms:created xsi:type="dcterms:W3CDTF">2017-07-05T13:10:27Z</dcterms:created>
  <dcterms:modified xsi:type="dcterms:W3CDTF">2017-07-11T04:22:44Z</dcterms:modified>
</cp:coreProperties>
</file>