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68" r:id="rId3"/>
    <p:sldId id="269" r:id="rId4"/>
    <p:sldId id="257" r:id="rId5"/>
    <p:sldId id="270" r:id="rId6"/>
    <p:sldId id="271" r:id="rId7"/>
    <p:sldId id="258" r:id="rId8"/>
    <p:sldId id="259" r:id="rId9"/>
    <p:sldId id="260" r:id="rId10"/>
    <p:sldId id="261" r:id="rId11"/>
    <p:sldId id="262" r:id="rId12"/>
    <p:sldId id="272" r:id="rId13"/>
    <p:sldId id="273" r:id="rId14"/>
    <p:sldId id="263" r:id="rId15"/>
    <p:sldId id="264" r:id="rId16"/>
    <p:sldId id="265" r:id="rId17"/>
    <p:sldId id="266" r:id="rId18"/>
    <p:sldId id="267" r:id="rId1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7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6F60E96-7759-4F65-BC1D-BFF3674D2CF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5E9E0-40C8-4DDD-BC46-ED85A90590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B9F1BBA-57D4-4947-B7A2-B057A39CC0FC}"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9798617-9803-4A17-9979-91CFF775B18C}"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EA54278-ACC5-4A6D-B579-A63FD52F4BEC}"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A7FC3F-9DCB-46ED-97F5-BF3664CEC7AC}"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78DFD6D-BC1F-4C81-8305-03556D9C819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70D7767-4392-4338-BE19-281D76CE32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BC0B8E4-DE7D-4154-AD51-3B50E795CF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70EB600-43CC-4E2B-AF5F-F5121779624C}"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B940C41-DB94-47B5-BEBE-C542E90A6C4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E50F007-8B7C-4A6B-AD6E-FBCBF7D628C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uia.org/uiafaqs/faqorg.htm" TargetMode="External"/><Relationship Id="rId2" Type="http://schemas.openxmlformats.org/officeDocument/2006/relationships/hyperlink" Target="http://www.etown.edu/vl/ngos.html" TargetMode="External"/><Relationship Id="rId1" Type="http://schemas.openxmlformats.org/officeDocument/2006/relationships/slideLayout" Target="../slideLayouts/slideLayout2.xml"/><Relationship Id="rId6" Type="http://schemas.openxmlformats.org/officeDocument/2006/relationships/hyperlink" Target="http://cbae.nmsu.edu/~dboje/nike/nikemain1.html" TargetMode="External"/><Relationship Id="rId5" Type="http://schemas.openxmlformats.org/officeDocument/2006/relationships/hyperlink" Target="http://www.undp.org/ppp/library/files/maslyu01.html" TargetMode="External"/><Relationship Id="rId4" Type="http://schemas.openxmlformats.org/officeDocument/2006/relationships/hyperlink" Target="http://www.cleanclothe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228600"/>
            <a:ext cx="7772400" cy="1752600"/>
          </a:xfrm>
        </p:spPr>
        <p:txBody>
          <a:bodyPr>
            <a:normAutofit fontScale="90000"/>
          </a:bodyPr>
          <a:lstStyle/>
          <a:p>
            <a:pPr algn="l"/>
            <a:r>
              <a:rPr lang="en-US" b="1" dirty="0" smtClean="0">
                <a:solidFill>
                  <a:schemeClr val="accent1">
                    <a:lumMod val="75000"/>
                  </a:schemeClr>
                </a:solidFill>
              </a:rPr>
              <a:t>Development Organizations </a:t>
            </a:r>
            <a:br>
              <a:rPr lang="en-US" b="1" dirty="0" smtClean="0">
                <a:solidFill>
                  <a:schemeClr val="accent1">
                    <a:lumMod val="75000"/>
                  </a:schemeClr>
                </a:solidFill>
              </a:rPr>
            </a:br>
            <a:r>
              <a:rPr lang="en-US" b="1" dirty="0" smtClean="0">
                <a:solidFill>
                  <a:schemeClr val="accent1">
                    <a:lumMod val="75000"/>
                  </a:schemeClr>
                </a:solidFill>
              </a:rPr>
              <a:t>Concept and Types</a:t>
            </a:r>
            <a:endParaRPr lang="en-US" b="1" dirty="0">
              <a:solidFill>
                <a:schemeClr val="accent1">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a:r>
              <a:rPr lang="en-US" b="1" dirty="0">
                <a:solidFill>
                  <a:schemeClr val="accent3">
                    <a:lumMod val="75000"/>
                  </a:schemeClr>
                </a:solidFill>
              </a:rPr>
              <a:t>Typology – cont’d</a:t>
            </a:r>
          </a:p>
        </p:txBody>
      </p:sp>
      <p:sp>
        <p:nvSpPr>
          <p:cNvPr id="11267" name="Rectangle 3"/>
          <p:cNvSpPr>
            <a:spLocks noGrp="1" noChangeArrowheads="1"/>
          </p:cNvSpPr>
          <p:nvPr>
            <p:ph sz="quarter" idx="1"/>
          </p:nvPr>
        </p:nvSpPr>
        <p:spPr/>
        <p:txBody>
          <a:bodyPr/>
          <a:lstStyle/>
          <a:p>
            <a:pPr marL="609600" indent="-609600">
              <a:buFontTx/>
              <a:buNone/>
            </a:pPr>
            <a:r>
              <a:rPr lang="en-US" dirty="0"/>
              <a:t>Level of operation:</a:t>
            </a:r>
          </a:p>
          <a:p>
            <a:pPr marL="609600" indent="-609600">
              <a:buFontTx/>
              <a:buAutoNum type="arabicPeriod"/>
            </a:pPr>
            <a:r>
              <a:rPr lang="en-US" dirty="0"/>
              <a:t>Community-based organizations</a:t>
            </a:r>
          </a:p>
          <a:p>
            <a:pPr marL="609600" indent="-609600">
              <a:buFontTx/>
              <a:buAutoNum type="arabicPeriod"/>
            </a:pPr>
            <a:r>
              <a:rPr lang="en-US" dirty="0"/>
              <a:t>Citywide organizations</a:t>
            </a:r>
          </a:p>
          <a:p>
            <a:pPr marL="609600" indent="-609600">
              <a:buFontTx/>
              <a:buAutoNum type="arabicPeriod"/>
            </a:pPr>
            <a:r>
              <a:rPr lang="en-US" dirty="0"/>
              <a:t>National NGOs</a:t>
            </a:r>
          </a:p>
          <a:p>
            <a:pPr marL="609600" indent="-609600">
              <a:buFontTx/>
              <a:buAutoNum type="arabicPeriod"/>
            </a:pPr>
            <a:r>
              <a:rPr lang="en-US" dirty="0"/>
              <a:t>International NGOs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l"/>
            <a:r>
              <a:rPr lang="en-US" b="1" dirty="0">
                <a:solidFill>
                  <a:schemeClr val="accent3">
                    <a:lumMod val="75000"/>
                  </a:schemeClr>
                </a:solidFill>
              </a:rPr>
              <a:t>Typology – cont’d</a:t>
            </a:r>
          </a:p>
        </p:txBody>
      </p:sp>
      <p:sp>
        <p:nvSpPr>
          <p:cNvPr id="12291" name="Rectangle 3"/>
          <p:cNvSpPr>
            <a:spLocks noGrp="1" noChangeArrowheads="1"/>
          </p:cNvSpPr>
          <p:nvPr>
            <p:ph sz="quarter" idx="1"/>
          </p:nvPr>
        </p:nvSpPr>
        <p:spPr/>
        <p:txBody>
          <a:bodyPr/>
          <a:lstStyle/>
          <a:p>
            <a:pPr marL="609600" indent="-609600">
              <a:buFontTx/>
              <a:buNone/>
            </a:pPr>
            <a:r>
              <a:rPr lang="en-US" dirty="0"/>
              <a:t>Key Issues:</a:t>
            </a:r>
          </a:p>
          <a:p>
            <a:pPr marL="609600" indent="-609600">
              <a:buFontTx/>
              <a:buAutoNum type="arabicPeriod"/>
            </a:pPr>
            <a:r>
              <a:rPr lang="en-US" dirty="0"/>
              <a:t>Environment </a:t>
            </a:r>
          </a:p>
          <a:p>
            <a:pPr marL="609600" indent="-609600">
              <a:buFontTx/>
              <a:buAutoNum type="arabicPeriod"/>
            </a:pPr>
            <a:r>
              <a:rPr lang="en-US" dirty="0"/>
              <a:t>Labor Standard</a:t>
            </a:r>
          </a:p>
          <a:p>
            <a:pPr marL="609600" indent="-609600">
              <a:buFontTx/>
              <a:buAutoNum type="arabicPeriod"/>
            </a:pPr>
            <a:r>
              <a:rPr lang="en-US" dirty="0"/>
              <a:t>Poverty</a:t>
            </a:r>
          </a:p>
          <a:p>
            <a:pPr marL="609600" indent="-609600">
              <a:buFontTx/>
              <a:buAutoNum type="arabicPeriod"/>
            </a:pPr>
            <a:r>
              <a:rPr lang="en-US" dirty="0"/>
              <a:t>Globalization</a:t>
            </a:r>
          </a:p>
          <a:p>
            <a:pPr marL="609600" indent="-609600">
              <a:buFontTx/>
              <a:buAutoNum type="arabicPeriod"/>
            </a:pPr>
            <a:r>
              <a:rPr lang="en-US" dirty="0"/>
              <a:t>Animal Rights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927100"/>
          </a:xfrm>
        </p:spPr>
        <p:txBody>
          <a:bodyPr/>
          <a:lstStyle/>
          <a:p>
            <a:pPr algn="l"/>
            <a:r>
              <a:rPr lang="en-IN" b="1" dirty="0" smtClean="0"/>
              <a:t>Co-operatives</a:t>
            </a:r>
            <a:endParaRPr lang="en-IN" b="1" dirty="0"/>
          </a:p>
        </p:txBody>
      </p:sp>
      <p:sp>
        <p:nvSpPr>
          <p:cNvPr id="3" name="Content Placeholder 2"/>
          <p:cNvSpPr>
            <a:spLocks noGrp="1"/>
          </p:cNvSpPr>
          <p:nvPr>
            <p:ph sz="quarter" idx="1"/>
          </p:nvPr>
        </p:nvSpPr>
        <p:spPr>
          <a:xfrm>
            <a:off x="457200" y="1752600"/>
            <a:ext cx="8229600" cy="5486400"/>
          </a:xfrm>
        </p:spPr>
        <p:txBody>
          <a:bodyPr>
            <a:normAutofit/>
          </a:bodyPr>
          <a:lstStyle/>
          <a:p>
            <a:pPr algn="just"/>
            <a:r>
              <a:rPr lang="en-IN" sz="2400" dirty="0" smtClean="0"/>
              <a:t>A </a:t>
            </a:r>
            <a:r>
              <a:rPr lang="en-IN" sz="2400" dirty="0"/>
              <a:t>co-operative society is an autonomous association of persons united voluntarily to meet their common economic, social and cultural needs and aspirations through a jointly-owned and democratically-controlled enterprise</a:t>
            </a:r>
            <a:r>
              <a:rPr lang="en-IN" sz="2400" dirty="0" smtClean="0"/>
              <a:t>.</a:t>
            </a:r>
          </a:p>
          <a:p>
            <a:pPr algn="just"/>
            <a:r>
              <a:rPr lang="en-IN" sz="2400" dirty="0"/>
              <a:t>A co-operative society is another means for forming a legal entity to conduct business besides forming a company. It pools together human resources in the spirit of self and mutual help with the object of providing services and support to members.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pPr algn="l"/>
            <a:r>
              <a:rPr lang="en-IN" b="1" dirty="0"/>
              <a:t>T</a:t>
            </a:r>
            <a:r>
              <a:rPr lang="en-IN" b="1" dirty="0" smtClean="0"/>
              <a:t>rade Union</a:t>
            </a:r>
            <a:endParaRPr lang="en-IN" b="1" dirty="0"/>
          </a:p>
        </p:txBody>
      </p:sp>
      <p:sp>
        <p:nvSpPr>
          <p:cNvPr id="3" name="Content Placeholder 2"/>
          <p:cNvSpPr>
            <a:spLocks noGrp="1"/>
          </p:cNvSpPr>
          <p:nvPr>
            <p:ph sz="quarter" idx="1"/>
          </p:nvPr>
        </p:nvSpPr>
        <p:spPr>
          <a:xfrm>
            <a:off x="457200" y="1752600"/>
            <a:ext cx="8229600" cy="5334000"/>
          </a:xfrm>
        </p:spPr>
        <p:txBody>
          <a:bodyPr/>
          <a:lstStyle/>
          <a:p>
            <a:pPr algn="just"/>
            <a:r>
              <a:rPr lang="en-IN" sz="2400" dirty="0"/>
              <a:t>A trade union is an organisation made up of members (a membership-based organisation) and its membership must be made up mainly of workers. One of a trade union's main aims is to protect and advance the interests of its members in the workplace.</a:t>
            </a:r>
          </a:p>
          <a:p>
            <a:pPr algn="just"/>
            <a:r>
              <a:rPr lang="en-IN" sz="2400" dirty="0"/>
              <a:t>Most trade unions are independent of any employer. However, trade unions try to develop close working relationships with employers. This can sometimes take the form of a partnership agreement between the employer and the trade union which identifies their common interests and objectives.</a:t>
            </a:r>
          </a:p>
          <a:p>
            <a:pPr algn="just"/>
            <a:endParaRPr lang="en-IN"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l"/>
            <a:r>
              <a:rPr lang="en-US" b="1" dirty="0">
                <a:solidFill>
                  <a:schemeClr val="accent3">
                    <a:lumMod val="75000"/>
                  </a:schemeClr>
                </a:solidFill>
              </a:rPr>
              <a:t>NGO facts</a:t>
            </a:r>
          </a:p>
        </p:txBody>
      </p:sp>
      <p:sp>
        <p:nvSpPr>
          <p:cNvPr id="13315" name="Rectangle 3"/>
          <p:cNvSpPr>
            <a:spLocks noGrp="1" noChangeArrowheads="1"/>
          </p:cNvSpPr>
          <p:nvPr>
            <p:ph sz="quarter" idx="1"/>
          </p:nvPr>
        </p:nvSpPr>
        <p:spPr/>
        <p:txBody>
          <a:bodyPr>
            <a:normAutofit/>
          </a:bodyPr>
          <a:lstStyle/>
          <a:p>
            <a:pPr marL="609600" indent="-609600">
              <a:buFontTx/>
              <a:buAutoNum type="arabicPeriod"/>
            </a:pPr>
            <a:r>
              <a:rPr lang="en-US" sz="2400" dirty="0"/>
              <a:t>Began in 1800s as catalyst for social reform (Red Cross – 1859, Save the Children Fund after WWI)</a:t>
            </a:r>
          </a:p>
          <a:p>
            <a:pPr marL="609600" indent="-609600">
              <a:buFontTx/>
              <a:buAutoNum type="arabicPeriod"/>
            </a:pPr>
            <a:r>
              <a:rPr lang="en-US" sz="2400" dirty="0"/>
              <a:t>Huge Growth in 1990’s (International NGOs: 1988- 8579  1996- 23,135 UIA data).     Growth in membership (Worldwide Fund for Nature: 2000- @5.7 million members  1985- 570,000)</a:t>
            </a:r>
          </a:p>
          <a:p>
            <a:pPr marL="609600" indent="-609600">
              <a:buFontTx/>
              <a:buAutoNum type="arabicPeriod"/>
            </a:pPr>
            <a:r>
              <a:rPr lang="en-US" sz="2400" dirty="0"/>
              <a:t>Varying size (1 person to thousands)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l"/>
            <a:r>
              <a:rPr lang="en-US" b="1" dirty="0">
                <a:solidFill>
                  <a:schemeClr val="accent3">
                    <a:lumMod val="75000"/>
                  </a:schemeClr>
                </a:solidFill>
              </a:rPr>
              <a:t>NGO facts – cont’d</a:t>
            </a:r>
          </a:p>
        </p:txBody>
      </p:sp>
      <p:sp>
        <p:nvSpPr>
          <p:cNvPr id="14339" name="Rectangle 3"/>
          <p:cNvSpPr>
            <a:spLocks noGrp="1" noChangeArrowheads="1"/>
          </p:cNvSpPr>
          <p:nvPr>
            <p:ph sz="quarter" idx="1"/>
          </p:nvPr>
        </p:nvSpPr>
        <p:spPr>
          <a:xfrm>
            <a:off x="301752" y="1752600"/>
            <a:ext cx="8503920" cy="4572000"/>
          </a:xfrm>
        </p:spPr>
        <p:txBody>
          <a:bodyPr>
            <a:normAutofit/>
          </a:bodyPr>
          <a:lstStyle/>
          <a:p>
            <a:pPr>
              <a:lnSpc>
                <a:spcPct val="90000"/>
              </a:lnSpc>
            </a:pPr>
            <a:r>
              <a:rPr lang="en-US" sz="2400" dirty="0"/>
              <a:t>Forest Stewardship Council: 15 full-time employees, 7 years old, leading certifier in forest products (year 2000 data)</a:t>
            </a:r>
          </a:p>
          <a:p>
            <a:pPr>
              <a:lnSpc>
                <a:spcPct val="90000"/>
              </a:lnSpc>
            </a:pPr>
            <a:r>
              <a:rPr lang="en-US" sz="2400" dirty="0"/>
              <a:t>Green Peace: In 1991, nearly 3 million members, offices in 32 countries, budget of $146 million, established in 1971</a:t>
            </a:r>
          </a:p>
          <a:p>
            <a:pPr>
              <a:lnSpc>
                <a:spcPct val="90000"/>
              </a:lnSpc>
            </a:pPr>
            <a:r>
              <a:rPr lang="en-US" sz="2400" dirty="0"/>
              <a:t>Effectiveness regardless of size: </a:t>
            </a:r>
          </a:p>
          <a:p>
            <a:pPr>
              <a:lnSpc>
                <a:spcPct val="90000"/>
              </a:lnSpc>
              <a:buFontTx/>
              <a:buNone/>
            </a:pPr>
            <a:r>
              <a:rPr lang="en-US" sz="2400" dirty="0"/>
              <a:t>RAN &amp; Chiquita</a:t>
            </a:r>
          </a:p>
          <a:p>
            <a:pPr>
              <a:lnSpc>
                <a:spcPct val="90000"/>
              </a:lnSpc>
              <a:buFontTx/>
              <a:buNone/>
            </a:pPr>
            <a:r>
              <a:rPr lang="en-US" sz="2400" dirty="0"/>
              <a:t>Forest Stewardship Council &amp; Home Depot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l"/>
            <a:r>
              <a:rPr lang="en-US" sz="3200" b="1" dirty="0">
                <a:solidFill>
                  <a:schemeClr val="accent3">
                    <a:lumMod val="75000"/>
                  </a:schemeClr>
                </a:solidFill>
              </a:rPr>
              <a:t>Role of NGOs in globalizing world</a:t>
            </a:r>
          </a:p>
        </p:txBody>
      </p:sp>
      <p:sp>
        <p:nvSpPr>
          <p:cNvPr id="15363" name="Rectangle 3"/>
          <p:cNvSpPr>
            <a:spLocks noGrp="1" noChangeArrowheads="1"/>
          </p:cNvSpPr>
          <p:nvPr>
            <p:ph sz="quarter" idx="1"/>
          </p:nvPr>
        </p:nvSpPr>
        <p:spPr/>
        <p:txBody>
          <a:bodyPr>
            <a:normAutofit/>
          </a:bodyPr>
          <a:lstStyle/>
          <a:p>
            <a:pPr>
              <a:lnSpc>
                <a:spcPct val="90000"/>
              </a:lnSpc>
              <a:buFontTx/>
              <a:buNone/>
            </a:pPr>
            <a:r>
              <a:rPr lang="en-US" sz="2400" dirty="0"/>
              <a:t>Per Boutros-Ghali in 1995</a:t>
            </a:r>
          </a:p>
          <a:p>
            <a:pPr>
              <a:lnSpc>
                <a:spcPct val="90000"/>
              </a:lnSpc>
              <a:buFontTx/>
              <a:buNone/>
            </a:pPr>
            <a:r>
              <a:rPr lang="en-US" sz="2400" dirty="0"/>
              <a:t>“ Non-governmental organizations are a basic element in the representation of the modern world.  And their participation in international organizations is in a way a guarantee of the latter’s political legitimacy…From the stand point of global democratization, we need the participation of international public opinion and the mobilizing powers of non-governmental organizations.”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l"/>
            <a:r>
              <a:rPr lang="en-US" b="1" dirty="0">
                <a:solidFill>
                  <a:schemeClr val="accent3">
                    <a:lumMod val="75000"/>
                  </a:schemeClr>
                </a:solidFill>
              </a:rPr>
              <a:t>Role of NGOs – cont’d</a:t>
            </a:r>
          </a:p>
        </p:txBody>
      </p:sp>
      <p:sp>
        <p:nvSpPr>
          <p:cNvPr id="16387" name="Rectangle 3"/>
          <p:cNvSpPr>
            <a:spLocks noGrp="1" noChangeArrowheads="1"/>
          </p:cNvSpPr>
          <p:nvPr>
            <p:ph sz="quarter" idx="1"/>
          </p:nvPr>
        </p:nvSpPr>
        <p:spPr/>
        <p:txBody>
          <a:bodyPr/>
          <a:lstStyle/>
          <a:p>
            <a:pPr marL="609600" indent="-609600">
              <a:buFontTx/>
              <a:buAutoNum type="arabicPeriod"/>
            </a:pPr>
            <a:r>
              <a:rPr lang="en-US" dirty="0"/>
              <a:t>Increasing role in development</a:t>
            </a:r>
          </a:p>
          <a:p>
            <a:pPr marL="609600" indent="-609600"/>
            <a:r>
              <a:rPr lang="en-US" dirty="0"/>
              <a:t>From relief services (logistics management) to development services (strategic management</a:t>
            </a:r>
            <a:r>
              <a:rPr lang="en-US" dirty="0" smtClean="0"/>
              <a:t>)</a:t>
            </a:r>
          </a:p>
          <a:p>
            <a:pPr marL="0" indent="0">
              <a:buNone/>
            </a:pPr>
            <a:endParaRPr lang="en-US" dirty="0"/>
          </a:p>
          <a:p>
            <a:pPr marL="609600" indent="-609600">
              <a:buFontTx/>
              <a:buAutoNum type="arabicPeriod" startAt="2"/>
            </a:pPr>
            <a:r>
              <a:rPr lang="en-US" dirty="0"/>
              <a:t>Creating a smaller, more interdependent, global community</a:t>
            </a:r>
          </a:p>
          <a:p>
            <a:pPr marL="609600" indent="-609600"/>
            <a:r>
              <a:rPr lang="en-US" dirty="0"/>
              <a:t>Internet: Bring forth issues to many</a:t>
            </a:r>
          </a:p>
          <a:p>
            <a:pPr marL="609600" indent="-609600">
              <a:buFontTx/>
              <a:buAutoNum type="arabicPeriod"/>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l"/>
            <a:r>
              <a:rPr lang="en-US" b="1" dirty="0">
                <a:solidFill>
                  <a:schemeClr val="accent3">
                    <a:lumMod val="75000"/>
                  </a:schemeClr>
                </a:solidFill>
              </a:rPr>
              <a:t>Check these out!</a:t>
            </a:r>
          </a:p>
        </p:txBody>
      </p:sp>
      <p:sp>
        <p:nvSpPr>
          <p:cNvPr id="17411" name="Rectangle 3"/>
          <p:cNvSpPr>
            <a:spLocks noGrp="1" noChangeArrowheads="1"/>
          </p:cNvSpPr>
          <p:nvPr>
            <p:ph sz="quarter" idx="1"/>
          </p:nvPr>
        </p:nvSpPr>
        <p:spPr>
          <a:xfrm>
            <a:off x="301752" y="1752600"/>
            <a:ext cx="8503920" cy="4572000"/>
          </a:xfrm>
        </p:spPr>
        <p:txBody>
          <a:bodyPr/>
          <a:lstStyle/>
          <a:p>
            <a:pPr marL="609600" indent="-609600">
              <a:lnSpc>
                <a:spcPct val="90000"/>
              </a:lnSpc>
              <a:buFontTx/>
              <a:buNone/>
            </a:pPr>
            <a:r>
              <a:rPr lang="en-US" sz="2400" dirty="0"/>
              <a:t>List of NGOs:</a:t>
            </a:r>
          </a:p>
          <a:p>
            <a:pPr marL="609600" indent="-609600">
              <a:lnSpc>
                <a:spcPct val="90000"/>
              </a:lnSpc>
              <a:buFontTx/>
              <a:buNone/>
            </a:pPr>
            <a:r>
              <a:rPr lang="en-US" sz="2400" dirty="0">
                <a:hlinkClick r:id="rId2"/>
              </a:rPr>
              <a:t>www.etown.edu/vl/ngos.html</a:t>
            </a:r>
            <a:endParaRPr lang="en-US" sz="2400" dirty="0"/>
          </a:p>
          <a:p>
            <a:pPr marL="609600" indent="-609600">
              <a:lnSpc>
                <a:spcPct val="90000"/>
              </a:lnSpc>
              <a:buFontTx/>
              <a:buNone/>
            </a:pPr>
            <a:r>
              <a:rPr lang="en-US" sz="2400" dirty="0"/>
              <a:t>Union of International Associations:</a:t>
            </a:r>
          </a:p>
          <a:p>
            <a:pPr marL="609600" indent="-609600">
              <a:lnSpc>
                <a:spcPct val="90000"/>
              </a:lnSpc>
              <a:buFontTx/>
              <a:buNone/>
            </a:pPr>
            <a:r>
              <a:rPr lang="en-US" sz="2400" dirty="0">
                <a:hlinkClick r:id="rId3"/>
              </a:rPr>
              <a:t>www.uia.org/uiafaqs/faqorg.htm#NGO</a:t>
            </a:r>
            <a:endParaRPr lang="en-US" sz="2400" dirty="0"/>
          </a:p>
          <a:p>
            <a:pPr marL="609600" indent="-609600">
              <a:lnSpc>
                <a:spcPct val="90000"/>
              </a:lnSpc>
              <a:buFontTx/>
              <a:buNone/>
            </a:pPr>
            <a:r>
              <a:rPr lang="en-US" sz="2400" dirty="0"/>
              <a:t>Textile activist:</a:t>
            </a:r>
          </a:p>
          <a:p>
            <a:pPr marL="609600" indent="-609600">
              <a:lnSpc>
                <a:spcPct val="90000"/>
              </a:lnSpc>
              <a:buFontTx/>
              <a:buNone/>
            </a:pPr>
            <a:r>
              <a:rPr lang="en-US" sz="2400" dirty="0">
                <a:hlinkClick r:id="rId4"/>
              </a:rPr>
              <a:t>www.cleanclothes.org</a:t>
            </a:r>
            <a:endParaRPr lang="en-US" sz="2400" dirty="0"/>
          </a:p>
          <a:p>
            <a:pPr marL="609600" indent="-609600">
              <a:lnSpc>
                <a:spcPct val="90000"/>
              </a:lnSpc>
              <a:buFontTx/>
              <a:buNone/>
            </a:pPr>
            <a:r>
              <a:rPr lang="en-US" sz="2400" dirty="0"/>
              <a:t>Definition of an NGO:</a:t>
            </a:r>
          </a:p>
          <a:p>
            <a:pPr marL="609600" indent="-609600">
              <a:lnSpc>
                <a:spcPct val="90000"/>
              </a:lnSpc>
              <a:buFontTx/>
              <a:buNone/>
            </a:pPr>
            <a:r>
              <a:rPr lang="en-US" sz="2400" dirty="0">
                <a:hlinkClick r:id="rId5"/>
              </a:rPr>
              <a:t>www.undp.org/ppp/library/files/maslyu01.html</a:t>
            </a:r>
            <a:endParaRPr lang="en-US" sz="2400" dirty="0"/>
          </a:p>
          <a:p>
            <a:pPr marL="609600" indent="-609600">
              <a:lnSpc>
                <a:spcPct val="90000"/>
              </a:lnSpc>
              <a:buFontTx/>
              <a:buNone/>
            </a:pPr>
            <a:r>
              <a:rPr lang="en-US" sz="2400" dirty="0"/>
              <a:t>Academics Studying Nike:</a:t>
            </a:r>
          </a:p>
          <a:p>
            <a:pPr marL="609600" indent="-609600">
              <a:lnSpc>
                <a:spcPct val="90000"/>
              </a:lnSpc>
              <a:buFontTx/>
              <a:buNone/>
            </a:pPr>
            <a:r>
              <a:rPr lang="en-US" sz="2400" u="sng" dirty="0">
                <a:hlinkClick r:id="rId6"/>
              </a:rPr>
              <a:t>http://cbae.nmsu.edu/~</a:t>
            </a:r>
            <a:r>
              <a:rPr lang="en-US" sz="2400" u="sng" dirty="0" smtClean="0">
                <a:hlinkClick r:id="rId6"/>
              </a:rPr>
              <a:t>dboje/nike/nikemain1.html</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685800"/>
          </a:xfrm>
        </p:spPr>
        <p:txBody>
          <a:bodyPr/>
          <a:lstStyle/>
          <a:p>
            <a:pPr algn="l"/>
            <a:r>
              <a:rPr lang="en-IN" b="1" dirty="0" smtClean="0"/>
              <a:t>Different Terms </a:t>
            </a:r>
            <a:endParaRPr lang="en-IN" b="1" dirty="0"/>
          </a:p>
        </p:txBody>
      </p:sp>
      <p:sp>
        <p:nvSpPr>
          <p:cNvPr id="3" name="Content Placeholder 2"/>
          <p:cNvSpPr>
            <a:spLocks noGrp="1"/>
          </p:cNvSpPr>
          <p:nvPr>
            <p:ph sz="quarter" idx="1"/>
          </p:nvPr>
        </p:nvSpPr>
        <p:spPr/>
        <p:txBody>
          <a:bodyPr/>
          <a:lstStyle/>
          <a:p>
            <a:r>
              <a:rPr lang="en-IN" dirty="0" smtClean="0"/>
              <a:t>Civil Society Organizations </a:t>
            </a:r>
          </a:p>
          <a:p>
            <a:r>
              <a:rPr lang="en-IN" dirty="0" smtClean="0"/>
              <a:t>Voluntary Organizations </a:t>
            </a:r>
          </a:p>
          <a:p>
            <a:r>
              <a:rPr lang="en-IN" dirty="0" smtClean="0"/>
              <a:t>Non-Profit Organizations </a:t>
            </a:r>
          </a:p>
          <a:p>
            <a:r>
              <a:rPr lang="en-IN" dirty="0" smtClean="0"/>
              <a:t>Non-Governmental Organization</a:t>
            </a:r>
          </a:p>
          <a:p>
            <a:pPr algn="just"/>
            <a:r>
              <a:rPr lang="en-IN" dirty="0" smtClean="0"/>
              <a:t>Co-Operatives   </a:t>
            </a:r>
          </a:p>
          <a:p>
            <a:pPr algn="just"/>
            <a:r>
              <a:rPr lang="en-IN" dirty="0" smtClean="0"/>
              <a:t>Trade Unions  </a:t>
            </a:r>
          </a:p>
          <a:p>
            <a:pPr>
              <a:buNone/>
            </a:pP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609600"/>
          </a:xfrm>
        </p:spPr>
        <p:txBody>
          <a:bodyPr/>
          <a:lstStyle/>
          <a:p>
            <a:pPr algn="l"/>
            <a:r>
              <a:rPr lang="en-IN" b="1" dirty="0" smtClean="0"/>
              <a:t>What is Civil Society ?</a:t>
            </a:r>
            <a:endParaRPr lang="en-IN" b="1" dirty="0"/>
          </a:p>
        </p:txBody>
      </p:sp>
      <p:sp>
        <p:nvSpPr>
          <p:cNvPr id="3" name="Content Placeholder 2"/>
          <p:cNvSpPr>
            <a:spLocks noGrp="1"/>
          </p:cNvSpPr>
          <p:nvPr>
            <p:ph sz="quarter" idx="1"/>
          </p:nvPr>
        </p:nvSpPr>
        <p:spPr>
          <a:xfrm>
            <a:off x="457200" y="1600200"/>
            <a:ext cx="8229600" cy="4953000"/>
          </a:xfrm>
        </p:spPr>
        <p:txBody>
          <a:bodyPr>
            <a:normAutofit/>
          </a:bodyPr>
          <a:lstStyle/>
          <a:p>
            <a:pPr algn="just"/>
            <a:r>
              <a:rPr lang="en-IN" sz="2400" dirty="0">
                <a:latin typeface="Calibri" pitchFamily="34" charset="0"/>
              </a:rPr>
              <a:t>civil society consists of the groups and organizations, both formal and informal, which act independently of the state and market to promote diverse interests in society. </a:t>
            </a:r>
            <a:endParaRPr lang="en-IN" sz="2400" dirty="0" smtClean="0">
              <a:latin typeface="Calibri" pitchFamily="34" charset="0"/>
            </a:endParaRPr>
          </a:p>
          <a:p>
            <a:pPr algn="just"/>
            <a:r>
              <a:rPr lang="en-IN" sz="2400" dirty="0">
                <a:latin typeface="Calibri" pitchFamily="34" charset="0"/>
              </a:rPr>
              <a:t>Civil society exists wherever and </a:t>
            </a:r>
            <a:r>
              <a:rPr lang="en-IN" sz="2400" dirty="0" smtClean="0">
                <a:latin typeface="Calibri" pitchFamily="34" charset="0"/>
              </a:rPr>
              <a:t>whenever voluntary </a:t>
            </a:r>
            <a:r>
              <a:rPr lang="en-IN" sz="2400" dirty="0">
                <a:latin typeface="Calibri" pitchFamily="34" charset="0"/>
              </a:rPr>
              <a:t>associations of any kind </a:t>
            </a:r>
            <a:r>
              <a:rPr lang="en-IN" sz="2400" dirty="0" smtClean="0">
                <a:latin typeface="Calibri" pitchFamily="34" charset="0"/>
              </a:rPr>
              <a:t>try deliberately to shape </a:t>
            </a:r>
            <a:r>
              <a:rPr lang="en-IN" sz="2400" dirty="0">
                <a:latin typeface="Calibri" pitchFamily="34" charset="0"/>
              </a:rPr>
              <a:t>rules </a:t>
            </a:r>
            <a:r>
              <a:rPr lang="en-IN" sz="2400" dirty="0" smtClean="0">
                <a:latin typeface="Calibri" pitchFamily="34" charset="0"/>
              </a:rPr>
              <a:t>that govern society</a:t>
            </a:r>
            <a:r>
              <a:rPr lang="en-IN" sz="2400" dirty="0">
                <a:latin typeface="Calibri" pitchFamily="34" charset="0"/>
              </a:rPr>
              <a:t>, broadly </a:t>
            </a:r>
            <a:r>
              <a:rPr lang="en-IN" sz="2400" dirty="0" smtClean="0">
                <a:latin typeface="Calibri" pitchFamily="34" charset="0"/>
              </a:rPr>
              <a:t>defined.</a:t>
            </a:r>
          </a:p>
          <a:p>
            <a:pPr algn="just"/>
            <a:r>
              <a:rPr lang="en-IN" sz="2400" dirty="0">
                <a:latin typeface="Calibri" pitchFamily="34" charset="0"/>
              </a:rPr>
              <a:t>Civil society can also encompass many </a:t>
            </a:r>
            <a:r>
              <a:rPr lang="en-IN" sz="2400" dirty="0" smtClean="0">
                <a:latin typeface="Calibri" pitchFamily="34" charset="0"/>
              </a:rPr>
              <a:t>sorts of </a:t>
            </a:r>
            <a:r>
              <a:rPr lang="en-IN" sz="2400" dirty="0">
                <a:latin typeface="Calibri" pitchFamily="34" charset="0"/>
              </a:rPr>
              <a:t>actors, and it is much wider than </a:t>
            </a:r>
            <a:r>
              <a:rPr lang="en-IN" sz="2400" dirty="0" smtClean="0">
                <a:latin typeface="Calibri" pitchFamily="34" charset="0"/>
              </a:rPr>
              <a:t>the formal </a:t>
            </a:r>
            <a:r>
              <a:rPr lang="en-IN" sz="2400" dirty="0">
                <a:latin typeface="Calibri" pitchFamily="34" charset="0"/>
              </a:rPr>
              <a:t>world of </a:t>
            </a:r>
            <a:r>
              <a:rPr lang="en-IN" sz="2400" dirty="0" smtClean="0">
                <a:latin typeface="Calibri" pitchFamily="34" charset="0"/>
              </a:rPr>
              <a:t>nongovernmental organizations </a:t>
            </a:r>
            <a:r>
              <a:rPr lang="en-IN" sz="2400" dirty="0">
                <a:latin typeface="Calibri" pitchFamily="34" charset="0"/>
              </a:rPr>
              <a:t>(NGOs)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p:txBody>
          <a:bodyPr/>
          <a:lstStyle/>
          <a:p>
            <a:r>
              <a:rPr lang="en-US" sz="4000" dirty="0" smtClean="0">
                <a:solidFill>
                  <a:srgbClr val="FFFF00"/>
                </a:solidFill>
              </a:rPr>
              <a:t> </a:t>
            </a:r>
            <a:endParaRPr lang="en-US" sz="4000" dirty="0">
              <a:solidFill>
                <a:srgbClr val="FFFF00"/>
              </a:solidFill>
            </a:endParaRPr>
          </a:p>
        </p:txBody>
      </p:sp>
      <p:sp>
        <p:nvSpPr>
          <p:cNvPr id="3077" name="Rectangle 5"/>
          <p:cNvSpPr>
            <a:spLocks noGrp="1" noChangeArrowheads="1"/>
          </p:cNvSpPr>
          <p:nvPr>
            <p:ph sz="quarter" idx="1"/>
          </p:nvPr>
        </p:nvSpPr>
        <p:spPr>
          <a:xfrm>
            <a:off x="457200" y="1676400"/>
            <a:ext cx="8229600" cy="3962400"/>
          </a:xfrm>
        </p:spPr>
        <p:txBody>
          <a:bodyPr>
            <a:noAutofit/>
          </a:bodyPr>
          <a:lstStyle/>
          <a:p>
            <a:pPr algn="just"/>
            <a:r>
              <a:rPr lang="en-US" sz="2400" dirty="0" smtClean="0">
                <a:solidFill>
                  <a:srgbClr val="FFFF00"/>
                </a:solidFill>
              </a:rPr>
              <a:t> </a:t>
            </a:r>
            <a:r>
              <a:rPr lang="en-IN" sz="2400" dirty="0">
                <a:latin typeface="Calibri" pitchFamily="34" charset="0"/>
              </a:rPr>
              <a:t>The National Policy on Voluntary Action 2007 recognizes all formal as well as informal groups such as community based organizations, non-government-development </a:t>
            </a:r>
            <a:r>
              <a:rPr lang="en-IN" sz="2400" dirty="0" smtClean="0">
                <a:latin typeface="Calibri" pitchFamily="34" charset="0"/>
              </a:rPr>
              <a:t>organizations, charitable </a:t>
            </a:r>
            <a:r>
              <a:rPr lang="en-IN" sz="2400" dirty="0">
                <a:latin typeface="Calibri" pitchFamily="34" charset="0"/>
              </a:rPr>
              <a:t>organizations, networks or federations of such organizations and professional membership based associations as part of the voluntary sector. </a:t>
            </a:r>
            <a:endParaRPr lang="en-IN" sz="2400" dirty="0" smtClean="0">
              <a:latin typeface="Calibri" pitchFamily="34" charset="0"/>
            </a:endParaRPr>
          </a:p>
          <a:p>
            <a:pPr algn="just"/>
            <a:r>
              <a:rPr lang="en-IN" sz="2400" dirty="0" smtClean="0">
                <a:latin typeface="Calibri" pitchFamily="34" charset="0"/>
              </a:rPr>
              <a:t>This </a:t>
            </a:r>
            <a:r>
              <a:rPr lang="en-IN" sz="2400" dirty="0">
                <a:latin typeface="Calibri" pitchFamily="34" charset="0"/>
              </a:rPr>
              <a:t>understanding does not reflect upon the differences between the voluntary sector and the larger civil society, nor does it account for the inherent characteristics of social/people‘s movements. </a:t>
            </a:r>
            <a:endParaRPr lang="en-US" sz="2400" dirty="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609600"/>
          </a:xfrm>
        </p:spPr>
        <p:txBody>
          <a:bodyPr>
            <a:normAutofit/>
          </a:bodyPr>
          <a:lstStyle/>
          <a:p>
            <a:pPr algn="l"/>
            <a:r>
              <a:rPr lang="en-IN" b="1" dirty="0" smtClean="0"/>
              <a:t>Characteristics</a:t>
            </a:r>
            <a:endParaRPr lang="en-IN" dirty="0"/>
          </a:p>
        </p:txBody>
      </p:sp>
      <p:sp>
        <p:nvSpPr>
          <p:cNvPr id="3" name="Content Placeholder 2"/>
          <p:cNvSpPr>
            <a:spLocks noGrp="1"/>
          </p:cNvSpPr>
          <p:nvPr>
            <p:ph sz="quarter" idx="1"/>
          </p:nvPr>
        </p:nvSpPr>
        <p:spPr>
          <a:xfrm>
            <a:off x="457200" y="1295400"/>
            <a:ext cx="8229600" cy="4724400"/>
          </a:xfrm>
        </p:spPr>
        <p:txBody>
          <a:bodyPr/>
          <a:lstStyle/>
          <a:p>
            <a:pPr>
              <a:buNone/>
            </a:pPr>
            <a:endParaRPr lang="en-IN" dirty="0"/>
          </a:p>
          <a:p>
            <a:r>
              <a:rPr lang="en-IN" dirty="0" smtClean="0"/>
              <a:t>Voluntary</a:t>
            </a:r>
            <a:endParaRPr lang="en-IN" dirty="0"/>
          </a:p>
          <a:p>
            <a:r>
              <a:rPr lang="en-IN" dirty="0" smtClean="0"/>
              <a:t>Independent</a:t>
            </a:r>
            <a:endParaRPr lang="en-IN" dirty="0"/>
          </a:p>
          <a:p>
            <a:r>
              <a:rPr lang="en-IN" dirty="0" smtClean="0"/>
              <a:t>Not-for-profit </a:t>
            </a:r>
            <a:endParaRPr lang="en-IN" dirty="0"/>
          </a:p>
          <a:p>
            <a:r>
              <a:rPr lang="en-IN" dirty="0"/>
              <a:t>Not self-serving in aims and related values: </a:t>
            </a:r>
          </a:p>
          <a:p>
            <a:endParaRPr lang="en-IN" i="1" dirty="0"/>
          </a:p>
          <a:p>
            <a:pPr>
              <a:buNone/>
            </a:pPr>
            <a:endParaRPr lang="en-IN" i="1" dirty="0"/>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229600" cy="609600"/>
          </a:xfrm>
        </p:spPr>
        <p:txBody>
          <a:bodyPr/>
          <a:lstStyle/>
          <a:p>
            <a:pPr algn="l"/>
            <a:r>
              <a:rPr lang="en-IN" b="1" dirty="0" smtClean="0">
                <a:solidFill>
                  <a:schemeClr val="accent3">
                    <a:lumMod val="75000"/>
                  </a:schemeClr>
                </a:solidFill>
              </a:rPr>
              <a:t>Purpose</a:t>
            </a:r>
            <a:endParaRPr lang="en-IN" b="1" dirty="0">
              <a:solidFill>
                <a:schemeClr val="accent3">
                  <a:lumMod val="75000"/>
                </a:schemeClr>
              </a:solidFill>
            </a:endParaRPr>
          </a:p>
        </p:txBody>
      </p:sp>
      <p:sp>
        <p:nvSpPr>
          <p:cNvPr id="3" name="Content Placeholder 2"/>
          <p:cNvSpPr>
            <a:spLocks noGrp="1"/>
          </p:cNvSpPr>
          <p:nvPr>
            <p:ph sz="quarter" idx="1"/>
          </p:nvPr>
        </p:nvSpPr>
        <p:spPr>
          <a:xfrm>
            <a:off x="457200" y="1752600"/>
            <a:ext cx="8229600" cy="5105400"/>
          </a:xfrm>
        </p:spPr>
        <p:txBody>
          <a:bodyPr>
            <a:normAutofit/>
          </a:bodyPr>
          <a:lstStyle/>
          <a:p>
            <a:r>
              <a:rPr lang="en-IN" sz="2400" dirty="0" smtClean="0"/>
              <a:t>The delivery of Services to people in need</a:t>
            </a:r>
          </a:p>
          <a:p>
            <a:pPr>
              <a:buNone/>
            </a:pPr>
            <a:r>
              <a:rPr lang="en-IN" sz="2400" dirty="0" smtClean="0"/>
              <a:t>( Ex. Education, Health, Water&amp; Sanitation, Livelihood, Disaster Relief, Services to </a:t>
            </a:r>
            <a:r>
              <a:rPr lang="en-IN" sz="2400" dirty="0" err="1" smtClean="0"/>
              <a:t>Wekaer</a:t>
            </a:r>
            <a:r>
              <a:rPr lang="en-IN" sz="2400" dirty="0" smtClean="0"/>
              <a:t> Sections, etc.)</a:t>
            </a:r>
          </a:p>
          <a:p>
            <a:pPr algn="just"/>
            <a:r>
              <a:rPr lang="en-IN" sz="2400" dirty="0" smtClean="0"/>
              <a:t>Policy advocacy and public campaigns in pursuit of Social Transformation ( Ex. Anna Movement, NBA, </a:t>
            </a:r>
            <a:r>
              <a:rPr lang="en-IN" sz="2400" dirty="0" err="1" smtClean="0"/>
              <a:t>Shiksha</a:t>
            </a:r>
            <a:r>
              <a:rPr lang="en-IN" sz="2400" dirty="0" smtClean="0"/>
              <a:t> Ka </a:t>
            </a:r>
            <a:r>
              <a:rPr lang="en-IN" sz="2400" dirty="0" err="1" smtClean="0"/>
              <a:t>Sawal</a:t>
            </a:r>
            <a:r>
              <a:rPr lang="en-IN" sz="2400" dirty="0" smtClean="0"/>
              <a:t>, Occupy UGC, etc.)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152400"/>
            <a:ext cx="8229600" cy="850900"/>
          </a:xfrm>
        </p:spPr>
        <p:txBody>
          <a:bodyPr/>
          <a:lstStyle/>
          <a:p>
            <a:pPr algn="l"/>
            <a:r>
              <a:rPr lang="en-US" sz="3200" b="1" dirty="0">
                <a:solidFill>
                  <a:schemeClr val="accent3">
                    <a:lumMod val="75000"/>
                  </a:schemeClr>
                </a:solidFill>
              </a:rPr>
              <a:t>Definition – </a:t>
            </a:r>
            <a:r>
              <a:rPr lang="en-US" sz="3200" b="1" dirty="0" smtClean="0">
                <a:solidFill>
                  <a:schemeClr val="accent3">
                    <a:lumMod val="75000"/>
                  </a:schemeClr>
                </a:solidFill>
              </a:rPr>
              <a:t>NGOs by UN</a:t>
            </a:r>
            <a:endParaRPr lang="en-US" sz="3200" b="1" dirty="0">
              <a:solidFill>
                <a:schemeClr val="accent3">
                  <a:lumMod val="75000"/>
                </a:schemeClr>
              </a:solidFill>
            </a:endParaRPr>
          </a:p>
        </p:txBody>
      </p:sp>
      <p:sp>
        <p:nvSpPr>
          <p:cNvPr id="5123" name="Rectangle 3"/>
          <p:cNvSpPr>
            <a:spLocks noGrp="1" noChangeArrowheads="1"/>
          </p:cNvSpPr>
          <p:nvPr>
            <p:ph sz="quarter" idx="1"/>
          </p:nvPr>
        </p:nvSpPr>
        <p:spPr>
          <a:xfrm>
            <a:off x="381000" y="1524000"/>
            <a:ext cx="8458200" cy="5638800"/>
          </a:xfrm>
        </p:spPr>
        <p:txBody>
          <a:bodyPr>
            <a:normAutofit/>
          </a:bodyPr>
          <a:lstStyle/>
          <a:p>
            <a:pPr marL="0" algn="just">
              <a:spcBef>
                <a:spcPts val="0"/>
              </a:spcBef>
              <a:buFontTx/>
              <a:buNone/>
            </a:pPr>
            <a:r>
              <a:rPr lang="en-IN" sz="2200" dirty="0"/>
              <a:t>A non-governmental organization (NGO) is any non-profit, voluntary citizens' group which is organized on a local, national or international level. Task-oriented and driven by people with a common interest, NGOs perform a variety of service and humanitarian functions, bring citizen concerns to Governments, advocate and monitor policies and encourage political </a:t>
            </a:r>
            <a:r>
              <a:rPr lang="en-IN" sz="2200" dirty="0" err="1"/>
              <a:t>particpation</a:t>
            </a:r>
            <a:r>
              <a:rPr lang="en-IN" sz="2200" dirty="0"/>
              <a:t> through provision of information. Some are organized around specific issues, such as human rights, environment or health. They provide analysis and expertise, serve as early warning mechanisms and help monitor and implement international agreements. Their relationship with offices and agencies of the United Nations system differs depending on their goals, their venue and the mandate of a particular institution.</a:t>
            </a:r>
            <a:endParaRPr lang="en-US" sz="2200" dirty="0">
              <a:solidFill>
                <a:srgbClr val="FFFF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l"/>
            <a:r>
              <a:rPr lang="en-US" b="1" dirty="0">
                <a:solidFill>
                  <a:schemeClr val="accent3">
                    <a:lumMod val="75000"/>
                  </a:schemeClr>
                </a:solidFill>
              </a:rPr>
              <a:t>Definition – cont’d</a:t>
            </a:r>
          </a:p>
        </p:txBody>
      </p:sp>
      <p:sp>
        <p:nvSpPr>
          <p:cNvPr id="9219" name="Rectangle 3"/>
          <p:cNvSpPr>
            <a:spLocks noGrp="1" noChangeArrowheads="1"/>
          </p:cNvSpPr>
          <p:nvPr>
            <p:ph sz="quarter" idx="1"/>
          </p:nvPr>
        </p:nvSpPr>
        <p:spPr/>
        <p:txBody>
          <a:bodyPr>
            <a:normAutofit/>
          </a:bodyPr>
          <a:lstStyle/>
          <a:p>
            <a:pPr marL="609600" indent="-609600">
              <a:buFontTx/>
              <a:buNone/>
            </a:pPr>
            <a:r>
              <a:rPr lang="en-US" sz="2400" dirty="0"/>
              <a:t>Impossible to give one unique answer, but NGOs </a:t>
            </a:r>
            <a:r>
              <a:rPr lang="en-US" sz="2400" dirty="0" smtClean="0"/>
              <a:t>have following </a:t>
            </a:r>
            <a:r>
              <a:rPr lang="en-US" sz="2400" dirty="0"/>
              <a:t>characteristics:</a:t>
            </a:r>
          </a:p>
          <a:p>
            <a:pPr marL="609600" indent="-609600">
              <a:buFontTx/>
              <a:buAutoNum type="arabicPeriod"/>
            </a:pPr>
            <a:r>
              <a:rPr lang="en-US" sz="2400" dirty="0"/>
              <a:t>Engaging in suffering relief activities</a:t>
            </a:r>
          </a:p>
          <a:p>
            <a:pPr marL="609600" indent="-609600">
              <a:buFontTx/>
              <a:buAutoNum type="arabicPeriod"/>
            </a:pPr>
            <a:r>
              <a:rPr lang="en-US" sz="2400" dirty="0"/>
              <a:t>Promoting interest of the poor</a:t>
            </a:r>
          </a:p>
          <a:p>
            <a:pPr marL="609600" indent="-609600">
              <a:buFontTx/>
              <a:buAutoNum type="arabicPeriod"/>
            </a:pPr>
            <a:r>
              <a:rPr lang="en-US" sz="2400" dirty="0"/>
              <a:t>Protecting the environment</a:t>
            </a:r>
          </a:p>
          <a:p>
            <a:pPr marL="609600" indent="-609600">
              <a:buFontTx/>
              <a:buAutoNum type="arabicPeriod"/>
            </a:pPr>
            <a:r>
              <a:rPr lang="en-US" sz="2400" dirty="0"/>
              <a:t>Providing basic social services</a:t>
            </a:r>
          </a:p>
          <a:p>
            <a:pPr marL="609600" indent="-609600">
              <a:buFontTx/>
              <a:buAutoNum type="arabicPeriod"/>
            </a:pPr>
            <a:r>
              <a:rPr lang="en-US" sz="2400" dirty="0"/>
              <a:t>Advocating community development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a:r>
              <a:rPr lang="en-US" b="1" dirty="0">
                <a:solidFill>
                  <a:schemeClr val="accent3">
                    <a:lumMod val="75000"/>
                  </a:schemeClr>
                </a:solidFill>
              </a:rPr>
              <a:t>Typology</a:t>
            </a:r>
          </a:p>
        </p:txBody>
      </p:sp>
      <p:sp>
        <p:nvSpPr>
          <p:cNvPr id="10243" name="Rectangle 3"/>
          <p:cNvSpPr>
            <a:spLocks noGrp="1" noChangeArrowheads="1"/>
          </p:cNvSpPr>
          <p:nvPr>
            <p:ph sz="quarter" idx="1"/>
          </p:nvPr>
        </p:nvSpPr>
        <p:spPr>
          <a:xfrm>
            <a:off x="301752" y="1752600"/>
            <a:ext cx="8503920" cy="4572000"/>
          </a:xfrm>
        </p:spPr>
        <p:txBody>
          <a:bodyPr>
            <a:normAutofit/>
          </a:bodyPr>
          <a:lstStyle/>
          <a:p>
            <a:pPr marL="609600" indent="-609600">
              <a:lnSpc>
                <a:spcPct val="80000"/>
              </a:lnSpc>
              <a:buFontTx/>
              <a:buNone/>
            </a:pPr>
            <a:r>
              <a:rPr lang="en-US" sz="2400" dirty="0"/>
              <a:t>Orientation:</a:t>
            </a:r>
          </a:p>
          <a:p>
            <a:pPr marL="609600" indent="-609600">
              <a:lnSpc>
                <a:spcPct val="80000"/>
              </a:lnSpc>
              <a:buFontTx/>
              <a:buAutoNum type="arabicPeriod"/>
            </a:pPr>
            <a:r>
              <a:rPr lang="en-US" sz="2400" dirty="0"/>
              <a:t>Charitable: Needs of the poor/disaster relief (Feed the Hungry, Red Cross)</a:t>
            </a:r>
          </a:p>
          <a:p>
            <a:pPr marL="609600" indent="-609600">
              <a:lnSpc>
                <a:spcPct val="80000"/>
              </a:lnSpc>
              <a:buFontTx/>
              <a:buAutoNum type="arabicPeriod"/>
            </a:pPr>
            <a:r>
              <a:rPr lang="en-US" sz="2400" dirty="0"/>
              <a:t>Service: Provision of health, family planning or education (Planned Parenthood)</a:t>
            </a:r>
          </a:p>
          <a:p>
            <a:pPr marL="609600" indent="-609600">
              <a:lnSpc>
                <a:spcPct val="80000"/>
              </a:lnSpc>
              <a:buFontTx/>
              <a:buAutoNum type="arabicPeriod"/>
            </a:pPr>
            <a:r>
              <a:rPr lang="en-US" sz="2400" dirty="0"/>
              <a:t>Participatory: Self-help project with local people involvement (Habitat for Humanity)</a:t>
            </a:r>
          </a:p>
          <a:p>
            <a:pPr marL="609600" indent="-609600">
              <a:lnSpc>
                <a:spcPct val="80000"/>
              </a:lnSpc>
              <a:buFontTx/>
              <a:buAutoNum type="arabicPeriod"/>
            </a:pPr>
            <a:r>
              <a:rPr lang="en-US" sz="2400" dirty="0"/>
              <a:t>Empowering: Help poor people develop a clearer understanding of social, political, and economic factors (Amnesty International)</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265</TotalTime>
  <Words>944</Words>
  <Application>Microsoft Office PowerPoint</Application>
  <PresentationFormat>On-screen Show (4:3)</PresentationFormat>
  <Paragraphs>90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Civic</vt:lpstr>
      <vt:lpstr>Development Organizations  Concept and Types</vt:lpstr>
      <vt:lpstr>Different Terms </vt:lpstr>
      <vt:lpstr>What is Civil Society ?</vt:lpstr>
      <vt:lpstr> </vt:lpstr>
      <vt:lpstr>Characteristics</vt:lpstr>
      <vt:lpstr>Purpose</vt:lpstr>
      <vt:lpstr>Definition – NGOs by UN</vt:lpstr>
      <vt:lpstr>Definition – cont’d</vt:lpstr>
      <vt:lpstr>Typology</vt:lpstr>
      <vt:lpstr>Typology – cont’d</vt:lpstr>
      <vt:lpstr>Typology – cont’d</vt:lpstr>
      <vt:lpstr>Co-operatives</vt:lpstr>
      <vt:lpstr>Trade Union</vt:lpstr>
      <vt:lpstr>NGO facts</vt:lpstr>
      <vt:lpstr>NGO facts – cont’d</vt:lpstr>
      <vt:lpstr>Role of NGOs in globalizing world</vt:lpstr>
      <vt:lpstr>Role of NGOs – cont’d</vt:lpstr>
      <vt:lpstr>Check these out!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NGO?</dc:title>
  <dc:creator>Tony A.C. Koehn</dc:creator>
  <cp:lastModifiedBy>rabbi</cp:lastModifiedBy>
  <cp:revision>31</cp:revision>
  <dcterms:created xsi:type="dcterms:W3CDTF">2002-03-04T04:01:34Z</dcterms:created>
  <dcterms:modified xsi:type="dcterms:W3CDTF">2017-07-24T01:23:43Z</dcterms:modified>
</cp:coreProperties>
</file>