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6" r:id="rId6"/>
    <p:sldId id="261" r:id="rId7"/>
    <p:sldId id="262" r:id="rId8"/>
    <p:sldId id="265" r:id="rId9"/>
    <p:sldId id="268" r:id="rId10"/>
    <p:sldId id="269" r:id="rId11"/>
    <p:sldId id="267" r:id="rId12"/>
    <p:sldId id="270" r:id="rId13"/>
    <p:sldId id="263"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p:scale>
          <a:sx n="70" d="100"/>
          <a:sy n="70" d="100"/>
        </p:scale>
        <p:origin x="-13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B0BBAA9-9739-4DE9-A698-21B2C45C701F}" type="datetimeFigureOut">
              <a:rPr lang="en-US" smtClean="0"/>
              <a:pPr/>
              <a:t>7/24/2017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F6213E1-5DB6-4A9C-B616-34ACA55BDAB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BBAA9-9739-4DE9-A698-21B2C45C701F}" type="datetimeFigureOut">
              <a:rPr lang="en-US" smtClean="0"/>
              <a:pPr/>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13E1-5DB6-4A9C-B616-34ACA55BDA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F6213E1-5DB6-4A9C-B616-34ACA55BDAB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BBAA9-9739-4DE9-A698-21B2C45C701F}" type="datetimeFigureOut">
              <a:rPr lang="en-US" smtClean="0"/>
              <a:pPr/>
              <a:t>7/24/2017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B0BBAA9-9739-4DE9-A698-21B2C45C701F}" type="datetimeFigureOut">
              <a:rPr lang="en-US" smtClean="0"/>
              <a:pPr/>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F6213E1-5DB6-4A9C-B616-34ACA55BDAB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B0BBAA9-9739-4DE9-A698-21B2C45C701F}" type="datetimeFigureOut">
              <a:rPr lang="en-US" smtClean="0"/>
              <a:pPr/>
              <a:t>7/24/2017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F6213E1-5DB6-4A9C-B616-34ACA55BDAB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B0BBAA9-9739-4DE9-A698-21B2C45C701F}" type="datetimeFigureOut">
              <a:rPr lang="en-US" smtClean="0"/>
              <a:pPr/>
              <a:t>7/24/2017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13E1-5DB6-4A9C-B616-34ACA55BDAB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B0BBAA9-9739-4DE9-A698-21B2C45C701F}" type="datetimeFigureOut">
              <a:rPr lang="en-US" smtClean="0"/>
              <a:pPr/>
              <a:t>7/24/2017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F6213E1-5DB6-4A9C-B616-34ACA55BDAB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BBAA9-9739-4DE9-A698-21B2C45C701F}" type="datetimeFigureOut">
              <a:rPr lang="en-US" smtClean="0"/>
              <a:pPr/>
              <a:t>7/24/2017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F6213E1-5DB6-4A9C-B616-34ACA55BDA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B0BBAA9-9739-4DE9-A698-21B2C45C701F}" type="datetimeFigureOut">
              <a:rPr lang="en-US" smtClean="0"/>
              <a:pPr/>
              <a:t>7/24/2017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F6213E1-5DB6-4A9C-B616-34ACA55BDA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F6213E1-5DB6-4A9C-B616-34ACA55BDAB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B0BBAA9-9739-4DE9-A698-21B2C45C701F}" type="datetimeFigureOut">
              <a:rPr lang="en-US" smtClean="0"/>
              <a:pPr/>
              <a:t>7/24/2017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F6213E1-5DB6-4A9C-B616-34ACA55BDAB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B0BBAA9-9739-4DE9-A698-21B2C45C701F}" type="datetimeFigureOut">
              <a:rPr lang="en-US" smtClean="0"/>
              <a:pPr/>
              <a:t>7/24/2017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B0BBAA9-9739-4DE9-A698-21B2C45C701F}" type="datetimeFigureOut">
              <a:rPr lang="en-US" smtClean="0"/>
              <a:pPr/>
              <a:t>7/24/2017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F6213E1-5DB6-4A9C-B616-34ACA55BDAB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7772400" cy="1676399"/>
          </a:xfrm>
        </p:spPr>
        <p:txBody>
          <a:bodyPr>
            <a:normAutofit fontScale="90000"/>
          </a:bodyPr>
          <a:lstStyle/>
          <a:p>
            <a:pPr algn="l"/>
            <a:r>
              <a:rPr lang="en-US" i="1" dirty="0" smtClean="0"/>
              <a:t>Social Work </a:t>
            </a:r>
            <a:r>
              <a:rPr lang="en-US" b="1" dirty="0" smtClean="0"/>
              <a:t/>
            </a:r>
            <a:br>
              <a:rPr lang="en-US" b="1" dirty="0" smtClean="0"/>
            </a:br>
            <a:r>
              <a:rPr lang="en-US" b="1" dirty="0" smtClean="0"/>
              <a:t>A Practice-based Profession</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Core Values in Social Work</a:t>
            </a:r>
            <a:endParaRPr lang="en-US" dirty="0"/>
          </a:p>
        </p:txBody>
      </p:sp>
      <p:sp>
        <p:nvSpPr>
          <p:cNvPr id="3" name="Content Placeholder 2"/>
          <p:cNvSpPr>
            <a:spLocks noGrp="1"/>
          </p:cNvSpPr>
          <p:nvPr>
            <p:ph sz="quarter" idx="1"/>
          </p:nvPr>
        </p:nvSpPr>
        <p:spPr>
          <a:xfrm>
            <a:off x="301752" y="1676400"/>
            <a:ext cx="8503920" cy="4572000"/>
          </a:xfrm>
        </p:spPr>
        <p:txBody>
          <a:bodyPr>
            <a:normAutofit/>
          </a:bodyPr>
          <a:lstStyle/>
          <a:p>
            <a:r>
              <a:rPr lang="en-US" sz="2400" dirty="0" smtClean="0"/>
              <a:t>Service</a:t>
            </a:r>
          </a:p>
          <a:p>
            <a:r>
              <a:rPr lang="en-US" sz="2400" dirty="0" smtClean="0"/>
              <a:t>Social Justice</a:t>
            </a:r>
          </a:p>
          <a:p>
            <a:r>
              <a:rPr lang="en-US" sz="2400" dirty="0" smtClean="0"/>
              <a:t>Dignity &amp; Worth of the Person</a:t>
            </a:r>
          </a:p>
          <a:p>
            <a:r>
              <a:rPr lang="en-US" sz="2400" dirty="0" smtClean="0"/>
              <a:t>Importance of Human Relationships</a:t>
            </a:r>
          </a:p>
          <a:p>
            <a:r>
              <a:rPr lang="en-US" sz="2400" dirty="0" smtClean="0"/>
              <a:t>Integrity</a:t>
            </a:r>
          </a:p>
          <a:p>
            <a:r>
              <a:rPr lang="en-US" sz="2400" dirty="0" smtClean="0"/>
              <a:t>Competence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Basic Concepts</a:t>
            </a:r>
            <a:endParaRPr lang="en-US" b="1" dirty="0"/>
          </a:p>
        </p:txBody>
      </p:sp>
      <p:sp>
        <p:nvSpPr>
          <p:cNvPr id="3" name="Content Placeholder 2"/>
          <p:cNvSpPr>
            <a:spLocks noGrp="1"/>
          </p:cNvSpPr>
          <p:nvPr>
            <p:ph sz="quarter" idx="1"/>
          </p:nvPr>
        </p:nvSpPr>
        <p:spPr>
          <a:xfrm>
            <a:off x="228600" y="1676400"/>
            <a:ext cx="8686800" cy="5105400"/>
          </a:xfrm>
        </p:spPr>
        <p:txBody>
          <a:bodyPr>
            <a:normAutofit/>
          </a:bodyPr>
          <a:lstStyle/>
          <a:p>
            <a:r>
              <a:rPr lang="en-US" sz="2400" b="1" dirty="0" smtClean="0"/>
              <a:t>Social Welfare- </a:t>
            </a:r>
            <a:r>
              <a:rPr lang="en-US" sz="2400" dirty="0" smtClean="0"/>
              <a:t>It is an organized system of social services and institutions, designed to aid individuals and groups, to attain satisfying standards of life and health.</a:t>
            </a:r>
          </a:p>
          <a:p>
            <a:r>
              <a:rPr lang="en-US" sz="2400" b="1" dirty="0" smtClean="0"/>
              <a:t>Social Justice- </a:t>
            </a:r>
            <a:r>
              <a:rPr lang="en-US" sz="2400" dirty="0" smtClean="0"/>
              <a:t>It refers to the creation of social institutions that support the welfare of individuals and groups.  </a:t>
            </a:r>
          </a:p>
          <a:p>
            <a:r>
              <a:rPr lang="en-US" sz="2400" b="1" dirty="0" smtClean="0"/>
              <a:t>Social Development- </a:t>
            </a:r>
            <a:r>
              <a:rPr lang="en-US" sz="2400" dirty="0" smtClean="0"/>
              <a:t>It is a comprehensive concept which implies major structural changes- political, economic, cultural which are deliberate action to transform the society. </a:t>
            </a:r>
          </a:p>
          <a:p>
            <a:r>
              <a:rPr lang="en-US" sz="2400" b="1" dirty="0" smtClean="0"/>
              <a:t>Social Capital- </a:t>
            </a:r>
            <a:r>
              <a:rPr lang="en-US" sz="2400" dirty="0" smtClean="0"/>
              <a:t>It is the network of relationships among the people who live and work in a particular society, enabling that the society to function effectively. </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Basic Concepts</a:t>
            </a:r>
            <a:endParaRPr lang="en-US" b="1" dirty="0"/>
          </a:p>
        </p:txBody>
      </p:sp>
      <p:sp>
        <p:nvSpPr>
          <p:cNvPr id="3" name="Content Placeholder 2"/>
          <p:cNvSpPr>
            <a:spLocks noGrp="1"/>
          </p:cNvSpPr>
          <p:nvPr>
            <p:ph sz="quarter" idx="1"/>
          </p:nvPr>
        </p:nvSpPr>
        <p:spPr/>
        <p:txBody>
          <a:bodyPr>
            <a:normAutofit fontScale="92500"/>
          </a:bodyPr>
          <a:lstStyle/>
          <a:p>
            <a:r>
              <a:rPr lang="en-US" b="1" dirty="0" smtClean="0"/>
              <a:t>Social Policy- </a:t>
            </a:r>
            <a:r>
              <a:rPr lang="en-IN" dirty="0" smtClean="0"/>
              <a:t>It is a comprehensive set of policies designed to improve the quality of life in the society., nature of relationship etc.</a:t>
            </a:r>
            <a:endParaRPr lang="en-US" dirty="0" smtClean="0"/>
          </a:p>
          <a:p>
            <a:r>
              <a:rPr lang="en-US" b="1" dirty="0" smtClean="0"/>
              <a:t>Advocacy- </a:t>
            </a:r>
            <a:r>
              <a:rPr lang="en-US" dirty="0" smtClean="0"/>
              <a:t>It involves "the act of directly representing a course of action on behalf of one or more individuals, groups, or communities, with the goal of securing or  retaining social justice (Mickelson, 1995, p.95)</a:t>
            </a:r>
          </a:p>
          <a:p>
            <a:r>
              <a:rPr lang="en-US" b="1" dirty="0" smtClean="0"/>
              <a:t>Empowerment</a:t>
            </a:r>
            <a:r>
              <a:rPr lang="en-US" dirty="0" smtClean="0"/>
              <a:t>- It is the “process of increasing personal, interpersonal, or political power so that individual can take action to improve their situations” (Gutierrez, 1994)</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2238"/>
            <a:ext cx="8229600" cy="868362"/>
          </a:xfrm>
        </p:spPr>
        <p:txBody>
          <a:bodyPr>
            <a:normAutofit/>
          </a:bodyPr>
          <a:lstStyle/>
          <a:p>
            <a:pPr algn="l"/>
            <a:r>
              <a:rPr lang="en-US" b="1" dirty="0" smtClean="0"/>
              <a:t>Fields of social work practice</a:t>
            </a:r>
            <a:endParaRPr lang="en-US" b="1" dirty="0"/>
          </a:p>
        </p:txBody>
      </p:sp>
      <p:sp>
        <p:nvSpPr>
          <p:cNvPr id="3" name="Content Placeholder 2"/>
          <p:cNvSpPr>
            <a:spLocks noGrp="1"/>
          </p:cNvSpPr>
          <p:nvPr>
            <p:ph sz="quarter" idx="1"/>
          </p:nvPr>
        </p:nvSpPr>
        <p:spPr>
          <a:xfrm>
            <a:off x="457200" y="1981200"/>
            <a:ext cx="8229600" cy="5105400"/>
          </a:xfrm>
        </p:spPr>
        <p:txBody>
          <a:bodyPr numCol="2">
            <a:normAutofit/>
          </a:bodyPr>
          <a:lstStyle/>
          <a:p>
            <a:r>
              <a:rPr lang="en-US" sz="2400" dirty="0" smtClean="0"/>
              <a:t>Family welfare 		</a:t>
            </a:r>
          </a:p>
          <a:p>
            <a:r>
              <a:rPr lang="en-US" sz="2400" dirty="0" smtClean="0"/>
              <a:t>Youth welfare	 	</a:t>
            </a:r>
          </a:p>
          <a:p>
            <a:r>
              <a:rPr lang="en-US" sz="2400" dirty="0" smtClean="0"/>
              <a:t>Health and rehabilitation </a:t>
            </a:r>
          </a:p>
          <a:p>
            <a:r>
              <a:rPr lang="en-US" sz="2400" dirty="0" smtClean="0"/>
              <a:t>Occupational social work</a:t>
            </a:r>
          </a:p>
          <a:p>
            <a:r>
              <a:rPr lang="en-US" sz="2400" dirty="0" smtClean="0"/>
              <a:t>Housing 	</a:t>
            </a:r>
          </a:p>
          <a:p>
            <a:r>
              <a:rPr lang="en-US" sz="2400" dirty="0" smtClean="0"/>
              <a:t>Community development</a:t>
            </a:r>
          </a:p>
          <a:p>
            <a:r>
              <a:rPr lang="en-US" sz="2400" dirty="0" smtClean="0"/>
              <a:t>Income maintenance   	</a:t>
            </a:r>
          </a:p>
          <a:p>
            <a:endParaRPr lang="en-US" sz="2400" dirty="0"/>
          </a:p>
          <a:p>
            <a:endParaRPr lang="en-US" sz="2400" dirty="0" smtClean="0"/>
          </a:p>
          <a:p>
            <a:endParaRPr lang="en-US" sz="2400" dirty="0"/>
          </a:p>
          <a:p>
            <a:endParaRPr lang="en-US" sz="2400" dirty="0" smtClean="0"/>
          </a:p>
          <a:p>
            <a:r>
              <a:rPr lang="en-US" sz="2400" dirty="0" smtClean="0"/>
              <a:t>Information &amp; referral</a:t>
            </a:r>
          </a:p>
          <a:p>
            <a:r>
              <a:rPr lang="en-US" sz="2400" dirty="0" smtClean="0"/>
              <a:t>Child welfare</a:t>
            </a:r>
          </a:p>
          <a:p>
            <a:r>
              <a:rPr lang="en-US" sz="2400" dirty="0" smtClean="0"/>
              <a:t>Women welfare</a:t>
            </a:r>
          </a:p>
          <a:p>
            <a:r>
              <a:rPr lang="en-US" sz="2400" dirty="0" smtClean="0"/>
              <a:t>Aging </a:t>
            </a:r>
            <a:r>
              <a:rPr lang="en-US" sz="2400" dirty="0"/>
              <a:t>services</a:t>
            </a:r>
            <a:endParaRPr lang="en-US" sz="2400" dirty="0" smtClean="0"/>
          </a:p>
          <a:p>
            <a:r>
              <a:rPr lang="en-US" sz="2400" dirty="0" smtClean="0"/>
              <a:t>Mental health</a:t>
            </a:r>
          </a:p>
          <a:p>
            <a:r>
              <a:rPr lang="en-US" sz="2400" dirty="0" smtClean="0"/>
              <a:t>School </a:t>
            </a:r>
            <a:r>
              <a:rPr lang="en-US" sz="2400" dirty="0"/>
              <a:t>social work</a:t>
            </a: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1447800" y="2590799"/>
            <a:ext cx="7239000" cy="2057401"/>
          </a:xfrm>
        </p:spPr>
        <p:txBody>
          <a:bodyPr>
            <a:normAutofit/>
          </a:bodyPr>
          <a:lstStyle/>
          <a:p>
            <a:pPr>
              <a:buNone/>
            </a:pPr>
            <a:r>
              <a:rPr lang="en-US" sz="8000" b="1" dirty="0" smtClean="0">
                <a:latin typeface="Bradley Hand ITC" pitchFamily="66" charset="0"/>
              </a:rPr>
              <a:t>Thank You!!!</a:t>
            </a:r>
            <a:endParaRPr lang="en-US" sz="8000" b="1" dirty="0">
              <a:latin typeface="Bradley Hand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020762"/>
          </a:xfrm>
        </p:spPr>
        <p:txBody>
          <a:bodyPr/>
          <a:lstStyle/>
          <a:p>
            <a:pPr algn="l"/>
            <a:r>
              <a:rPr lang="en-US" b="1" dirty="0" smtClean="0"/>
              <a:t>Social Work as a profession</a:t>
            </a:r>
            <a:endParaRPr lang="en-US" b="1" dirty="0"/>
          </a:p>
        </p:txBody>
      </p:sp>
      <p:sp>
        <p:nvSpPr>
          <p:cNvPr id="3" name="Content Placeholder 2"/>
          <p:cNvSpPr>
            <a:spLocks noGrp="1"/>
          </p:cNvSpPr>
          <p:nvPr>
            <p:ph sz="quarter" idx="1"/>
          </p:nvPr>
        </p:nvSpPr>
        <p:spPr>
          <a:xfrm>
            <a:off x="457200" y="1600200"/>
            <a:ext cx="8229600" cy="4724400"/>
          </a:xfrm>
        </p:spPr>
        <p:txBody>
          <a:bodyPr>
            <a:normAutofit/>
          </a:bodyPr>
          <a:lstStyle/>
          <a:p>
            <a:r>
              <a:rPr lang="en-US" sz="2400" dirty="0" smtClean="0"/>
              <a:t>“Social work is a </a:t>
            </a:r>
            <a:r>
              <a:rPr lang="en-US" sz="2400" b="1" dirty="0" smtClean="0"/>
              <a:t>practice-based profession </a:t>
            </a:r>
            <a:r>
              <a:rPr lang="en-US" sz="2400" dirty="0" smtClean="0"/>
              <a:t>and an </a:t>
            </a:r>
            <a:r>
              <a:rPr lang="en-US" sz="2400" b="1" dirty="0" smtClean="0"/>
              <a:t>academic discipline </a:t>
            </a:r>
            <a:r>
              <a:rPr lang="en-US" sz="2400" dirty="0" smtClean="0"/>
              <a:t>that </a:t>
            </a:r>
            <a:r>
              <a:rPr lang="en-US" sz="2400" b="1" dirty="0" smtClean="0"/>
              <a:t>promotes social change </a:t>
            </a:r>
            <a:r>
              <a:rPr lang="en-US" sz="2400" dirty="0" smtClean="0"/>
              <a:t>and </a:t>
            </a:r>
            <a:r>
              <a:rPr lang="en-US" sz="2400" b="1" dirty="0" smtClean="0"/>
              <a:t>development, social cohesion</a:t>
            </a:r>
            <a:r>
              <a:rPr lang="en-US" sz="2400" dirty="0" smtClean="0"/>
              <a:t>, and the </a:t>
            </a:r>
            <a:r>
              <a:rPr lang="en-US" sz="2400" b="1" dirty="0" smtClean="0"/>
              <a:t>empowerment and liberation of people</a:t>
            </a:r>
            <a:r>
              <a:rPr lang="en-US" sz="2400" dirty="0" smtClean="0"/>
              <a:t>. Principles of social justice, human rights, collective responsibility and respect for diversities are central to social work.” IFSW, 2014.</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68362"/>
          </a:xfrm>
        </p:spPr>
        <p:txBody>
          <a:bodyPr>
            <a:normAutofit/>
          </a:bodyPr>
          <a:lstStyle/>
          <a:p>
            <a:pPr algn="l"/>
            <a:r>
              <a:rPr lang="en-US" b="1" dirty="0" smtClean="0"/>
              <a:t>Purpose</a:t>
            </a:r>
            <a:endParaRPr lang="en-US" b="1" dirty="0"/>
          </a:p>
        </p:txBody>
      </p:sp>
      <p:sp>
        <p:nvSpPr>
          <p:cNvPr id="3" name="Content Placeholder 2"/>
          <p:cNvSpPr>
            <a:spLocks noGrp="1"/>
          </p:cNvSpPr>
          <p:nvPr>
            <p:ph sz="quarter" idx="1"/>
          </p:nvPr>
        </p:nvSpPr>
        <p:spPr>
          <a:xfrm>
            <a:off x="152400" y="1524000"/>
            <a:ext cx="8915400" cy="5486400"/>
          </a:xfrm>
        </p:spPr>
        <p:txBody>
          <a:bodyPr>
            <a:noAutofit/>
          </a:bodyPr>
          <a:lstStyle/>
          <a:p>
            <a:pPr marL="0">
              <a:buNone/>
            </a:pPr>
            <a:r>
              <a:rPr lang="en-US" sz="2400" dirty="0" smtClean="0"/>
              <a:t>The purpose of the social work profession is to “promote human and community wellbeing” (EPAS, 2008, p. 1).   </a:t>
            </a:r>
          </a:p>
          <a:p>
            <a:pPr marL="0">
              <a:buNone/>
            </a:pPr>
            <a:r>
              <a:rPr lang="en-US" sz="2400" dirty="0" smtClean="0"/>
              <a:t>Social work is a helping and practice based profession where a professional social worker helps: </a:t>
            </a:r>
          </a:p>
          <a:p>
            <a:pPr>
              <a:buFont typeface="Wingdings" pitchFamily="2" charset="2"/>
              <a:buChar char="ü"/>
            </a:pPr>
            <a:r>
              <a:rPr lang="en-US" sz="2400" dirty="0" smtClean="0"/>
              <a:t>  Individuals</a:t>
            </a:r>
          </a:p>
          <a:p>
            <a:pPr>
              <a:buFont typeface="Wingdings" pitchFamily="2" charset="2"/>
              <a:buChar char="ü"/>
            </a:pPr>
            <a:r>
              <a:rPr lang="en-US" sz="2400" dirty="0" smtClean="0"/>
              <a:t>  Families</a:t>
            </a:r>
          </a:p>
          <a:p>
            <a:pPr>
              <a:buFont typeface="Wingdings" pitchFamily="2" charset="2"/>
              <a:buChar char="ü"/>
            </a:pPr>
            <a:r>
              <a:rPr lang="en-US" sz="2400" dirty="0" smtClean="0"/>
              <a:t>  Groups</a:t>
            </a:r>
          </a:p>
          <a:p>
            <a:pPr>
              <a:buFont typeface="Wingdings" pitchFamily="2" charset="2"/>
              <a:buChar char="ü"/>
            </a:pPr>
            <a:r>
              <a:rPr lang="en-US" sz="2400" dirty="0" smtClean="0"/>
              <a:t>  Organizations</a:t>
            </a:r>
          </a:p>
          <a:p>
            <a:pPr>
              <a:buFont typeface="Wingdings" pitchFamily="2" charset="2"/>
              <a:buChar char="ü"/>
            </a:pPr>
            <a:r>
              <a:rPr lang="en-US" sz="2400" dirty="0" smtClean="0"/>
              <a:t>  Communities   </a:t>
            </a:r>
          </a:p>
          <a:p>
            <a:pPr marL="0">
              <a:spcBef>
                <a:spcPts val="0"/>
              </a:spcBef>
              <a:buNone/>
            </a:pPr>
            <a:r>
              <a:rPr lang="en-US" sz="2400" dirty="0" smtClean="0"/>
              <a:t>Another purpose of professional social work is to restore or enhance the capacity of the people in need for optimal social functioning and to create social conditions that support this goal.</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Objectives</a:t>
            </a:r>
            <a:endParaRPr lang="en-US" b="1" dirty="0"/>
          </a:p>
        </p:txBody>
      </p:sp>
      <p:sp>
        <p:nvSpPr>
          <p:cNvPr id="3" name="Content Placeholder 2"/>
          <p:cNvSpPr>
            <a:spLocks noGrp="1"/>
          </p:cNvSpPr>
          <p:nvPr>
            <p:ph sz="quarter" idx="1"/>
          </p:nvPr>
        </p:nvSpPr>
        <p:spPr/>
        <p:txBody>
          <a:bodyPr>
            <a:normAutofit/>
          </a:bodyPr>
          <a:lstStyle/>
          <a:p>
            <a:pPr>
              <a:buFont typeface="Wingdings" pitchFamily="2" charset="2"/>
              <a:buChar char="ü"/>
            </a:pPr>
            <a:r>
              <a:rPr lang="en-US" sz="2400" dirty="0" smtClean="0"/>
              <a:t>  To enhance people’s capacities to resolve    problems.</a:t>
            </a:r>
          </a:p>
          <a:p>
            <a:pPr>
              <a:buFont typeface="Wingdings" pitchFamily="2" charset="2"/>
              <a:buChar char="ü"/>
            </a:pPr>
            <a:r>
              <a:rPr lang="en-US" sz="2400" dirty="0" smtClean="0"/>
              <a:t>  Linking clients with needed resources</a:t>
            </a:r>
          </a:p>
          <a:p>
            <a:pPr>
              <a:buFont typeface="Wingdings" pitchFamily="2" charset="2"/>
              <a:buChar char="ü"/>
            </a:pPr>
            <a:r>
              <a:rPr lang="en-US" sz="2400" dirty="0" smtClean="0"/>
              <a:t>  Improve the service delivery network</a:t>
            </a:r>
          </a:p>
          <a:p>
            <a:pPr>
              <a:buFont typeface="Wingdings" pitchFamily="2" charset="2"/>
              <a:buChar char="ü"/>
            </a:pPr>
            <a:r>
              <a:rPr lang="en-US" sz="2400" dirty="0" smtClean="0"/>
              <a:t>  Promote social justice through the development of social policy</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Methods of Social Work Practice</a:t>
            </a:r>
            <a:endParaRPr lang="en-US" b="1" dirty="0"/>
          </a:p>
        </p:txBody>
      </p:sp>
      <p:sp>
        <p:nvSpPr>
          <p:cNvPr id="3" name="Content Placeholder 2"/>
          <p:cNvSpPr>
            <a:spLocks noGrp="1"/>
          </p:cNvSpPr>
          <p:nvPr>
            <p:ph sz="quarter" idx="1"/>
          </p:nvPr>
        </p:nvSpPr>
        <p:spPr/>
        <p:txBody>
          <a:bodyPr>
            <a:normAutofit/>
          </a:bodyPr>
          <a:lstStyle/>
          <a:p>
            <a:pPr>
              <a:buFont typeface="Wingdings" pitchFamily="2" charset="2"/>
              <a:buChar char="ü"/>
            </a:pPr>
            <a:r>
              <a:rPr lang="en-US" sz="2400" dirty="0" smtClean="0"/>
              <a:t>  Social Casework</a:t>
            </a:r>
          </a:p>
          <a:p>
            <a:pPr>
              <a:buFont typeface="Wingdings" pitchFamily="2" charset="2"/>
              <a:buChar char="ü"/>
            </a:pPr>
            <a:r>
              <a:rPr lang="en-US" sz="2400" dirty="0" smtClean="0"/>
              <a:t>  Social Group Work</a:t>
            </a:r>
          </a:p>
          <a:p>
            <a:pPr>
              <a:buFont typeface="Wingdings" pitchFamily="2" charset="2"/>
              <a:buChar char="ü"/>
            </a:pPr>
            <a:r>
              <a:rPr lang="en-US" sz="2400" dirty="0" smtClean="0"/>
              <a:t>  Community Organisation</a:t>
            </a:r>
          </a:p>
          <a:p>
            <a:pPr>
              <a:buFont typeface="Wingdings" pitchFamily="2" charset="2"/>
              <a:buChar char="ü"/>
            </a:pPr>
            <a:r>
              <a:rPr lang="en-US" sz="2400" dirty="0" smtClean="0"/>
              <a:t>  Social Welfare Administration</a:t>
            </a:r>
          </a:p>
          <a:p>
            <a:pPr>
              <a:buFont typeface="Wingdings" pitchFamily="2" charset="2"/>
              <a:buChar char="ü"/>
            </a:pPr>
            <a:r>
              <a:rPr lang="en-US" sz="2400" dirty="0" smtClean="0"/>
              <a:t>  Social Work Research</a:t>
            </a:r>
          </a:p>
          <a:p>
            <a:pPr>
              <a:buFont typeface="Wingdings" pitchFamily="2" charset="2"/>
              <a:buChar char="ü"/>
            </a:pPr>
            <a:r>
              <a:rPr lang="en-US" sz="2400" dirty="0" smtClean="0"/>
              <a:t>  Social Action</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95400"/>
          </a:xfrm>
        </p:spPr>
        <p:txBody>
          <a:bodyPr>
            <a:noAutofit/>
          </a:bodyPr>
          <a:lstStyle/>
          <a:p>
            <a:pPr algn="l"/>
            <a:r>
              <a:rPr lang="en-US" sz="2800" b="1" dirty="0" smtClean="0"/>
              <a:t>Characteristics of </a:t>
            </a:r>
            <a:r>
              <a:rPr lang="en-US" sz="3200" b="1" dirty="0" smtClean="0"/>
              <a:t/>
            </a:r>
            <a:br>
              <a:rPr lang="en-US" sz="3200" b="1" dirty="0" smtClean="0"/>
            </a:br>
            <a:r>
              <a:rPr lang="en-US" sz="3200" b="1" dirty="0" smtClean="0"/>
              <a:t>Professional Social worker</a:t>
            </a:r>
            <a:endParaRPr lang="en-US" sz="3200" b="1" dirty="0"/>
          </a:p>
        </p:txBody>
      </p:sp>
      <p:sp>
        <p:nvSpPr>
          <p:cNvPr id="3" name="Content Placeholder 2"/>
          <p:cNvSpPr>
            <a:spLocks noGrp="1"/>
          </p:cNvSpPr>
          <p:nvPr>
            <p:ph sz="quarter" idx="1"/>
          </p:nvPr>
        </p:nvSpPr>
        <p:spPr>
          <a:xfrm>
            <a:off x="457200" y="1600200"/>
            <a:ext cx="8229600" cy="4724400"/>
          </a:xfrm>
        </p:spPr>
        <p:txBody>
          <a:bodyPr>
            <a:normAutofit/>
          </a:bodyPr>
          <a:lstStyle/>
          <a:p>
            <a:pPr>
              <a:buFont typeface="Wingdings" pitchFamily="2" charset="2"/>
              <a:buChar char="ü"/>
            </a:pPr>
            <a:r>
              <a:rPr lang="en-US" sz="2400" dirty="0" smtClean="0"/>
              <a:t>  Warmth</a:t>
            </a:r>
          </a:p>
          <a:p>
            <a:pPr>
              <a:buFont typeface="Wingdings" pitchFamily="2" charset="2"/>
              <a:buChar char="ü"/>
            </a:pPr>
            <a:r>
              <a:rPr lang="en-US" sz="2400" dirty="0" smtClean="0"/>
              <a:t>  Honesty</a:t>
            </a:r>
          </a:p>
          <a:p>
            <a:pPr>
              <a:buFont typeface="Wingdings" pitchFamily="2" charset="2"/>
              <a:buChar char="ü"/>
            </a:pPr>
            <a:r>
              <a:rPr lang="en-US" sz="2400" dirty="0" smtClean="0"/>
              <a:t>  Genuineness</a:t>
            </a:r>
          </a:p>
          <a:p>
            <a:pPr>
              <a:buFont typeface="Wingdings" pitchFamily="2" charset="2"/>
              <a:buChar char="ü"/>
            </a:pPr>
            <a:r>
              <a:rPr lang="en-US" sz="2400" dirty="0" smtClean="0"/>
              <a:t>  Empathy</a:t>
            </a:r>
          </a:p>
          <a:p>
            <a:pPr>
              <a:buFont typeface="Wingdings" pitchFamily="2" charset="2"/>
              <a:buChar char="ü"/>
            </a:pPr>
            <a:r>
              <a:rPr lang="en-US" sz="2400" dirty="0" smtClean="0"/>
              <a:t>  Openness</a:t>
            </a:r>
          </a:p>
          <a:p>
            <a:pPr>
              <a:buFont typeface="Wingdings" pitchFamily="2" charset="2"/>
              <a:buChar char="ü"/>
            </a:pPr>
            <a:r>
              <a:rPr lang="en-US" sz="2400" dirty="0" smtClean="0"/>
              <a:t>  Courage</a:t>
            </a:r>
          </a:p>
          <a:p>
            <a:pPr>
              <a:buFont typeface="Wingdings" pitchFamily="2" charset="2"/>
              <a:buChar char="ü"/>
            </a:pPr>
            <a:r>
              <a:rPr lang="en-US" sz="2400" dirty="0" smtClean="0"/>
              <a:t>  Hopefulness</a:t>
            </a:r>
          </a:p>
          <a:p>
            <a:pPr>
              <a:buFont typeface="Wingdings" pitchFamily="2" charset="2"/>
              <a:buChar char="ü"/>
            </a:pPr>
            <a:r>
              <a:rPr lang="en-US" sz="2400" dirty="0" smtClean="0"/>
              <a:t>  Humility</a:t>
            </a:r>
          </a:p>
          <a:p>
            <a:pPr>
              <a:buFont typeface="Wingdings" pitchFamily="2" charset="2"/>
              <a:buChar char="ü"/>
            </a:pPr>
            <a:r>
              <a:rPr lang="en-US" sz="2400" dirty="0" smtClean="0"/>
              <a:t>  Concern</a:t>
            </a:r>
          </a:p>
          <a:p>
            <a:pPr>
              <a:buFont typeface="Wingdings" pitchFamily="2" charset="2"/>
              <a:buChar char="ü"/>
            </a:pPr>
            <a:r>
              <a:rPr lang="en-US" sz="2400" dirty="0" smtClean="0"/>
              <a:t>  Sensitivity.</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2238"/>
            <a:ext cx="8229600" cy="868362"/>
          </a:xfrm>
        </p:spPr>
        <p:txBody>
          <a:bodyPr/>
          <a:lstStyle/>
          <a:p>
            <a:pPr algn="l"/>
            <a:r>
              <a:rPr lang="en-US" b="1" dirty="0" smtClean="0"/>
              <a:t>Roles and Functions</a:t>
            </a:r>
            <a:endParaRPr lang="en-US" b="1" dirty="0"/>
          </a:p>
        </p:txBody>
      </p:sp>
      <p:sp>
        <p:nvSpPr>
          <p:cNvPr id="3" name="Content Placeholder 2"/>
          <p:cNvSpPr>
            <a:spLocks noGrp="1"/>
          </p:cNvSpPr>
          <p:nvPr>
            <p:ph sz="quarter" idx="1"/>
          </p:nvPr>
        </p:nvSpPr>
        <p:spPr>
          <a:xfrm>
            <a:off x="457200" y="1600200"/>
            <a:ext cx="8229600" cy="5029200"/>
          </a:xfrm>
        </p:spPr>
        <p:txBody>
          <a:bodyPr>
            <a:normAutofit/>
          </a:bodyPr>
          <a:lstStyle/>
          <a:p>
            <a:pPr>
              <a:buNone/>
            </a:pPr>
            <a:r>
              <a:rPr lang="en-US" sz="2400" dirty="0" smtClean="0"/>
              <a:t>Social work professionals work in many settings with diverse people who have-</a:t>
            </a:r>
          </a:p>
          <a:p>
            <a:pPr>
              <a:buFont typeface="Wingdings" pitchFamily="2" charset="2"/>
              <a:buChar char="ü"/>
            </a:pPr>
            <a:r>
              <a:rPr lang="en-US" sz="2400" dirty="0" smtClean="0"/>
              <a:t>  Problems</a:t>
            </a:r>
          </a:p>
          <a:p>
            <a:pPr>
              <a:buFont typeface="Wingdings" pitchFamily="2" charset="2"/>
              <a:buChar char="ü"/>
            </a:pPr>
            <a:r>
              <a:rPr lang="en-US" sz="2400" dirty="0" smtClean="0"/>
              <a:t>  Issues</a:t>
            </a:r>
          </a:p>
          <a:p>
            <a:pPr>
              <a:buFont typeface="Wingdings" pitchFamily="2" charset="2"/>
              <a:buChar char="ü"/>
            </a:pPr>
            <a:r>
              <a:rPr lang="en-US" sz="2400" dirty="0" smtClean="0"/>
              <a:t>  Needs</a:t>
            </a:r>
          </a:p>
          <a:p>
            <a:pPr>
              <a:buNone/>
            </a:pPr>
            <a:endParaRPr lang="en-US" sz="2400" dirty="0" smtClean="0"/>
          </a:p>
          <a:p>
            <a:pPr>
              <a:buNone/>
            </a:pPr>
            <a:r>
              <a:rPr lang="en-US" sz="2400" dirty="0" smtClean="0"/>
              <a:t>They do the following activities:</a:t>
            </a:r>
          </a:p>
          <a:p>
            <a:r>
              <a:rPr lang="en-US" sz="2400" dirty="0" smtClean="0"/>
              <a:t>Intervene between the state and the citizen</a:t>
            </a:r>
          </a:p>
          <a:p>
            <a:r>
              <a:rPr lang="en-US" sz="2400" dirty="0" smtClean="0"/>
              <a:t>Maximize the capacity of people</a:t>
            </a:r>
          </a:p>
          <a:p>
            <a:r>
              <a:rPr lang="en-US" sz="2400" dirty="0" smtClean="0"/>
              <a:t>Contribute to policies and practice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0"/>
            <a:ext cx="8229600" cy="5410200"/>
          </a:xfrm>
        </p:spPr>
        <p:txBody>
          <a:bodyPr>
            <a:normAutofit fontScale="85000" lnSpcReduction="10000"/>
          </a:bodyPr>
          <a:lstStyle/>
          <a:p>
            <a:pPr>
              <a:buNone/>
            </a:pPr>
            <a:r>
              <a:rPr lang="en-US" dirty="0" smtClean="0"/>
              <a:t>    A social worker is expected to have the knowledge and skills that will enable him/her to take appropriate action and play a variety of roles few of them are as listed below:</a:t>
            </a:r>
          </a:p>
          <a:p>
            <a:pPr>
              <a:buFont typeface="Wingdings" pitchFamily="2" charset="2"/>
              <a:buChar char="ü"/>
            </a:pPr>
            <a:r>
              <a:rPr lang="en-US" b="1" dirty="0" smtClean="0"/>
              <a:t>  Enabler</a:t>
            </a:r>
            <a:r>
              <a:rPr lang="en-US" dirty="0" smtClean="0"/>
              <a:t>-helps a client become capable of coping with situations		</a:t>
            </a:r>
          </a:p>
          <a:p>
            <a:pPr>
              <a:buFont typeface="Wingdings" pitchFamily="2" charset="2"/>
              <a:buChar char="ü"/>
            </a:pPr>
            <a:r>
              <a:rPr lang="en-US" b="1" dirty="0" smtClean="0"/>
              <a:t>  Educator</a:t>
            </a:r>
            <a:r>
              <a:rPr lang="en-US" dirty="0" smtClean="0"/>
              <a:t>- gives information to clients and other systems</a:t>
            </a:r>
          </a:p>
          <a:p>
            <a:pPr>
              <a:buFont typeface="Wingdings" pitchFamily="2" charset="2"/>
              <a:buChar char="ü"/>
            </a:pPr>
            <a:r>
              <a:rPr lang="en-US" b="1" dirty="0" smtClean="0"/>
              <a:t>  Advocate</a:t>
            </a:r>
            <a:r>
              <a:rPr lang="en-US" dirty="0" smtClean="0"/>
              <a:t> -taking a course of action on behalf of client</a:t>
            </a:r>
          </a:p>
          <a:p>
            <a:pPr>
              <a:buFont typeface="Wingdings" pitchFamily="2" charset="2"/>
              <a:buChar char="ü"/>
            </a:pPr>
            <a:r>
              <a:rPr lang="en-US" b="1" dirty="0" smtClean="0"/>
              <a:t>  Coordinator</a:t>
            </a:r>
            <a:r>
              <a:rPr lang="en-US" dirty="0" smtClean="0"/>
              <a:t>-brings together various parts to form a unified whole.</a:t>
            </a:r>
          </a:p>
          <a:p>
            <a:pPr>
              <a:buFont typeface="Wingdings" pitchFamily="2" charset="2"/>
              <a:buChar char="ü"/>
            </a:pPr>
            <a:r>
              <a:rPr lang="en-US" b="1" dirty="0" smtClean="0"/>
              <a:t>  Mediator</a:t>
            </a:r>
            <a:r>
              <a:rPr lang="en-US" dirty="0" smtClean="0"/>
              <a:t> -involves resolving arguments or conflicts at micro, mezzo, or macro systems</a:t>
            </a:r>
          </a:p>
          <a:p>
            <a:pPr>
              <a:buFont typeface="Wingdings" pitchFamily="2" charset="2"/>
              <a:buChar char="ü"/>
            </a:pPr>
            <a:r>
              <a:rPr lang="en-US" b="1" dirty="0" smtClean="0"/>
              <a:t>  Analyst/Evaluator</a:t>
            </a:r>
            <a:r>
              <a:rPr lang="en-US" dirty="0" smtClean="0"/>
              <a:t>-Social workers with a broad knowledge base of how various systems function can analyze or evaluate how well programs and systems work.</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sz="quarter" idx="1"/>
          </p:nvPr>
        </p:nvSpPr>
        <p:spPr>
          <a:xfrm>
            <a:off x="457200" y="1524000"/>
            <a:ext cx="8229600" cy="5059363"/>
          </a:xfrm>
        </p:spPr>
        <p:txBody>
          <a:bodyPr>
            <a:noAutofit/>
          </a:bodyPr>
          <a:lstStyle/>
          <a:p>
            <a:pPr>
              <a:buFont typeface="Wingdings" pitchFamily="2" charset="2"/>
              <a:buChar char="ü"/>
            </a:pPr>
            <a:r>
              <a:rPr lang="en-US" sz="2300" b="1" dirty="0" smtClean="0"/>
              <a:t>  Broker /Advocate</a:t>
            </a:r>
            <a:r>
              <a:rPr lang="en-US" sz="2300" dirty="0" smtClean="0"/>
              <a:t>- Acts as intermediary between individuals and resources</a:t>
            </a:r>
          </a:p>
          <a:p>
            <a:pPr>
              <a:buFont typeface="Wingdings" pitchFamily="2" charset="2"/>
              <a:buChar char="ü"/>
            </a:pPr>
            <a:r>
              <a:rPr lang="en-US" sz="2300" b="1" dirty="0" smtClean="0"/>
              <a:t>  Planner</a:t>
            </a:r>
            <a:r>
              <a:rPr lang="en-US" sz="2300" dirty="0" smtClean="0"/>
              <a:t> - Coordinates program and policy development</a:t>
            </a:r>
          </a:p>
          <a:p>
            <a:pPr>
              <a:buFont typeface="Wingdings" pitchFamily="2" charset="2"/>
              <a:buChar char="ü"/>
            </a:pPr>
            <a:r>
              <a:rPr lang="en-US" sz="2300" b="1" dirty="0" smtClean="0"/>
              <a:t>  Activist -</a:t>
            </a:r>
            <a:r>
              <a:rPr lang="en-US" sz="2300" dirty="0" smtClean="0"/>
              <a:t> Stimulates and energizes social change</a:t>
            </a:r>
          </a:p>
          <a:p>
            <a:pPr>
              <a:buFont typeface="Wingdings" pitchFamily="2" charset="2"/>
              <a:buChar char="ü"/>
            </a:pPr>
            <a:r>
              <a:rPr lang="en-US" sz="2300" b="1" dirty="0" smtClean="0"/>
              <a:t>  Trainer</a:t>
            </a:r>
            <a:r>
              <a:rPr lang="en-US" sz="2300" dirty="0" smtClean="0"/>
              <a:t>- Instructs or educates through staff development (skills development)</a:t>
            </a:r>
          </a:p>
          <a:p>
            <a:pPr>
              <a:buFont typeface="Wingdings" pitchFamily="2" charset="2"/>
              <a:buChar char="ü"/>
            </a:pPr>
            <a:r>
              <a:rPr lang="en-US" sz="2300" b="1" dirty="0" smtClean="0"/>
              <a:t>  Colleague-</a:t>
            </a:r>
            <a:r>
              <a:rPr lang="en-US" sz="2300" dirty="0" smtClean="0"/>
              <a:t> Acts as mentor and guide for support and professional acculturation</a:t>
            </a:r>
          </a:p>
          <a:p>
            <a:pPr>
              <a:buFont typeface="Wingdings" pitchFamily="2" charset="2"/>
              <a:buChar char="ü"/>
            </a:pPr>
            <a:r>
              <a:rPr lang="en-US" sz="2300" b="1" dirty="0" smtClean="0"/>
              <a:t>  Outreach Worker</a:t>
            </a:r>
            <a:r>
              <a:rPr lang="en-US" sz="2300" dirty="0" smtClean="0"/>
              <a:t>- Conveys public information about social issues and social services</a:t>
            </a:r>
          </a:p>
          <a:p>
            <a:pPr>
              <a:buFont typeface="Wingdings" pitchFamily="2" charset="2"/>
              <a:buChar char="ü"/>
            </a:pPr>
            <a:r>
              <a:rPr lang="en-US" sz="2300" b="1" dirty="0" smtClean="0"/>
              <a:t>  Research/ Scholar- </a:t>
            </a:r>
            <a:r>
              <a:rPr lang="en-US" sz="2300" dirty="0" smtClean="0"/>
              <a:t>Engages in discovery for knowledge development</a:t>
            </a:r>
            <a:endParaRPr lang="en-US" sz="23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349</TotalTime>
  <Words>570</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Social Work  A Practice-based Profession</vt:lpstr>
      <vt:lpstr>Social Work as a profession</vt:lpstr>
      <vt:lpstr>Purpose</vt:lpstr>
      <vt:lpstr>Objectives</vt:lpstr>
      <vt:lpstr>Methods of Social Work Practice</vt:lpstr>
      <vt:lpstr>Characteristics of  Professional Social worker</vt:lpstr>
      <vt:lpstr>Roles and Functions</vt:lpstr>
      <vt:lpstr>PowerPoint Presentation</vt:lpstr>
      <vt:lpstr>PowerPoint Presentation</vt:lpstr>
      <vt:lpstr>Core Values in Social Work</vt:lpstr>
      <vt:lpstr>Basic Concepts</vt:lpstr>
      <vt:lpstr>Basic Concepts</vt:lpstr>
      <vt:lpstr>Fields of social work practice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Evolution of Social Work</dc:title>
  <dc:creator>rabbi</dc:creator>
  <cp:lastModifiedBy>rabbi</cp:lastModifiedBy>
  <cp:revision>2</cp:revision>
  <dcterms:created xsi:type="dcterms:W3CDTF">2016-09-20T14:44:56Z</dcterms:created>
  <dcterms:modified xsi:type="dcterms:W3CDTF">2017-07-24T01:29:12Z</dcterms:modified>
</cp:coreProperties>
</file>