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8" r:id="rId2"/>
    <p:sldId id="271" r:id="rId3"/>
    <p:sldId id="263" r:id="rId4"/>
    <p:sldId id="265" r:id="rId5"/>
    <p:sldId id="257" r:id="rId6"/>
    <p:sldId id="259" r:id="rId7"/>
    <p:sldId id="260" r:id="rId8"/>
    <p:sldId id="267" r:id="rId9"/>
    <p:sldId id="266" r:id="rId10"/>
    <p:sldId id="277" r:id="rId11"/>
    <p:sldId id="278" r:id="rId12"/>
    <p:sldId id="275" r:id="rId13"/>
    <p:sldId id="276" r:id="rId14"/>
    <p:sldId id="270" r:id="rId15"/>
    <p:sldId id="274" r:id="rId16"/>
    <p:sldId id="273" r:id="rId17"/>
    <p:sldId id="280" r:id="rId18"/>
    <p:sldId id="262"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Sheet1!$F$5:$G$5</c:f>
              <c:strCache>
                <c:ptCount val="2"/>
                <c:pt idx="0">
                  <c:v>Rural</c:v>
                </c:pt>
                <c:pt idx="1">
                  <c:v>Male</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cat>
            <c:strRef>
              <c:f>Sheet1!$H$4:$N$4</c:f>
              <c:strCache>
                <c:ptCount val="7"/>
                <c:pt idx="0">
                  <c:v>38th </c:v>
                </c:pt>
                <c:pt idx="1">
                  <c:v>43rd </c:v>
                </c:pt>
                <c:pt idx="2">
                  <c:v>50th </c:v>
                </c:pt>
                <c:pt idx="3">
                  <c:v>55th </c:v>
                </c:pt>
                <c:pt idx="4">
                  <c:v>61st </c:v>
                </c:pt>
                <c:pt idx="5">
                  <c:v>66th </c:v>
                </c:pt>
                <c:pt idx="6">
                  <c:v>68th </c:v>
                </c:pt>
              </c:strCache>
            </c:strRef>
          </c:cat>
          <c:val>
            <c:numRef>
              <c:f>Sheet1!$H$5:$N$5</c:f>
              <c:numCache>
                <c:formatCode>General</c:formatCode>
                <c:ptCount val="7"/>
                <c:pt idx="0">
                  <c:v>54.7</c:v>
                </c:pt>
                <c:pt idx="1">
                  <c:v>53.9</c:v>
                </c:pt>
                <c:pt idx="2">
                  <c:v>55.3</c:v>
                </c:pt>
                <c:pt idx="3">
                  <c:v>53.1</c:v>
                </c:pt>
                <c:pt idx="4">
                  <c:v>54.6</c:v>
                </c:pt>
                <c:pt idx="5">
                  <c:v>54.7</c:v>
                </c:pt>
                <c:pt idx="6">
                  <c:v>54.3</c:v>
                </c:pt>
              </c:numCache>
            </c:numRef>
          </c:val>
          <c:smooth val="0"/>
        </c:ser>
        <c:ser>
          <c:idx val="1"/>
          <c:order val="1"/>
          <c:tx>
            <c:strRef>
              <c:f>Sheet1!$F$6:$G$6</c:f>
              <c:strCache>
                <c:ptCount val="2"/>
                <c:pt idx="0">
                  <c:v>Rural</c:v>
                </c:pt>
                <c:pt idx="1">
                  <c:v>Female</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Sheet1!$H$4:$N$4</c:f>
              <c:strCache>
                <c:ptCount val="7"/>
                <c:pt idx="0">
                  <c:v>38th </c:v>
                </c:pt>
                <c:pt idx="1">
                  <c:v>43rd </c:v>
                </c:pt>
                <c:pt idx="2">
                  <c:v>50th </c:v>
                </c:pt>
                <c:pt idx="3">
                  <c:v>55th </c:v>
                </c:pt>
                <c:pt idx="4">
                  <c:v>61st </c:v>
                </c:pt>
                <c:pt idx="5">
                  <c:v>66th </c:v>
                </c:pt>
                <c:pt idx="6">
                  <c:v>68th </c:v>
                </c:pt>
              </c:strCache>
            </c:strRef>
          </c:cat>
          <c:val>
            <c:numRef>
              <c:f>Sheet1!$H$6:$N$6</c:f>
              <c:numCache>
                <c:formatCode>General</c:formatCode>
                <c:ptCount val="7"/>
                <c:pt idx="0">
                  <c:v>34</c:v>
                </c:pt>
                <c:pt idx="1">
                  <c:v>32.299999999999997</c:v>
                </c:pt>
                <c:pt idx="2">
                  <c:v>32.799999999999997</c:v>
                </c:pt>
                <c:pt idx="3">
                  <c:v>29.9</c:v>
                </c:pt>
                <c:pt idx="4">
                  <c:v>32.700000000000003</c:v>
                </c:pt>
                <c:pt idx="5">
                  <c:v>26.1</c:v>
                </c:pt>
                <c:pt idx="6">
                  <c:v>24.8</c:v>
                </c:pt>
              </c:numCache>
            </c:numRef>
          </c:val>
          <c:smooth val="0"/>
        </c:ser>
        <c:ser>
          <c:idx val="2"/>
          <c:order val="2"/>
          <c:tx>
            <c:strRef>
              <c:f>Sheet1!$F$7:$G$7</c:f>
              <c:strCache>
                <c:ptCount val="2"/>
                <c:pt idx="0">
                  <c:v>Urban</c:v>
                </c:pt>
                <c:pt idx="1">
                  <c:v>Male</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cat>
            <c:strRef>
              <c:f>Sheet1!$H$4:$N$4</c:f>
              <c:strCache>
                <c:ptCount val="7"/>
                <c:pt idx="0">
                  <c:v>38th </c:v>
                </c:pt>
                <c:pt idx="1">
                  <c:v>43rd </c:v>
                </c:pt>
                <c:pt idx="2">
                  <c:v>50th </c:v>
                </c:pt>
                <c:pt idx="3">
                  <c:v>55th </c:v>
                </c:pt>
                <c:pt idx="4">
                  <c:v>61st </c:v>
                </c:pt>
                <c:pt idx="5">
                  <c:v>66th </c:v>
                </c:pt>
                <c:pt idx="6">
                  <c:v>68th </c:v>
                </c:pt>
              </c:strCache>
            </c:strRef>
          </c:cat>
          <c:val>
            <c:numRef>
              <c:f>Sheet1!$H$7:$N$7</c:f>
              <c:numCache>
                <c:formatCode>General</c:formatCode>
                <c:ptCount val="7"/>
                <c:pt idx="0">
                  <c:v>51.2</c:v>
                </c:pt>
                <c:pt idx="1">
                  <c:v>50.6</c:v>
                </c:pt>
                <c:pt idx="2">
                  <c:v>52.1</c:v>
                </c:pt>
                <c:pt idx="3">
                  <c:v>51.8</c:v>
                </c:pt>
                <c:pt idx="4">
                  <c:v>54.9</c:v>
                </c:pt>
                <c:pt idx="5">
                  <c:v>54.3</c:v>
                </c:pt>
                <c:pt idx="6">
                  <c:v>54.6</c:v>
                </c:pt>
              </c:numCache>
            </c:numRef>
          </c:val>
          <c:smooth val="0"/>
        </c:ser>
        <c:ser>
          <c:idx val="3"/>
          <c:order val="3"/>
          <c:tx>
            <c:strRef>
              <c:f>Sheet1!$F$8:$G$8</c:f>
              <c:strCache>
                <c:ptCount val="2"/>
                <c:pt idx="0">
                  <c:v>Urban</c:v>
                </c:pt>
                <c:pt idx="1">
                  <c:v>Female</c:v>
                </c:pt>
              </c:strCache>
            </c:strRef>
          </c:tx>
          <c:spPr>
            <a:ln w="22225" cap="rnd">
              <a:solidFill>
                <a:schemeClr val="accent4"/>
              </a:solidFill>
              <a:round/>
            </a:ln>
            <a:effectLst/>
          </c:spPr>
          <c:marker>
            <c:symbol val="x"/>
            <c:size val="6"/>
            <c:spPr>
              <a:noFill/>
              <a:ln w="9525">
                <a:solidFill>
                  <a:schemeClr val="accent4"/>
                </a:solidFill>
                <a:round/>
              </a:ln>
              <a:effectLst/>
            </c:spPr>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Sheet1!$H$4:$N$4</c:f>
              <c:strCache>
                <c:ptCount val="7"/>
                <c:pt idx="0">
                  <c:v>38th </c:v>
                </c:pt>
                <c:pt idx="1">
                  <c:v>43rd </c:v>
                </c:pt>
                <c:pt idx="2">
                  <c:v>50th </c:v>
                </c:pt>
                <c:pt idx="3">
                  <c:v>55th </c:v>
                </c:pt>
                <c:pt idx="4">
                  <c:v>61st </c:v>
                </c:pt>
                <c:pt idx="5">
                  <c:v>66th </c:v>
                </c:pt>
                <c:pt idx="6">
                  <c:v>68th </c:v>
                </c:pt>
              </c:strCache>
            </c:strRef>
          </c:cat>
          <c:val>
            <c:numRef>
              <c:f>Sheet1!$H$8:$N$8</c:f>
              <c:numCache>
                <c:formatCode>General</c:formatCode>
                <c:ptCount val="7"/>
                <c:pt idx="0">
                  <c:v>15.1</c:v>
                </c:pt>
                <c:pt idx="1">
                  <c:v>15.2</c:v>
                </c:pt>
                <c:pt idx="2">
                  <c:v>15.5</c:v>
                </c:pt>
                <c:pt idx="3">
                  <c:v>13.9</c:v>
                </c:pt>
                <c:pt idx="4">
                  <c:v>16.600000000000001</c:v>
                </c:pt>
                <c:pt idx="5">
                  <c:v>13.8</c:v>
                </c:pt>
                <c:pt idx="6">
                  <c:v>14.7</c:v>
                </c:pt>
              </c:numCache>
            </c:numRef>
          </c:val>
          <c:smooth val="0"/>
        </c:ser>
        <c:dLbls>
          <c:showLegendKey val="0"/>
          <c:showVal val="0"/>
          <c:showCatName val="0"/>
          <c:showSerName val="0"/>
          <c:showPercent val="0"/>
          <c:showBubbleSize val="0"/>
        </c:dLbls>
        <c:marker val="1"/>
        <c:smooth val="0"/>
        <c:axId val="145495872"/>
        <c:axId val="145496432"/>
      </c:lineChart>
      <c:catAx>
        <c:axId val="145495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45496432"/>
        <c:crosses val="autoZero"/>
        <c:auto val="0"/>
        <c:lblAlgn val="ctr"/>
        <c:lblOffset val="100"/>
        <c:noMultiLvlLbl val="0"/>
      </c:catAx>
      <c:valAx>
        <c:axId val="145496432"/>
        <c:scaling>
          <c:orientation val="minMax"/>
        </c:scaling>
        <c:delete val="0"/>
        <c:axPos val="l"/>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4549587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2E4BAE-15AE-4561-8488-CC3B6E752B02}" type="doc">
      <dgm:prSet loTypeId="urn:microsoft.com/office/officeart/2005/8/layout/hProcess9" loCatId="process" qsTypeId="urn:microsoft.com/office/officeart/2005/8/quickstyle/simple1" qsCatId="simple" csTypeId="urn:microsoft.com/office/officeart/2005/8/colors/accent1_2" csCatId="accent1" phldr="1"/>
      <dgm:spPr/>
    </dgm:pt>
    <dgm:pt modelId="{75C1C752-8220-4D37-923C-1A7CBB7DFDEA}">
      <dgm:prSet phldrT="[Text]" custT="1"/>
      <dgm:spPr>
        <a:noFill/>
        <a:ln>
          <a:solidFill>
            <a:schemeClr val="tx1"/>
          </a:solidFill>
        </a:ln>
      </dgm:spPr>
      <dgm:t>
        <a:bodyPr/>
        <a:lstStyle/>
        <a:p>
          <a:r>
            <a:rPr lang="en-US" sz="2000" b="1" dirty="0" smtClean="0">
              <a:solidFill>
                <a:schemeClr val="tx1"/>
              </a:solidFill>
              <a:latin typeface="Times New Roman" panose="02020603050405020304" pitchFamily="18" charset="0"/>
              <a:cs typeface="Times New Roman" panose="02020603050405020304" pitchFamily="18" charset="0"/>
            </a:rPr>
            <a:t>The United Nation’s</a:t>
          </a:r>
        </a:p>
        <a:p>
          <a:r>
            <a:rPr lang="en-US" sz="2000" b="1" dirty="0" smtClean="0">
              <a:solidFill>
                <a:schemeClr val="tx1"/>
              </a:solidFill>
              <a:latin typeface="Times New Roman" panose="02020603050405020304" pitchFamily="18" charset="0"/>
              <a:cs typeface="Times New Roman" panose="02020603050405020304" pitchFamily="18" charset="0"/>
            </a:rPr>
            <a:t>Platform for Action</a:t>
          </a:r>
          <a:endParaRPr lang="en-US" sz="2000" b="1" dirty="0">
            <a:solidFill>
              <a:schemeClr val="tx1"/>
            </a:solidFill>
            <a:latin typeface="Times New Roman" panose="02020603050405020304" pitchFamily="18" charset="0"/>
            <a:cs typeface="Times New Roman" panose="02020603050405020304" pitchFamily="18" charset="0"/>
          </a:endParaRPr>
        </a:p>
      </dgm:t>
    </dgm:pt>
    <dgm:pt modelId="{34944BB2-282C-4A5A-8E25-7A1BE6E97AEF}" type="parTrans" cxnId="{EF7A9A6C-915F-46F9-B699-0728151E5792}">
      <dgm:prSet/>
      <dgm:spPr/>
      <dgm:t>
        <a:bodyPr/>
        <a:lstStyle/>
        <a:p>
          <a:endParaRPr lang="en-US"/>
        </a:p>
      </dgm:t>
    </dgm:pt>
    <dgm:pt modelId="{F09FB081-14F8-47A3-B8D2-02E41741612F}" type="sibTrans" cxnId="{EF7A9A6C-915F-46F9-B699-0728151E5792}">
      <dgm:prSet/>
      <dgm:spPr/>
      <dgm:t>
        <a:bodyPr/>
        <a:lstStyle/>
        <a:p>
          <a:endParaRPr lang="en-US"/>
        </a:p>
      </dgm:t>
    </dgm:pt>
    <dgm:pt modelId="{7E172718-9863-4C39-AF5F-28498449BB4A}">
      <dgm:prSet phldrT="[Text]" custT="1"/>
      <dgm:spPr>
        <a:noFill/>
        <a:ln>
          <a:solidFill>
            <a:schemeClr val="tx1"/>
          </a:solidFill>
        </a:ln>
      </dgm:spPr>
      <dgm:t>
        <a:bodyPr/>
        <a:lstStyle/>
        <a:p>
          <a:r>
            <a:rPr lang="en-US" sz="2000" b="1" dirty="0" smtClean="0">
              <a:solidFill>
                <a:schemeClr val="tx1"/>
              </a:solidFill>
              <a:latin typeface="Times New Roman" panose="02020603050405020304" pitchFamily="18" charset="0"/>
              <a:cs typeface="Times New Roman" panose="02020603050405020304" pitchFamily="18" charset="0"/>
            </a:rPr>
            <a:t>ECOSOC Agreed Conclusions</a:t>
          </a:r>
          <a:endParaRPr lang="en-US" sz="2000" b="1" dirty="0">
            <a:solidFill>
              <a:schemeClr val="tx1"/>
            </a:solidFill>
            <a:latin typeface="Times New Roman" panose="02020603050405020304" pitchFamily="18" charset="0"/>
            <a:cs typeface="Times New Roman" panose="02020603050405020304" pitchFamily="18" charset="0"/>
          </a:endParaRPr>
        </a:p>
      </dgm:t>
    </dgm:pt>
    <dgm:pt modelId="{6EA04561-3D68-4F9C-BF50-5ED52F9233BF}" type="parTrans" cxnId="{9CDCA64D-AA57-4529-AB2B-BD5473B2163D}">
      <dgm:prSet/>
      <dgm:spPr/>
      <dgm:t>
        <a:bodyPr/>
        <a:lstStyle/>
        <a:p>
          <a:endParaRPr lang="en-US"/>
        </a:p>
      </dgm:t>
    </dgm:pt>
    <dgm:pt modelId="{CA6B0AEA-5071-4DC6-B23C-D6090063037F}" type="sibTrans" cxnId="{9CDCA64D-AA57-4529-AB2B-BD5473B2163D}">
      <dgm:prSet/>
      <dgm:spPr/>
      <dgm:t>
        <a:bodyPr/>
        <a:lstStyle/>
        <a:p>
          <a:endParaRPr lang="en-US"/>
        </a:p>
      </dgm:t>
    </dgm:pt>
    <dgm:pt modelId="{5B7344A2-BB1F-4489-B766-F0A1614EA042}">
      <dgm:prSet phldrT="[Text]" custT="1"/>
      <dgm:spPr>
        <a:noFill/>
        <a:ln>
          <a:solidFill>
            <a:schemeClr val="tx1"/>
          </a:solidFill>
        </a:ln>
      </dgm:spPr>
      <dgm:t>
        <a:bodyPr/>
        <a:lstStyle/>
        <a:p>
          <a:r>
            <a:rPr lang="en-US" sz="2000" b="1" dirty="0" smtClean="0">
              <a:solidFill>
                <a:schemeClr val="tx1"/>
              </a:solidFill>
              <a:latin typeface="Times New Roman" panose="02020603050405020304" pitchFamily="18" charset="0"/>
              <a:cs typeface="Times New Roman" panose="02020603050405020304" pitchFamily="18" charset="0"/>
            </a:rPr>
            <a:t>Beijing Conference</a:t>
          </a:r>
          <a:endParaRPr lang="en-US" sz="2000" b="1" dirty="0">
            <a:solidFill>
              <a:schemeClr val="tx1"/>
            </a:solidFill>
            <a:latin typeface="Times New Roman" panose="02020603050405020304" pitchFamily="18" charset="0"/>
            <a:cs typeface="Times New Roman" panose="02020603050405020304" pitchFamily="18" charset="0"/>
          </a:endParaRPr>
        </a:p>
      </dgm:t>
    </dgm:pt>
    <dgm:pt modelId="{A458DDE1-E3B7-4F4A-8917-26E5D1E57E25}" type="parTrans" cxnId="{FC859E83-60A6-44E7-9BC2-36E624F4482C}">
      <dgm:prSet/>
      <dgm:spPr/>
      <dgm:t>
        <a:bodyPr/>
        <a:lstStyle/>
        <a:p>
          <a:endParaRPr lang="en-US"/>
        </a:p>
      </dgm:t>
    </dgm:pt>
    <dgm:pt modelId="{B2A7FD74-E951-4984-B090-4EC379C40963}" type="sibTrans" cxnId="{FC859E83-60A6-44E7-9BC2-36E624F4482C}">
      <dgm:prSet/>
      <dgm:spPr/>
      <dgm:t>
        <a:bodyPr/>
        <a:lstStyle/>
        <a:p>
          <a:endParaRPr lang="en-US"/>
        </a:p>
      </dgm:t>
    </dgm:pt>
    <dgm:pt modelId="{C5D963D2-ABCD-481D-AE64-1705204FC3DE}" type="pres">
      <dgm:prSet presAssocID="{302E4BAE-15AE-4561-8488-CC3B6E752B02}" presName="CompostProcess" presStyleCnt="0">
        <dgm:presLayoutVars>
          <dgm:dir/>
          <dgm:resizeHandles val="exact"/>
        </dgm:presLayoutVars>
      </dgm:prSet>
      <dgm:spPr/>
    </dgm:pt>
    <dgm:pt modelId="{67E258E9-F1F6-425B-81DA-2827DB74125E}" type="pres">
      <dgm:prSet presAssocID="{302E4BAE-15AE-4561-8488-CC3B6E752B02}" presName="arrow" presStyleLbl="bgShp" presStyleIdx="0" presStyleCnt="1" custLinFactNeighborX="0"/>
      <dgm:spPr>
        <a:solidFill>
          <a:schemeClr val="accent6">
            <a:lumMod val="60000"/>
            <a:lumOff val="40000"/>
          </a:schemeClr>
        </a:solidFill>
        <a:ln>
          <a:solidFill>
            <a:schemeClr val="tx1"/>
          </a:solidFill>
        </a:ln>
      </dgm:spPr>
    </dgm:pt>
    <dgm:pt modelId="{B3B41F8B-BD1F-4A4E-8A3D-C123D68C1B3B}" type="pres">
      <dgm:prSet presAssocID="{302E4BAE-15AE-4561-8488-CC3B6E752B02}" presName="linearProcess" presStyleCnt="0"/>
      <dgm:spPr/>
    </dgm:pt>
    <dgm:pt modelId="{D4A4E80D-071D-4045-9A8C-9FAC0CAF227A}" type="pres">
      <dgm:prSet presAssocID="{75C1C752-8220-4D37-923C-1A7CBB7DFDEA}" presName="textNode" presStyleLbl="node1" presStyleIdx="0" presStyleCnt="3">
        <dgm:presLayoutVars>
          <dgm:bulletEnabled val="1"/>
        </dgm:presLayoutVars>
      </dgm:prSet>
      <dgm:spPr/>
      <dgm:t>
        <a:bodyPr/>
        <a:lstStyle/>
        <a:p>
          <a:endParaRPr lang="en-US"/>
        </a:p>
      </dgm:t>
    </dgm:pt>
    <dgm:pt modelId="{FB7694CD-FDFD-4980-AC2E-BE6EEDBFFC46}" type="pres">
      <dgm:prSet presAssocID="{F09FB081-14F8-47A3-B8D2-02E41741612F}" presName="sibTrans" presStyleCnt="0"/>
      <dgm:spPr/>
    </dgm:pt>
    <dgm:pt modelId="{C7BB654B-4638-4C15-8526-F077B4B9AB2E}" type="pres">
      <dgm:prSet presAssocID="{7E172718-9863-4C39-AF5F-28498449BB4A}" presName="textNode" presStyleLbl="node1" presStyleIdx="1" presStyleCnt="3">
        <dgm:presLayoutVars>
          <dgm:bulletEnabled val="1"/>
        </dgm:presLayoutVars>
      </dgm:prSet>
      <dgm:spPr/>
      <dgm:t>
        <a:bodyPr/>
        <a:lstStyle/>
        <a:p>
          <a:endParaRPr lang="en-US"/>
        </a:p>
      </dgm:t>
    </dgm:pt>
    <dgm:pt modelId="{51DCF901-8001-4C83-B8E6-787B24DC9AB0}" type="pres">
      <dgm:prSet presAssocID="{CA6B0AEA-5071-4DC6-B23C-D6090063037F}" presName="sibTrans" presStyleCnt="0"/>
      <dgm:spPr/>
    </dgm:pt>
    <dgm:pt modelId="{7D487D1C-188F-4D5E-ADC3-C2340F745ABA}" type="pres">
      <dgm:prSet presAssocID="{5B7344A2-BB1F-4489-B766-F0A1614EA042}" presName="textNode" presStyleLbl="node1" presStyleIdx="2" presStyleCnt="3">
        <dgm:presLayoutVars>
          <dgm:bulletEnabled val="1"/>
        </dgm:presLayoutVars>
      </dgm:prSet>
      <dgm:spPr/>
      <dgm:t>
        <a:bodyPr/>
        <a:lstStyle/>
        <a:p>
          <a:endParaRPr lang="en-US"/>
        </a:p>
      </dgm:t>
    </dgm:pt>
  </dgm:ptLst>
  <dgm:cxnLst>
    <dgm:cxn modelId="{1387C95E-4DA7-4832-9001-2FF6C18B76EB}" type="presOf" srcId="{7E172718-9863-4C39-AF5F-28498449BB4A}" destId="{C7BB654B-4638-4C15-8526-F077B4B9AB2E}" srcOrd="0" destOrd="0" presId="urn:microsoft.com/office/officeart/2005/8/layout/hProcess9"/>
    <dgm:cxn modelId="{EF7A9A6C-915F-46F9-B699-0728151E5792}" srcId="{302E4BAE-15AE-4561-8488-CC3B6E752B02}" destId="{75C1C752-8220-4D37-923C-1A7CBB7DFDEA}" srcOrd="0" destOrd="0" parTransId="{34944BB2-282C-4A5A-8E25-7A1BE6E97AEF}" sibTransId="{F09FB081-14F8-47A3-B8D2-02E41741612F}"/>
    <dgm:cxn modelId="{9CDCA64D-AA57-4529-AB2B-BD5473B2163D}" srcId="{302E4BAE-15AE-4561-8488-CC3B6E752B02}" destId="{7E172718-9863-4C39-AF5F-28498449BB4A}" srcOrd="1" destOrd="0" parTransId="{6EA04561-3D68-4F9C-BF50-5ED52F9233BF}" sibTransId="{CA6B0AEA-5071-4DC6-B23C-D6090063037F}"/>
    <dgm:cxn modelId="{8C34D6E8-8EB5-4E06-9027-D1210C51A4C8}" type="presOf" srcId="{75C1C752-8220-4D37-923C-1A7CBB7DFDEA}" destId="{D4A4E80D-071D-4045-9A8C-9FAC0CAF227A}" srcOrd="0" destOrd="0" presId="urn:microsoft.com/office/officeart/2005/8/layout/hProcess9"/>
    <dgm:cxn modelId="{5008BE27-3008-45BB-B475-8F84A699B38B}" type="presOf" srcId="{5B7344A2-BB1F-4489-B766-F0A1614EA042}" destId="{7D487D1C-188F-4D5E-ADC3-C2340F745ABA}" srcOrd="0" destOrd="0" presId="urn:microsoft.com/office/officeart/2005/8/layout/hProcess9"/>
    <dgm:cxn modelId="{FC859E83-60A6-44E7-9BC2-36E624F4482C}" srcId="{302E4BAE-15AE-4561-8488-CC3B6E752B02}" destId="{5B7344A2-BB1F-4489-B766-F0A1614EA042}" srcOrd="2" destOrd="0" parTransId="{A458DDE1-E3B7-4F4A-8917-26E5D1E57E25}" sibTransId="{B2A7FD74-E951-4984-B090-4EC379C40963}"/>
    <dgm:cxn modelId="{13021D95-666A-4BCE-92D1-38B883384FD9}" type="presOf" srcId="{302E4BAE-15AE-4561-8488-CC3B6E752B02}" destId="{C5D963D2-ABCD-481D-AE64-1705204FC3DE}" srcOrd="0" destOrd="0" presId="urn:microsoft.com/office/officeart/2005/8/layout/hProcess9"/>
    <dgm:cxn modelId="{18ABB124-097E-4039-B531-B2C7C60EAFE8}" type="presParOf" srcId="{C5D963D2-ABCD-481D-AE64-1705204FC3DE}" destId="{67E258E9-F1F6-425B-81DA-2827DB74125E}" srcOrd="0" destOrd="0" presId="urn:microsoft.com/office/officeart/2005/8/layout/hProcess9"/>
    <dgm:cxn modelId="{DBC6274F-E30A-498A-87A1-F320AD5BC970}" type="presParOf" srcId="{C5D963D2-ABCD-481D-AE64-1705204FC3DE}" destId="{B3B41F8B-BD1F-4A4E-8A3D-C123D68C1B3B}" srcOrd="1" destOrd="0" presId="urn:microsoft.com/office/officeart/2005/8/layout/hProcess9"/>
    <dgm:cxn modelId="{083E299B-A5BA-4ACD-850C-92C5EE938668}" type="presParOf" srcId="{B3B41F8B-BD1F-4A4E-8A3D-C123D68C1B3B}" destId="{D4A4E80D-071D-4045-9A8C-9FAC0CAF227A}" srcOrd="0" destOrd="0" presId="urn:microsoft.com/office/officeart/2005/8/layout/hProcess9"/>
    <dgm:cxn modelId="{847F5FAC-3152-43EC-AC38-2EB06559BC0A}" type="presParOf" srcId="{B3B41F8B-BD1F-4A4E-8A3D-C123D68C1B3B}" destId="{FB7694CD-FDFD-4980-AC2E-BE6EEDBFFC46}" srcOrd="1" destOrd="0" presId="urn:microsoft.com/office/officeart/2005/8/layout/hProcess9"/>
    <dgm:cxn modelId="{A79775DF-B824-46D3-AE28-81BE206CC87E}" type="presParOf" srcId="{B3B41F8B-BD1F-4A4E-8A3D-C123D68C1B3B}" destId="{C7BB654B-4638-4C15-8526-F077B4B9AB2E}" srcOrd="2" destOrd="0" presId="urn:microsoft.com/office/officeart/2005/8/layout/hProcess9"/>
    <dgm:cxn modelId="{9F24CFD5-E922-42BE-ABE1-C7EF0715AE92}" type="presParOf" srcId="{B3B41F8B-BD1F-4A4E-8A3D-C123D68C1B3B}" destId="{51DCF901-8001-4C83-B8E6-787B24DC9AB0}" srcOrd="3" destOrd="0" presId="urn:microsoft.com/office/officeart/2005/8/layout/hProcess9"/>
    <dgm:cxn modelId="{D5B28B47-39CC-413E-9D16-3273E54EA087}" type="presParOf" srcId="{B3B41F8B-BD1F-4A4E-8A3D-C123D68C1B3B}" destId="{7D487D1C-188F-4D5E-ADC3-C2340F745AB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258E9-F1F6-425B-81DA-2827DB74125E}">
      <dsp:nvSpPr>
        <dsp:cNvPr id="0" name=""/>
        <dsp:cNvSpPr/>
      </dsp:nvSpPr>
      <dsp:spPr>
        <a:xfrm>
          <a:off x="609599" y="0"/>
          <a:ext cx="6908800" cy="1972220"/>
        </a:xfrm>
        <a:prstGeom prst="rightArrow">
          <a:avLst/>
        </a:prstGeom>
        <a:solidFill>
          <a:schemeClr val="accent6">
            <a:lumMod val="60000"/>
            <a:lumOff val="40000"/>
          </a:schemeClr>
        </a:solidFill>
        <a:ln>
          <a:solidFill>
            <a:schemeClr val="tx1"/>
          </a:solidFill>
        </a:ln>
        <a:effectLst/>
      </dsp:spPr>
      <dsp:style>
        <a:lnRef idx="0">
          <a:scrgbClr r="0" g="0" b="0"/>
        </a:lnRef>
        <a:fillRef idx="1">
          <a:scrgbClr r="0" g="0" b="0"/>
        </a:fillRef>
        <a:effectRef idx="0">
          <a:scrgbClr r="0" g="0" b="0"/>
        </a:effectRef>
        <a:fontRef idx="minor"/>
      </dsp:style>
    </dsp:sp>
    <dsp:sp modelId="{D4A4E80D-071D-4045-9A8C-9FAC0CAF227A}">
      <dsp:nvSpPr>
        <dsp:cNvPr id="0" name=""/>
        <dsp:cNvSpPr/>
      </dsp:nvSpPr>
      <dsp:spPr>
        <a:xfrm>
          <a:off x="0" y="591666"/>
          <a:ext cx="2438400" cy="788888"/>
        </a:xfrm>
        <a:prstGeom prst="round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Times New Roman" panose="02020603050405020304" pitchFamily="18" charset="0"/>
              <a:cs typeface="Times New Roman" panose="02020603050405020304" pitchFamily="18" charset="0"/>
            </a:rPr>
            <a:t>The United Nation’s</a:t>
          </a:r>
        </a:p>
        <a:p>
          <a:pPr lvl="0" algn="ctr" defTabSz="889000">
            <a:lnSpc>
              <a:spcPct val="90000"/>
            </a:lnSpc>
            <a:spcBef>
              <a:spcPct val="0"/>
            </a:spcBef>
            <a:spcAft>
              <a:spcPct val="35000"/>
            </a:spcAft>
          </a:pPr>
          <a:r>
            <a:rPr lang="en-US" sz="2000" b="1" kern="1200" dirty="0" smtClean="0">
              <a:solidFill>
                <a:schemeClr val="tx1"/>
              </a:solidFill>
              <a:latin typeface="Times New Roman" panose="02020603050405020304" pitchFamily="18" charset="0"/>
              <a:cs typeface="Times New Roman" panose="02020603050405020304" pitchFamily="18" charset="0"/>
            </a:rPr>
            <a:t>Platform for Action</a:t>
          </a:r>
          <a:endParaRPr lang="en-US" sz="2000" b="1" kern="1200" dirty="0">
            <a:solidFill>
              <a:schemeClr val="tx1"/>
            </a:solidFill>
            <a:latin typeface="Times New Roman" panose="02020603050405020304" pitchFamily="18" charset="0"/>
            <a:cs typeface="Times New Roman" panose="02020603050405020304" pitchFamily="18" charset="0"/>
          </a:endParaRPr>
        </a:p>
      </dsp:txBody>
      <dsp:txXfrm>
        <a:off x="38510" y="630176"/>
        <a:ext cx="2361380" cy="711868"/>
      </dsp:txXfrm>
    </dsp:sp>
    <dsp:sp modelId="{C7BB654B-4638-4C15-8526-F077B4B9AB2E}">
      <dsp:nvSpPr>
        <dsp:cNvPr id="0" name=""/>
        <dsp:cNvSpPr/>
      </dsp:nvSpPr>
      <dsp:spPr>
        <a:xfrm>
          <a:off x="2844799" y="591666"/>
          <a:ext cx="2438400" cy="788888"/>
        </a:xfrm>
        <a:prstGeom prst="round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Times New Roman" panose="02020603050405020304" pitchFamily="18" charset="0"/>
              <a:cs typeface="Times New Roman" panose="02020603050405020304" pitchFamily="18" charset="0"/>
            </a:rPr>
            <a:t>ECOSOC Agreed Conclusions</a:t>
          </a:r>
          <a:endParaRPr lang="en-US" sz="2000" b="1" kern="1200" dirty="0">
            <a:solidFill>
              <a:schemeClr val="tx1"/>
            </a:solidFill>
            <a:latin typeface="Times New Roman" panose="02020603050405020304" pitchFamily="18" charset="0"/>
            <a:cs typeface="Times New Roman" panose="02020603050405020304" pitchFamily="18" charset="0"/>
          </a:endParaRPr>
        </a:p>
      </dsp:txBody>
      <dsp:txXfrm>
        <a:off x="2883309" y="630176"/>
        <a:ext cx="2361380" cy="711868"/>
      </dsp:txXfrm>
    </dsp:sp>
    <dsp:sp modelId="{7D487D1C-188F-4D5E-ADC3-C2340F745ABA}">
      <dsp:nvSpPr>
        <dsp:cNvPr id="0" name=""/>
        <dsp:cNvSpPr/>
      </dsp:nvSpPr>
      <dsp:spPr>
        <a:xfrm>
          <a:off x="5689600" y="591666"/>
          <a:ext cx="2438400" cy="788888"/>
        </a:xfrm>
        <a:prstGeom prst="round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Times New Roman" panose="02020603050405020304" pitchFamily="18" charset="0"/>
              <a:cs typeface="Times New Roman" panose="02020603050405020304" pitchFamily="18" charset="0"/>
            </a:rPr>
            <a:t>Beijing Conference</a:t>
          </a:r>
          <a:endParaRPr lang="en-US" sz="2000" b="1" kern="1200" dirty="0">
            <a:solidFill>
              <a:schemeClr val="tx1"/>
            </a:solidFill>
            <a:latin typeface="Times New Roman" panose="02020603050405020304" pitchFamily="18" charset="0"/>
            <a:cs typeface="Times New Roman" panose="02020603050405020304" pitchFamily="18" charset="0"/>
          </a:endParaRPr>
        </a:p>
      </dsp:txBody>
      <dsp:txXfrm>
        <a:off x="5728110" y="630176"/>
        <a:ext cx="2361380" cy="71186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ED4CD9-A29E-443D-AC91-372551A7C64F}"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E3F91-FF16-443C-9FC5-2175F88FE7E7}" type="slidenum">
              <a:rPr lang="en-US" smtClean="0"/>
              <a:t>‹#›</a:t>
            </a:fld>
            <a:endParaRPr lang="en-US"/>
          </a:p>
        </p:txBody>
      </p:sp>
    </p:spTree>
    <p:extLst>
      <p:ext uri="{BB962C8B-B14F-4D97-AF65-F5344CB8AC3E}">
        <p14:creationId xmlns:p14="http://schemas.microsoft.com/office/powerpoint/2010/main" val="889620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D4CD9-A29E-443D-AC91-372551A7C64F}"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E3F91-FF16-443C-9FC5-2175F88FE7E7}" type="slidenum">
              <a:rPr lang="en-US" smtClean="0"/>
              <a:t>‹#›</a:t>
            </a:fld>
            <a:endParaRPr lang="en-US"/>
          </a:p>
        </p:txBody>
      </p:sp>
    </p:spTree>
    <p:extLst>
      <p:ext uri="{BB962C8B-B14F-4D97-AF65-F5344CB8AC3E}">
        <p14:creationId xmlns:p14="http://schemas.microsoft.com/office/powerpoint/2010/main" val="355208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D4CD9-A29E-443D-AC91-372551A7C64F}"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E3F91-FF16-443C-9FC5-2175F88FE7E7}" type="slidenum">
              <a:rPr lang="en-US" smtClean="0"/>
              <a:t>‹#›</a:t>
            </a:fld>
            <a:endParaRPr lang="en-US"/>
          </a:p>
        </p:txBody>
      </p:sp>
    </p:spTree>
    <p:extLst>
      <p:ext uri="{BB962C8B-B14F-4D97-AF65-F5344CB8AC3E}">
        <p14:creationId xmlns:p14="http://schemas.microsoft.com/office/powerpoint/2010/main" val="417354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D4CD9-A29E-443D-AC91-372551A7C64F}"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E3F91-FF16-443C-9FC5-2175F88FE7E7}" type="slidenum">
              <a:rPr lang="en-US" smtClean="0"/>
              <a:t>‹#›</a:t>
            </a:fld>
            <a:endParaRPr lang="en-US"/>
          </a:p>
        </p:txBody>
      </p:sp>
    </p:spTree>
    <p:extLst>
      <p:ext uri="{BB962C8B-B14F-4D97-AF65-F5344CB8AC3E}">
        <p14:creationId xmlns:p14="http://schemas.microsoft.com/office/powerpoint/2010/main" val="3199938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D4CD9-A29E-443D-AC91-372551A7C64F}"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E3F91-FF16-443C-9FC5-2175F88FE7E7}" type="slidenum">
              <a:rPr lang="en-US" smtClean="0"/>
              <a:t>‹#›</a:t>
            </a:fld>
            <a:endParaRPr lang="en-US"/>
          </a:p>
        </p:txBody>
      </p:sp>
    </p:spTree>
    <p:extLst>
      <p:ext uri="{BB962C8B-B14F-4D97-AF65-F5344CB8AC3E}">
        <p14:creationId xmlns:p14="http://schemas.microsoft.com/office/powerpoint/2010/main" val="268236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ED4CD9-A29E-443D-AC91-372551A7C64F}"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E3F91-FF16-443C-9FC5-2175F88FE7E7}" type="slidenum">
              <a:rPr lang="en-US" smtClean="0"/>
              <a:t>‹#›</a:t>
            </a:fld>
            <a:endParaRPr lang="en-US"/>
          </a:p>
        </p:txBody>
      </p:sp>
    </p:spTree>
    <p:extLst>
      <p:ext uri="{BB962C8B-B14F-4D97-AF65-F5344CB8AC3E}">
        <p14:creationId xmlns:p14="http://schemas.microsoft.com/office/powerpoint/2010/main" val="3546490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ED4CD9-A29E-443D-AC91-372551A7C64F}" type="datetimeFigureOut">
              <a:rPr lang="en-US" smtClean="0"/>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AE3F91-FF16-443C-9FC5-2175F88FE7E7}" type="slidenum">
              <a:rPr lang="en-US" smtClean="0"/>
              <a:t>‹#›</a:t>
            </a:fld>
            <a:endParaRPr lang="en-US"/>
          </a:p>
        </p:txBody>
      </p:sp>
    </p:spTree>
    <p:extLst>
      <p:ext uri="{BB962C8B-B14F-4D97-AF65-F5344CB8AC3E}">
        <p14:creationId xmlns:p14="http://schemas.microsoft.com/office/powerpoint/2010/main" val="1763544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ED4CD9-A29E-443D-AC91-372551A7C64F}" type="datetimeFigureOut">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AE3F91-FF16-443C-9FC5-2175F88FE7E7}" type="slidenum">
              <a:rPr lang="en-US" smtClean="0"/>
              <a:t>‹#›</a:t>
            </a:fld>
            <a:endParaRPr lang="en-US"/>
          </a:p>
        </p:txBody>
      </p:sp>
    </p:spTree>
    <p:extLst>
      <p:ext uri="{BB962C8B-B14F-4D97-AF65-F5344CB8AC3E}">
        <p14:creationId xmlns:p14="http://schemas.microsoft.com/office/powerpoint/2010/main" val="947992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D4CD9-A29E-443D-AC91-372551A7C64F}" type="datetimeFigureOut">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AE3F91-FF16-443C-9FC5-2175F88FE7E7}" type="slidenum">
              <a:rPr lang="en-US" smtClean="0"/>
              <a:t>‹#›</a:t>
            </a:fld>
            <a:endParaRPr lang="en-US"/>
          </a:p>
        </p:txBody>
      </p:sp>
    </p:spTree>
    <p:extLst>
      <p:ext uri="{BB962C8B-B14F-4D97-AF65-F5344CB8AC3E}">
        <p14:creationId xmlns:p14="http://schemas.microsoft.com/office/powerpoint/2010/main" val="160349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D4CD9-A29E-443D-AC91-372551A7C64F}"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E3F91-FF16-443C-9FC5-2175F88FE7E7}" type="slidenum">
              <a:rPr lang="en-US" smtClean="0"/>
              <a:t>‹#›</a:t>
            </a:fld>
            <a:endParaRPr lang="en-US"/>
          </a:p>
        </p:txBody>
      </p:sp>
    </p:spTree>
    <p:extLst>
      <p:ext uri="{BB962C8B-B14F-4D97-AF65-F5344CB8AC3E}">
        <p14:creationId xmlns:p14="http://schemas.microsoft.com/office/powerpoint/2010/main" val="334527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D4CD9-A29E-443D-AC91-372551A7C64F}"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E3F91-FF16-443C-9FC5-2175F88FE7E7}" type="slidenum">
              <a:rPr lang="en-US" smtClean="0"/>
              <a:t>‹#›</a:t>
            </a:fld>
            <a:endParaRPr lang="en-US"/>
          </a:p>
        </p:txBody>
      </p:sp>
    </p:spTree>
    <p:extLst>
      <p:ext uri="{BB962C8B-B14F-4D97-AF65-F5344CB8AC3E}">
        <p14:creationId xmlns:p14="http://schemas.microsoft.com/office/powerpoint/2010/main" val="3768165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D4CD9-A29E-443D-AC91-372551A7C64F}" type="datetimeFigureOut">
              <a:rPr lang="en-US" smtClean="0"/>
              <a:t>2/16/2016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E3F91-FF16-443C-9FC5-2175F88FE7E7}" type="slidenum">
              <a:rPr lang="en-US" smtClean="0"/>
              <a:t>‹#›</a:t>
            </a:fld>
            <a:endParaRPr lang="en-US"/>
          </a:p>
        </p:txBody>
      </p:sp>
    </p:spTree>
    <p:extLst>
      <p:ext uri="{BB962C8B-B14F-4D97-AF65-F5344CB8AC3E}">
        <p14:creationId xmlns:p14="http://schemas.microsoft.com/office/powerpoint/2010/main" val="3177258052"/>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unfpa.org/sites/default/files/pub-pdf/EN-SWOP14-Report_FINAL-web.pdf" TargetMode="External"/><Relationship Id="rId2" Type="http://schemas.openxmlformats.org/officeDocument/2006/relationships/hyperlink" Target="http://www.ulandssekretariatet.dk/sites/default/files/uploads/public/PDF/LMP/lmp_india_2014_final_draft.pdf" TargetMode="External"/><Relationship Id="rId1" Type="http://schemas.openxmlformats.org/officeDocument/2006/relationships/slideLayout" Target="../slideLayouts/slideLayout2.xml"/><Relationship Id="rId4" Type="http://schemas.openxmlformats.org/officeDocument/2006/relationships/hyperlink" Target="http://www.un.org/en/development/desa/policy/wesp/wesp_archive/2015wesp_full_e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4144" y="682752"/>
            <a:ext cx="9144000" cy="1553781"/>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Gender Mainstreaming: Prerequisite for Development</a:t>
            </a:r>
            <a:endParaRPr lang="en-US" b="1" dirty="0"/>
          </a:p>
        </p:txBody>
      </p:sp>
      <p:sp>
        <p:nvSpPr>
          <p:cNvPr id="3" name="Subtitle 2"/>
          <p:cNvSpPr>
            <a:spLocks noGrp="1"/>
          </p:cNvSpPr>
          <p:nvPr>
            <p:ph type="subTitle" idx="1"/>
          </p:nvPr>
        </p:nvSpPr>
        <p:spPr>
          <a:xfrm>
            <a:off x="8261615" y="4958036"/>
            <a:ext cx="3486100" cy="1655762"/>
          </a:xfrm>
        </p:spPr>
        <p:txBody>
          <a:bodyPr>
            <a:normAutofit fontScale="77500" lnSpcReduction="20000"/>
          </a:bodyPr>
          <a:lstStyle/>
          <a:p>
            <a:pPr algn="l"/>
            <a:r>
              <a:rPr lang="en-US" b="1" dirty="0" smtClean="0">
                <a:latin typeface="Times New Roman" panose="02020603050405020304" pitchFamily="18" charset="0"/>
                <a:cs typeface="Times New Roman" panose="02020603050405020304" pitchFamily="18" charset="0"/>
              </a:rPr>
              <a:t>Dr. Shaveta Kohli</a:t>
            </a:r>
          </a:p>
          <a:p>
            <a:pPr algn="l"/>
            <a:r>
              <a:rPr lang="en-US" dirty="0" smtClean="0">
                <a:latin typeface="Times New Roman" panose="02020603050405020304" pitchFamily="18" charset="0"/>
                <a:cs typeface="Times New Roman" panose="02020603050405020304" pitchFamily="18" charset="0"/>
              </a:rPr>
              <a:t>Assistant professor</a:t>
            </a:r>
          </a:p>
          <a:p>
            <a:pPr algn="l"/>
            <a:r>
              <a:rPr lang="en-US" dirty="0" smtClean="0">
                <a:latin typeface="Times New Roman" panose="02020603050405020304" pitchFamily="18" charset="0"/>
                <a:cs typeface="Times New Roman" panose="02020603050405020304" pitchFamily="18" charset="0"/>
              </a:rPr>
              <a:t>Department of Economics</a:t>
            </a:r>
          </a:p>
          <a:p>
            <a:pPr algn="l"/>
            <a:r>
              <a:rPr lang="en-US" dirty="0" smtClean="0">
                <a:latin typeface="Times New Roman" panose="02020603050405020304" pitchFamily="18" charset="0"/>
                <a:cs typeface="Times New Roman" panose="02020603050405020304" pitchFamily="18" charset="0"/>
              </a:rPr>
              <a:t>Central University of Jammu</a:t>
            </a:r>
          </a:p>
          <a:p>
            <a:pPr algn="l"/>
            <a:r>
              <a:rPr lang="en-US" dirty="0" smtClean="0">
                <a:latin typeface="Times New Roman" panose="02020603050405020304" pitchFamily="18" charset="0"/>
                <a:cs typeface="Times New Roman" panose="02020603050405020304" pitchFamily="18" charset="0"/>
              </a:rPr>
              <a:t>Jammu-180011</a:t>
            </a:r>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1393" y="3192652"/>
            <a:ext cx="4467929" cy="2847708"/>
          </a:xfrm>
          <a:prstGeom prst="round2DiagRect">
            <a:avLst>
              <a:gd name="adj1" fmla="val 16667"/>
              <a:gd name="adj2" fmla="val 0"/>
            </a:avLst>
          </a:prstGeom>
          <a:solidFill>
            <a:schemeClr val="accent6">
              <a:lumMod val="60000"/>
              <a:lumOff val="40000"/>
            </a:schemeClr>
          </a:solidFill>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203217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Meaning of Gender Mainstreaming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latin typeface="Times New Roman" panose="02020603050405020304" pitchFamily="18" charset="0"/>
                <a:cs typeface="Times New Roman" panose="02020603050405020304" pitchFamily="18" charset="0"/>
              </a:rPr>
              <a:t>The ECOSOC Agreed </a:t>
            </a:r>
            <a:r>
              <a:rPr lang="en-US" dirty="0" smtClean="0">
                <a:latin typeface="Times New Roman" panose="02020603050405020304" pitchFamily="18" charset="0"/>
                <a:cs typeface="Times New Roman" panose="02020603050405020304" pitchFamily="18" charset="0"/>
              </a:rPr>
              <a:t>Conclusions 1997/2 provided </a:t>
            </a:r>
            <a:r>
              <a:rPr lang="en-US" dirty="0">
                <a:latin typeface="Times New Roman" panose="02020603050405020304" pitchFamily="18" charset="0"/>
                <a:cs typeface="Times New Roman" panose="02020603050405020304" pitchFamily="18" charset="0"/>
              </a:rPr>
              <a:t>a clear definition of the mainstreaming strategy as</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 process of assessing the implications for women and men of any planned action, including </a:t>
            </a:r>
            <a:r>
              <a:rPr lang="en-US" dirty="0" smtClean="0">
                <a:latin typeface="Times New Roman" panose="02020603050405020304" pitchFamily="18" charset="0"/>
                <a:cs typeface="Times New Roman" panose="02020603050405020304" pitchFamily="18" charset="0"/>
              </a:rPr>
              <a:t>legislation, policies </a:t>
            </a:r>
            <a:r>
              <a:rPr lang="en-US" dirty="0">
                <a:latin typeface="Times New Roman" panose="02020603050405020304" pitchFamily="18" charset="0"/>
                <a:cs typeface="Times New Roman" panose="02020603050405020304" pitchFamily="18" charset="0"/>
              </a:rPr>
              <a:t>or programmes, in all areas and at all levels. It is a strategy for making women’s as well as men’s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concerns and experiences an integral dimension of the design, implementation, monitoring and evaluation </a:t>
            </a:r>
            <a:r>
              <a:rPr lang="en-US" dirty="0" smtClean="0">
                <a:latin typeface="Times New Roman" panose="02020603050405020304" pitchFamily="18" charset="0"/>
                <a:cs typeface="Times New Roman" panose="02020603050405020304" pitchFamily="18" charset="0"/>
              </a:rPr>
              <a:t>of policies </a:t>
            </a:r>
            <a:r>
              <a:rPr lang="en-US" dirty="0">
                <a:latin typeface="Times New Roman" panose="02020603050405020304" pitchFamily="18" charset="0"/>
                <a:cs typeface="Times New Roman" panose="02020603050405020304" pitchFamily="18" charset="0"/>
              </a:rPr>
              <a:t>and programmes in all political, economic and societal spheres so that women and men benefit </a:t>
            </a:r>
            <a:r>
              <a:rPr lang="en-US" dirty="0" smtClean="0">
                <a:latin typeface="Times New Roman" panose="02020603050405020304" pitchFamily="18" charset="0"/>
                <a:cs typeface="Times New Roman" panose="02020603050405020304" pitchFamily="18" charset="0"/>
              </a:rPr>
              <a:t>equally and </a:t>
            </a:r>
            <a:r>
              <a:rPr lang="en-US" dirty="0">
                <a:latin typeface="Times New Roman" panose="02020603050405020304" pitchFamily="18" charset="0"/>
                <a:cs typeface="Times New Roman" panose="02020603050405020304" pitchFamily="18" charset="0"/>
              </a:rPr>
              <a:t>inequality is not perpetuated. The ultimate goal is to achieve gender equality</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302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The term mainstreaming came from the objective to bring</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attention to gender equality into the mainstream of development activities. An important element in </a:t>
            </a:r>
            <a:r>
              <a:rPr lang="en-US" dirty="0" smtClean="0">
                <a:latin typeface="Times New Roman" panose="02020603050405020304" pitchFamily="18" charset="0"/>
                <a:cs typeface="Times New Roman" panose="02020603050405020304" pitchFamily="18" charset="0"/>
              </a:rPr>
              <a:t>the mainstreaming </a:t>
            </a:r>
            <a:r>
              <a:rPr lang="en-US" dirty="0">
                <a:latin typeface="Times New Roman" panose="02020603050405020304" pitchFamily="18" charset="0"/>
                <a:cs typeface="Times New Roman" panose="02020603050405020304" pitchFamily="18" charset="0"/>
              </a:rPr>
              <a:t>strategy is the ambition to give attention to gender equality from initial stages of processes </a:t>
            </a:r>
            <a:r>
              <a:rPr lang="en-US" dirty="0" smtClean="0">
                <a:latin typeface="Times New Roman" panose="02020603050405020304" pitchFamily="18" charset="0"/>
                <a:cs typeface="Times New Roman" panose="02020603050405020304" pitchFamily="18" charset="0"/>
              </a:rPr>
              <a:t>so that </a:t>
            </a:r>
            <a:r>
              <a:rPr lang="en-US" dirty="0">
                <a:latin typeface="Times New Roman" panose="02020603050405020304" pitchFamily="18" charset="0"/>
                <a:cs typeface="Times New Roman" panose="02020603050405020304" pitchFamily="18" charset="0"/>
              </a:rPr>
              <a:t>there is potential to influence goals, strategies and resource allocations and thus bring about real changes in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policies, programmes and other activities and make a real difference to </a:t>
            </a:r>
            <a:r>
              <a:rPr lang="en-US" dirty="0" smtClean="0">
                <a:latin typeface="Times New Roman" panose="02020603050405020304" pitchFamily="18" charset="0"/>
                <a:cs typeface="Times New Roman" panose="02020603050405020304" pitchFamily="18" charset="0"/>
              </a:rPr>
              <a:t>gender equality.</a:t>
            </a:r>
          </a:p>
        </p:txBody>
      </p:sp>
    </p:spTree>
    <p:extLst>
      <p:ext uri="{BB962C8B-B14F-4D97-AF65-F5344CB8AC3E}">
        <p14:creationId xmlns:p14="http://schemas.microsoft.com/office/powerpoint/2010/main" val="3981690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Benefits of Gender Mainstreaming along with its </a:t>
            </a: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Empirical </a:t>
            </a:r>
            <a:r>
              <a:rPr lang="en-US" sz="3200" b="1" dirty="0">
                <a:latin typeface="Times New Roman" panose="02020603050405020304" pitchFamily="18" charset="0"/>
                <a:cs typeface="Times New Roman" panose="02020603050405020304" pitchFamily="18" charset="0"/>
              </a:rPr>
              <a:t>Evidences</a:t>
            </a:r>
            <a:endParaRPr lang="en-US" sz="32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nvPr>
        </p:nvGraphicFramePr>
        <p:xfrm>
          <a:off x="2157983" y="1690689"/>
          <a:ext cx="7863840" cy="3877732"/>
        </p:xfrm>
        <a:graphic>
          <a:graphicData uri="http://schemas.openxmlformats.org/drawingml/2006/table">
            <a:tbl>
              <a:tblPr firstRow="1" firstCol="1" bandRow="1"/>
              <a:tblGrid>
                <a:gridCol w="3931920"/>
                <a:gridCol w="3931920"/>
              </a:tblGrid>
              <a:tr h="357567">
                <a:tc>
                  <a:txBody>
                    <a:bodyPr/>
                    <a:lstStyle/>
                    <a:p>
                      <a:pPr marL="0" marR="0" algn="ctr">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Efficiency Benefits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Empirical Evidence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377">
                <a:tc>
                  <a:txBody>
                    <a:bodyPr/>
                    <a:lstStyle/>
                    <a:p>
                      <a:pPr marL="0" marR="0" algn="just">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Research on Agricultural productivity in Africa shows that reducing gender inequality could significantly increase agricultural yields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In Kenya giving women farmers the same level of agricultural inputs and education as men farmers could increase yields obtained by women farmers by more than 20 per cent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0400">
                <a:tc>
                  <a:txBody>
                    <a:bodyPr/>
                    <a:lstStyle/>
                    <a:p>
                      <a:pPr marL="0" marR="0" algn="just">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Research on economic growth and education shows that failing to invest in education lowers Gross National Product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Everything else being equal, countries in which the ratio of female to male enrolment in primary or secondary education is less than 0.75 can expect levels of GNP that are roughly 25 per cent lower than countries in which there is less gender disparity on education.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3388">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Gender Inequality also reduces the productivity of the next generation- the World bank reports mounting evidence that increases in women’s well-being yield productive gains in the near future.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The probability of children being enrolled in schools increases with their mother’s educational level and extra income going to mothers has more positive impact on household investments in nutrition, health and education of children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2572512" y="5742432"/>
            <a:ext cx="6217920" cy="670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097024" y="5625917"/>
            <a:ext cx="7924800" cy="685188"/>
          </a:xfrm>
          <a:prstGeom prst="rect">
            <a:avLst/>
          </a:prstGeom>
        </p:spPr>
        <p:txBody>
          <a:bodyPr wrap="square">
            <a:spAutoFit/>
          </a:bodyPr>
          <a:lstStyle/>
          <a:p>
            <a:pPr algn="just">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Source: </a:t>
            </a:r>
            <a:r>
              <a:rPr lang="en-US" sz="1200" dirty="0" err="1">
                <a:latin typeface="Times New Roman" panose="02020603050405020304" pitchFamily="18" charset="0"/>
                <a:ea typeface="Calibri" panose="020F0502020204030204" pitchFamily="34" charset="0"/>
                <a:cs typeface="Times New Roman" panose="02020603050405020304" pitchFamily="18" charset="0"/>
              </a:rPr>
              <a:t>Daine</a:t>
            </a:r>
            <a:r>
              <a:rPr lang="en-US" sz="1200" dirty="0">
                <a:latin typeface="Times New Roman" panose="02020603050405020304" pitchFamily="18" charset="0"/>
                <a:ea typeface="Calibri" panose="020F0502020204030204" pitchFamily="34" charset="0"/>
                <a:cs typeface="Times New Roman" panose="02020603050405020304" pitchFamily="18" charset="0"/>
              </a:rPr>
              <a:t> Elson (1997c), ‘ Integrating gender issues into national budgetary policies and procedures within the context of economic reform: Some policy options’, Preparatory Country Mission to integrate Gender into National Budgetary Policies and procedures, London: Commonwealth Secretariat, </a:t>
            </a:r>
            <a:r>
              <a:rPr lang="en-US" sz="1200" dirty="0" err="1">
                <a:latin typeface="Times New Roman" panose="02020603050405020304" pitchFamily="18" charset="0"/>
                <a:ea typeface="Calibri" panose="020F0502020204030204" pitchFamily="34" charset="0"/>
                <a:cs typeface="Times New Roman" panose="02020603050405020304" pitchFamily="18" charset="0"/>
              </a:rPr>
              <a:t>pp</a:t>
            </a:r>
            <a:r>
              <a:rPr lang="en-US" sz="1200" dirty="0">
                <a:latin typeface="Times New Roman" panose="02020603050405020304" pitchFamily="18" charset="0"/>
                <a:ea typeface="Calibri" panose="020F0502020204030204" pitchFamily="34" charset="0"/>
                <a:cs typeface="Times New Roman" panose="02020603050405020304" pitchFamily="18" charset="0"/>
              </a:rPr>
              <a:t> 1-2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4986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India’s Initiative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3769263"/>
          </a:xfrm>
        </p:spPr>
        <p:txBody>
          <a:bodyPr/>
          <a:lstStyle/>
          <a:p>
            <a:pPr algn="just">
              <a:buFont typeface="Wingdings" panose="05000000000000000000" pitchFamily="2" charset="2"/>
              <a:buChar char="v"/>
            </a:pPr>
            <a:r>
              <a:rPr lang="en-US" dirty="0" smtClean="0"/>
              <a:t> </a:t>
            </a:r>
            <a:r>
              <a:rPr lang="en-US" dirty="0" smtClean="0">
                <a:latin typeface="Times New Roman" panose="02020603050405020304" pitchFamily="18" charset="0"/>
                <a:cs typeface="Times New Roman" panose="02020603050405020304" pitchFamily="18" charset="0"/>
              </a:rPr>
              <a:t>National Policy for the Empowerment of the Women </a:t>
            </a:r>
            <a:r>
              <a:rPr lang="en-US" dirty="0">
                <a:latin typeface="Times New Roman" panose="02020603050405020304" pitchFamily="18" charset="0"/>
                <a:cs typeface="Times New Roman" panose="02020603050405020304" pitchFamily="18" charset="0"/>
              </a:rPr>
              <a:t>in 2001 to bring about gender justice and make de jure equality into de facto </a:t>
            </a:r>
            <a:r>
              <a:rPr lang="en-US" dirty="0" smtClean="0">
                <a:latin typeface="Times New Roman" panose="02020603050405020304" pitchFamily="18" charset="0"/>
                <a:cs typeface="Times New Roman" panose="02020603050405020304" pitchFamily="18" charset="0"/>
              </a:rPr>
              <a:t>equality.</a:t>
            </a:r>
          </a:p>
          <a:p>
            <a:pPr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The reservation of one third of the seats for elected women representatives through the 73</a:t>
            </a:r>
            <a:r>
              <a:rPr lang="en-US" baseline="30000" dirty="0">
                <a:latin typeface="Times New Roman" panose="02020603050405020304" pitchFamily="18" charset="0"/>
                <a:cs typeface="Times New Roman" panose="02020603050405020304" pitchFamily="18" charset="0"/>
              </a:rPr>
              <a:t>rd</a:t>
            </a:r>
            <a:r>
              <a:rPr lang="en-US" dirty="0">
                <a:latin typeface="Times New Roman" panose="02020603050405020304" pitchFamily="18" charset="0"/>
                <a:cs typeface="Times New Roman" panose="02020603050405020304" pitchFamily="18" charset="0"/>
              </a:rPr>
              <a:t> and 74</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Constitutional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In January 2008, the list of MDG targets and indicators </a:t>
            </a:r>
            <a:r>
              <a:rPr lang="en-US" dirty="0" smtClean="0">
                <a:latin typeface="Times New Roman" panose="02020603050405020304" pitchFamily="18" charset="0"/>
                <a:cs typeface="Times New Roman" panose="02020603050405020304" pitchFamily="18" charset="0"/>
              </a:rPr>
              <a:t>was revised to strengthen the focus of </a:t>
            </a:r>
            <a:r>
              <a:rPr lang="en-US" dirty="0">
                <a:latin typeface="Times New Roman" panose="02020603050405020304" pitchFamily="18" charset="0"/>
                <a:cs typeface="Times New Roman" panose="02020603050405020304" pitchFamily="18" charset="0"/>
              </a:rPr>
              <a:t>gender </a:t>
            </a:r>
            <a:r>
              <a:rPr lang="en-US" dirty="0" smtClean="0">
                <a:latin typeface="Times New Roman" panose="02020603050405020304" pitchFamily="18" charset="0"/>
                <a:cs typeface="Times New Roman" panose="02020603050405020304" pitchFamily="18" charset="0"/>
              </a:rPr>
              <a:t>equality.</a:t>
            </a:r>
          </a:p>
          <a:p>
            <a:pPr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‘gender responsive budgeting’ in 2005</a:t>
            </a:r>
          </a:p>
        </p:txBody>
      </p:sp>
    </p:spTree>
    <p:extLst>
      <p:ext uri="{BB962C8B-B14F-4D97-AF65-F5344CB8AC3E}">
        <p14:creationId xmlns:p14="http://schemas.microsoft.com/office/powerpoint/2010/main" val="2079199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6733"/>
          </a:xfrm>
        </p:spPr>
        <p:txBody>
          <a:bodyPr/>
          <a:lstStyle/>
          <a:p>
            <a:pPr algn="ctr"/>
            <a:r>
              <a:rPr lang="en-US" b="1" dirty="0" smtClean="0">
                <a:latin typeface="Times New Roman" panose="02020603050405020304" pitchFamily="18" charset="0"/>
                <a:cs typeface="Times New Roman" panose="02020603050405020304" pitchFamily="18" charset="0"/>
              </a:rPr>
              <a:t>Challenges and Opportunities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01858"/>
            <a:ext cx="10515600" cy="3719593"/>
          </a:xfrm>
        </p:spPr>
        <p:txBody>
          <a:bodyPr>
            <a:normAutofit lnSpcReduction="10000"/>
          </a:bodyPr>
          <a:lstStyle/>
          <a:p>
            <a:pPr algn="just">
              <a:buFont typeface="Wingdings" panose="05000000000000000000" pitchFamily="2" charset="2"/>
              <a:buChar char="v"/>
            </a:pPr>
            <a:r>
              <a:rPr lang="en-US" dirty="0" smtClean="0"/>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biggest challenge </a:t>
            </a:r>
            <a:r>
              <a:rPr lang="en-US" sz="2400" dirty="0" smtClean="0">
                <a:latin typeface="Times New Roman" panose="02020603050405020304" pitchFamily="18" charset="0"/>
                <a:cs typeface="Times New Roman" panose="02020603050405020304" pitchFamily="18" charset="0"/>
              </a:rPr>
              <a:t>is </a:t>
            </a:r>
            <a:r>
              <a:rPr lang="en-US" sz="2400" dirty="0">
                <a:latin typeface="Times New Roman" panose="02020603050405020304" pitchFamily="18" charset="0"/>
                <a:cs typeface="Times New Roman" panose="02020603050405020304" pitchFamily="18" charset="0"/>
              </a:rPr>
              <a:t>skill gap in India.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social impact of having a powerhouse of educated yet frustrated youth who are directionless with no jobs in hand is unimaginable (The India Skills Report, 2014).</a:t>
            </a:r>
            <a:endParaRPr lang="en-US"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The UN committee on Elimination of Discrimination against women has emphasized the need for increased investments for the Ministry of Women and Child Development and for gender budgets across ministries</a:t>
            </a:r>
            <a:r>
              <a:rPr lang="en-US" sz="24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Limited and uncoordinated institutional mechanism for gender mainstreaming at national </a:t>
            </a:r>
            <a:r>
              <a:rPr lang="en-US" sz="2400" dirty="0" smtClean="0">
                <a:latin typeface="Times New Roman" panose="02020603050405020304" pitchFamily="18" charset="0"/>
                <a:cs typeface="Times New Roman" panose="02020603050405020304" pitchFamily="18" charset="0"/>
              </a:rPr>
              <a:t>level</a:t>
            </a:r>
          </a:p>
          <a:p>
            <a:pPr algn="jus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L</a:t>
            </a:r>
            <a:r>
              <a:rPr lang="en-US" sz="2400" dirty="0" smtClean="0">
                <a:latin typeface="Times New Roman" panose="02020603050405020304" pitchFamily="18" charset="0"/>
                <a:cs typeface="Times New Roman" panose="02020603050405020304" pitchFamily="18" charset="0"/>
              </a:rPr>
              <a:t>ack </a:t>
            </a:r>
            <a:r>
              <a:rPr lang="en-US" sz="2400" dirty="0">
                <a:latin typeface="Times New Roman" panose="02020603050405020304" pitchFamily="18" charset="0"/>
                <a:cs typeface="Times New Roman" panose="02020603050405020304" pitchFamily="18" charset="0"/>
              </a:rPr>
              <a:t>of disaggregated data in most of the government sectors and departments such as health and </a:t>
            </a:r>
            <a:r>
              <a:rPr lang="en-US" sz="2400" dirty="0" smtClean="0">
                <a:latin typeface="Times New Roman" panose="02020603050405020304" pitchFamily="18" charset="0"/>
                <a:cs typeface="Times New Roman" panose="02020603050405020304" pitchFamily="18" charset="0"/>
              </a:rPr>
              <a:t>education</a:t>
            </a:r>
          </a:p>
          <a:p>
            <a:pPr algn="just">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193368" y="5021451"/>
            <a:ext cx="10160431"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India has the advantage of the “demographic dividend” (younger population compared to the ageing population of developed countries), which can be cultivated to build a skilled workforce in the near future</a:t>
            </a:r>
          </a:p>
        </p:txBody>
      </p:sp>
      <p:sp>
        <p:nvSpPr>
          <p:cNvPr id="5" name="Right Arrow 4"/>
          <p:cNvSpPr/>
          <p:nvPr/>
        </p:nvSpPr>
        <p:spPr>
          <a:xfrm>
            <a:off x="0" y="5296150"/>
            <a:ext cx="1007390" cy="65092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6530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23289"/>
            <a:ext cx="10515600" cy="4351338"/>
          </a:xfrm>
        </p:spPr>
        <p:txBody>
          <a:bodyPr/>
          <a:lstStyle/>
          <a:p>
            <a:pPr marL="0" indent="0" algn="just">
              <a:buNone/>
            </a:pPr>
            <a:r>
              <a:rPr lang="en-US" dirty="0">
                <a:latin typeface="Times New Roman" panose="02020603050405020304" pitchFamily="18" charset="0"/>
                <a:cs typeface="Times New Roman" panose="02020603050405020304" pitchFamily="18" charset="0"/>
              </a:rPr>
              <a:t>The demographic dividend in many developing countries remains a possibility, but for the process to begin, countries must give high priority to gender mainstreaming strategies.  Women can be powerful change agents. Since 1950, a number of gender and development policy approaches have been adopted by development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and governments. Welfare approach was adopted till early 1970s, then the decade of 70s focused on equity and anti-poverty approaches, 1980 onwards the efficiency approaches along with women empowerment promoted in the context of structural adjustment. Since 1995 ‘Gender Mainstreaming has emerged as a strategy to promote gender equality.</a:t>
            </a:r>
          </a:p>
          <a:p>
            <a:pPr marL="0" indent="0">
              <a:buNone/>
            </a:pPr>
            <a:endParaRPr lang="en-US" dirty="0"/>
          </a:p>
        </p:txBody>
      </p:sp>
    </p:spTree>
    <p:extLst>
      <p:ext uri="{BB962C8B-B14F-4D97-AF65-F5344CB8AC3E}">
        <p14:creationId xmlns:p14="http://schemas.microsoft.com/office/powerpoint/2010/main" val="640779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2856" y="1386713"/>
            <a:ext cx="10515600" cy="4351338"/>
          </a:xfrm>
        </p:spPr>
        <p:txBody>
          <a:bodyPr>
            <a:normAutofit lnSpcReduction="10000"/>
          </a:bodyPr>
          <a:lstStyle/>
          <a:p>
            <a:pPr marL="0" indent="0" algn="just">
              <a:buNone/>
            </a:pPr>
            <a:r>
              <a:rPr lang="en-US" dirty="0">
                <a:latin typeface="Times New Roman" panose="02020603050405020304" pitchFamily="18" charset="0"/>
                <a:cs typeface="Times New Roman" panose="02020603050405020304" pitchFamily="18" charset="0"/>
              </a:rPr>
              <a:t>It is important to curb the leakages in any policy to make it sure that benefits must reach at the </a:t>
            </a:r>
            <a:r>
              <a:rPr lang="en-US" dirty="0" err="1">
                <a:latin typeface="Times New Roman" panose="02020603050405020304" pitchFamily="18" charset="0"/>
                <a:cs typeface="Times New Roman" panose="02020603050405020304" pitchFamily="18" charset="0"/>
              </a:rPr>
              <a:t>grassroot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level</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Another cause of implementation gap is the failure of the policy makers to take into consideration the social, political, economic and administrative variables when </a:t>
            </a:r>
            <a:r>
              <a:rPr lang="en-US" dirty="0" err="1">
                <a:latin typeface="Times New Roman" panose="02020603050405020304" pitchFamily="18" charset="0"/>
                <a:cs typeface="Times New Roman" panose="02020603050405020304" pitchFamily="18" charset="0"/>
              </a:rPr>
              <a:t>analysing</a:t>
            </a:r>
            <a:r>
              <a:rPr lang="en-US" dirty="0">
                <a:latin typeface="Times New Roman" panose="02020603050405020304" pitchFamily="18" charset="0"/>
                <a:cs typeface="Times New Roman" panose="02020603050405020304" pitchFamily="18" charset="0"/>
              </a:rPr>
              <a:t> for policy formulation. There must be effective communication between the target beneficiaries and the </a:t>
            </a:r>
            <a:r>
              <a:rPr lang="en-US" dirty="0" err="1">
                <a:latin typeface="Times New Roman" panose="02020603050405020304" pitchFamily="18" charset="0"/>
                <a:cs typeface="Times New Roman" panose="02020603050405020304" pitchFamily="18" charset="0"/>
              </a:rPr>
              <a:t>implementors</a:t>
            </a:r>
            <a:r>
              <a:rPr lang="en-US" dirty="0">
                <a:latin typeface="Times New Roman" panose="02020603050405020304" pitchFamily="18" charset="0"/>
                <a:cs typeface="Times New Roman" panose="02020603050405020304" pitchFamily="18" charset="0"/>
              </a:rPr>
              <a:t> of policy programmes. Provision should be put in place for adequate monitoring of projects, as poorly monitored projects will only yield undesired results. Steps must be taken in this regard to bear the fruits of policies formulated for gender mainstreaming. Then only in real sense the objective of reaping the benefits of demographic dividend in case of India can be fulfilled. </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283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Existence of gender differences in almost all spheres of life, few of which we have already discussed in case of employment, education, health and skill development shows the lack of proper implementation of policies adopted for reducing this gender gap. Policy implementation is one of the major problems confronting India. Thus, for effective gender mainstreaming in development policies: it is important to ensure increased spending on all social sectors such as health, education and sanitation, given their impact on women. </a:t>
            </a:r>
          </a:p>
        </p:txBody>
      </p:sp>
      <p:sp>
        <p:nvSpPr>
          <p:cNvPr id="5" name="TextBox 4"/>
          <p:cNvSpPr txBox="1"/>
          <p:nvPr/>
        </p:nvSpPr>
        <p:spPr>
          <a:xfrm>
            <a:off x="4151376" y="780288"/>
            <a:ext cx="3889248" cy="769441"/>
          </a:xfrm>
          <a:prstGeom prst="rect">
            <a:avLst/>
          </a:prstGeom>
          <a:noFill/>
        </p:spPr>
        <p:txBody>
          <a:bodyPr wrap="square" rtlCol="0">
            <a:spAutoFit/>
          </a:bodyPr>
          <a:lstStyle/>
          <a:p>
            <a:pPr algn="ctr"/>
            <a:r>
              <a:rPr lang="en-US" sz="4400" b="1" dirty="0" smtClean="0">
                <a:latin typeface="Times New Roman" panose="02020603050405020304" pitchFamily="18" charset="0"/>
                <a:cs typeface="Times New Roman" panose="02020603050405020304" pitchFamily="18" charset="0"/>
              </a:rPr>
              <a:t>Conclusion</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6987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182086"/>
            <a:ext cx="10515600" cy="3521290"/>
          </a:xfrm>
        </p:spPr>
        <p:txBody>
          <a:bodyPr/>
          <a:lstStyle/>
          <a:p>
            <a:pPr marL="0" indent="0" algn="just">
              <a:buNone/>
            </a:pPr>
            <a:r>
              <a:rPr lang="en-US" dirty="0">
                <a:latin typeface="Times New Roman" panose="02020603050405020304" pitchFamily="18" charset="0"/>
                <a:cs typeface="Times New Roman" panose="02020603050405020304" pitchFamily="18" charset="0"/>
              </a:rPr>
              <a:t>‘The global community must renew its attention to women’s economic empowerment and increase investments in women….Increased women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force participation and earnings are associated with reduced poverty and faster growth; women will benefit from their economic empowerment, but so too will men, children and society as a whole…’                  </a:t>
            </a:r>
          </a:p>
          <a:p>
            <a:pPr marL="0" indent="0" algn="just">
              <a:buNone/>
            </a:pPr>
            <a:r>
              <a:rPr lang="en-US" dirty="0" smtClean="0">
                <a:latin typeface="Times New Roman" panose="02020603050405020304" pitchFamily="18" charset="0"/>
                <a:cs typeface="Times New Roman" panose="02020603050405020304" pitchFamily="18" charset="0"/>
              </a:rPr>
              <a:t>				</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World Bank’s Gender Equality Action Plan )</a:t>
            </a:r>
          </a:p>
          <a:p>
            <a:pPr marL="0" indent="0">
              <a:buNone/>
            </a:pPr>
            <a:endParaRPr lang="en-US" dirty="0"/>
          </a:p>
        </p:txBody>
      </p:sp>
    </p:spTree>
    <p:extLst>
      <p:ext uri="{BB962C8B-B14F-4D97-AF65-F5344CB8AC3E}">
        <p14:creationId xmlns:p14="http://schemas.microsoft.com/office/powerpoint/2010/main" val="1761750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3115"/>
          </a:xfrm>
        </p:spPr>
        <p:txBody>
          <a:bodyPr/>
          <a:lstStyle/>
          <a:p>
            <a:pPr algn="ctr"/>
            <a:r>
              <a:rPr lang="en-US" b="1" dirty="0" smtClean="0">
                <a:latin typeface="Times New Roman" panose="02020603050405020304" pitchFamily="18" charset="0"/>
                <a:cs typeface="Times New Roman" panose="02020603050405020304" pitchFamily="18" charset="0"/>
              </a:rPr>
              <a:t>References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55320" y="1158240"/>
            <a:ext cx="10515600" cy="5084064"/>
          </a:xfrm>
        </p:spPr>
        <p:txBody>
          <a:bodyPr>
            <a:normAutofit fontScale="40000" lnSpcReduction="20000"/>
          </a:bodyPr>
          <a:lstStyle/>
          <a:p>
            <a:pPr marL="0" indent="0">
              <a:buNone/>
            </a:pPr>
            <a:r>
              <a:rPr lang="en-US" sz="4300" dirty="0">
                <a:latin typeface="Times New Roman" panose="02020603050405020304" pitchFamily="18" charset="0"/>
                <a:cs typeface="Times New Roman" panose="02020603050405020304" pitchFamily="18" charset="0"/>
              </a:rPr>
              <a:t>CII (2015) The India Skills Report 2014, New Delhi [online available at]  http://www.cii.in/PublicationDetail.aspx?enc=YW8drGDOtkyh75NmNOFWDJoJZxinduaCg/XmU4nENAw</a:t>
            </a:r>
            <a:r>
              <a:rPr lang="en-US" sz="4300" dirty="0" smtClean="0">
                <a:latin typeface="Times New Roman" panose="02020603050405020304" pitchFamily="18" charset="0"/>
                <a:cs typeface="Times New Roman" panose="02020603050405020304" pitchFamily="18" charset="0"/>
              </a:rPr>
              <a:t>=</a:t>
            </a:r>
            <a:endParaRPr lang="en-US" sz="4300" dirty="0">
              <a:latin typeface="Times New Roman" panose="02020603050405020304" pitchFamily="18" charset="0"/>
              <a:cs typeface="Times New Roman" panose="02020603050405020304" pitchFamily="18" charset="0"/>
            </a:endParaRPr>
          </a:p>
          <a:p>
            <a:pPr marL="0" indent="0">
              <a:buNone/>
            </a:pPr>
            <a:r>
              <a:rPr lang="en-US" sz="4300" dirty="0" err="1">
                <a:latin typeface="Times New Roman" panose="02020603050405020304" pitchFamily="18" charset="0"/>
                <a:cs typeface="Times New Roman" panose="02020603050405020304" pitchFamily="18" charset="0"/>
              </a:rPr>
              <a:t>Daine</a:t>
            </a:r>
            <a:r>
              <a:rPr lang="en-US" sz="4300" dirty="0">
                <a:latin typeface="Times New Roman" panose="02020603050405020304" pitchFamily="18" charset="0"/>
                <a:cs typeface="Times New Roman" panose="02020603050405020304" pitchFamily="18" charset="0"/>
              </a:rPr>
              <a:t> Elson (1997c), ‘ Integrating gender issues into national budgetary policies and procedures within the context of economic reform: Some policy options’, Preparatory Country Mission to integrate Gender into National Budgetary Policies and procedures, London: Commonwealth Secretariat, </a:t>
            </a:r>
            <a:r>
              <a:rPr lang="en-US" sz="4300" dirty="0" err="1">
                <a:latin typeface="Times New Roman" panose="02020603050405020304" pitchFamily="18" charset="0"/>
                <a:cs typeface="Times New Roman" panose="02020603050405020304" pitchFamily="18" charset="0"/>
              </a:rPr>
              <a:t>pp</a:t>
            </a:r>
            <a:r>
              <a:rPr lang="en-US" sz="4300" dirty="0">
                <a:latin typeface="Times New Roman" panose="02020603050405020304" pitchFamily="18" charset="0"/>
                <a:cs typeface="Times New Roman" panose="02020603050405020304" pitchFamily="18" charset="0"/>
              </a:rPr>
              <a:t> 1-2</a:t>
            </a:r>
          </a:p>
          <a:p>
            <a:pPr marL="0" indent="0">
              <a:buNone/>
            </a:pPr>
            <a:r>
              <a:rPr lang="en-US" sz="4300" dirty="0" smtClean="0">
                <a:latin typeface="Times New Roman" panose="02020603050405020304" pitchFamily="18" charset="0"/>
                <a:cs typeface="Times New Roman" panose="02020603050405020304" pitchFamily="18" charset="0"/>
              </a:rPr>
              <a:t>Danish </a:t>
            </a:r>
            <a:r>
              <a:rPr lang="en-US" sz="4300" dirty="0">
                <a:latin typeface="Times New Roman" panose="02020603050405020304" pitchFamily="18" charset="0"/>
                <a:cs typeface="Times New Roman" panose="02020603050405020304" pitchFamily="18" charset="0"/>
              </a:rPr>
              <a:t>Trade Union Council for International Development Cooperation (2015) India </a:t>
            </a:r>
            <a:r>
              <a:rPr lang="en-US" sz="4300" dirty="0" err="1">
                <a:latin typeface="Times New Roman" panose="02020603050405020304" pitchFamily="18" charset="0"/>
                <a:cs typeface="Times New Roman" panose="02020603050405020304" pitchFamily="18" charset="0"/>
              </a:rPr>
              <a:t>Labour</a:t>
            </a:r>
            <a:r>
              <a:rPr lang="en-US" sz="4300" dirty="0">
                <a:latin typeface="Times New Roman" panose="02020603050405020304" pitchFamily="18" charset="0"/>
                <a:cs typeface="Times New Roman" panose="02020603050405020304" pitchFamily="18" charset="0"/>
              </a:rPr>
              <a:t> Market profile 2014 [online available </a:t>
            </a:r>
            <a:r>
              <a:rPr lang="en-US" sz="4300" dirty="0" smtClean="0">
                <a:latin typeface="Times New Roman" panose="02020603050405020304" pitchFamily="18" charset="0"/>
                <a:cs typeface="Times New Roman" panose="02020603050405020304" pitchFamily="18" charset="0"/>
              </a:rPr>
              <a:t>at] </a:t>
            </a:r>
            <a:r>
              <a:rPr lang="en-US" sz="4300" u="sng" dirty="0" smtClean="0">
                <a:latin typeface="Times New Roman" panose="02020603050405020304" pitchFamily="18" charset="0"/>
                <a:cs typeface="Times New Roman" panose="02020603050405020304" pitchFamily="18" charset="0"/>
                <a:hlinkClick r:id="rId2"/>
              </a:rPr>
              <a:t>http</a:t>
            </a:r>
            <a:r>
              <a:rPr lang="en-US" sz="4300" u="sng" dirty="0">
                <a:latin typeface="Times New Roman" panose="02020603050405020304" pitchFamily="18" charset="0"/>
                <a:cs typeface="Times New Roman" panose="02020603050405020304" pitchFamily="18" charset="0"/>
                <a:hlinkClick r:id="rId2"/>
              </a:rPr>
              <a:t>://</a:t>
            </a:r>
            <a:r>
              <a:rPr lang="en-US" sz="4300" u="sng" dirty="0" smtClean="0">
                <a:latin typeface="Times New Roman" panose="02020603050405020304" pitchFamily="18" charset="0"/>
                <a:cs typeface="Times New Roman" panose="02020603050405020304" pitchFamily="18" charset="0"/>
                <a:hlinkClick r:id="rId2"/>
              </a:rPr>
              <a:t>www.ulandssekretariatet.dk/sites/default/files/uploads/public/PDF/LMP/lmp_india_2014_final_draft.pdf</a:t>
            </a:r>
            <a:endParaRPr lang="en-US" sz="4300" u="sng" dirty="0" smtClean="0">
              <a:latin typeface="Times New Roman" panose="02020603050405020304" pitchFamily="18" charset="0"/>
              <a:cs typeface="Times New Roman" panose="02020603050405020304" pitchFamily="18" charset="0"/>
            </a:endParaRPr>
          </a:p>
          <a:p>
            <a:pPr marL="0" indent="0">
              <a:buNone/>
            </a:pPr>
            <a:r>
              <a:rPr lang="en-US" sz="4300" dirty="0" smtClean="0">
                <a:latin typeface="Times New Roman" panose="02020603050405020304" pitchFamily="18" charset="0"/>
                <a:cs typeface="Times New Roman" panose="02020603050405020304" pitchFamily="18" charset="0"/>
              </a:rPr>
              <a:t>Government </a:t>
            </a:r>
            <a:r>
              <a:rPr lang="en-US" sz="4300" dirty="0">
                <a:latin typeface="Times New Roman" panose="02020603050405020304" pitchFamily="18" charset="0"/>
                <a:cs typeface="Times New Roman" panose="02020603050405020304" pitchFamily="18" charset="0"/>
              </a:rPr>
              <a:t>of India (2015) Employment and Unemployment Situation among Social Groups in </a:t>
            </a:r>
            <a:r>
              <a:rPr lang="en-US" sz="4300" dirty="0" err="1">
                <a:latin typeface="Times New Roman" panose="02020603050405020304" pitchFamily="18" charset="0"/>
                <a:cs typeface="Times New Roman" panose="02020603050405020304" pitchFamily="18" charset="0"/>
              </a:rPr>
              <a:t>Inda</a:t>
            </a:r>
            <a:r>
              <a:rPr lang="en-US" sz="4300" dirty="0">
                <a:latin typeface="Times New Roman" panose="02020603050405020304" pitchFamily="18" charset="0"/>
                <a:cs typeface="Times New Roman" panose="02020603050405020304" pitchFamily="18" charset="0"/>
              </a:rPr>
              <a:t>; NSSO 68</a:t>
            </a:r>
            <a:r>
              <a:rPr lang="en-US" sz="4300" baseline="30000" dirty="0">
                <a:latin typeface="Times New Roman" panose="02020603050405020304" pitchFamily="18" charset="0"/>
                <a:cs typeface="Times New Roman" panose="02020603050405020304" pitchFamily="18" charset="0"/>
              </a:rPr>
              <a:t>th</a:t>
            </a:r>
            <a:r>
              <a:rPr lang="en-US" sz="4300" dirty="0">
                <a:latin typeface="Times New Roman" panose="02020603050405020304" pitchFamily="18" charset="0"/>
                <a:cs typeface="Times New Roman" panose="02020603050405020304" pitchFamily="18" charset="0"/>
              </a:rPr>
              <a:t> Round, New Delhi [online available at] </a:t>
            </a:r>
            <a:r>
              <a:rPr lang="en-US" sz="4300" dirty="0" smtClean="0">
                <a:latin typeface="Times New Roman" panose="02020603050405020304" pitchFamily="18" charset="0"/>
                <a:cs typeface="Times New Roman" panose="02020603050405020304" pitchFamily="18" charset="0"/>
              </a:rPr>
              <a:t>http</a:t>
            </a:r>
            <a:r>
              <a:rPr lang="en-US" sz="4300" dirty="0">
                <a:latin typeface="Times New Roman" panose="02020603050405020304" pitchFamily="18" charset="0"/>
                <a:cs typeface="Times New Roman" panose="02020603050405020304" pitchFamily="18" charset="0"/>
              </a:rPr>
              <a:t>://mospi.nic.in/Mospi_New/upload/nss_report_554_31jan14.pdf</a:t>
            </a:r>
          </a:p>
          <a:p>
            <a:pPr marL="0" indent="0">
              <a:buNone/>
            </a:pPr>
            <a:r>
              <a:rPr lang="en-US" sz="4300" dirty="0" smtClean="0">
                <a:latin typeface="Times New Roman" panose="02020603050405020304" pitchFamily="18" charset="0"/>
                <a:cs typeface="Times New Roman" panose="02020603050405020304" pitchFamily="18" charset="0"/>
              </a:rPr>
              <a:t>Government </a:t>
            </a:r>
            <a:r>
              <a:rPr lang="en-US" sz="4300" dirty="0">
                <a:latin typeface="Times New Roman" panose="02020603050405020304" pitchFamily="18" charset="0"/>
                <a:cs typeface="Times New Roman" panose="02020603050405020304" pitchFamily="18" charset="0"/>
              </a:rPr>
              <a:t>of India (2005) National Family Health Survey (NFHS-3) 2005-06, New Delhi. [online available </a:t>
            </a:r>
            <a:r>
              <a:rPr lang="en-US" sz="4300" dirty="0" smtClean="0">
                <a:latin typeface="Times New Roman" panose="02020603050405020304" pitchFamily="18" charset="0"/>
                <a:cs typeface="Times New Roman" panose="02020603050405020304" pitchFamily="18" charset="0"/>
              </a:rPr>
              <a:t>at] http</a:t>
            </a:r>
            <a:r>
              <a:rPr lang="en-US" sz="4300" dirty="0">
                <a:latin typeface="Times New Roman" panose="02020603050405020304" pitchFamily="18" charset="0"/>
                <a:cs typeface="Times New Roman" panose="02020603050405020304" pitchFamily="18" charset="0"/>
              </a:rPr>
              <a:t>://rchiips.org/nfhs/factsheet.shtml</a:t>
            </a:r>
          </a:p>
          <a:p>
            <a:pPr marL="0" indent="0">
              <a:buNone/>
            </a:pPr>
            <a:r>
              <a:rPr lang="en-US" sz="4300" dirty="0" smtClean="0">
                <a:latin typeface="Times New Roman" panose="02020603050405020304" pitchFamily="18" charset="0"/>
                <a:cs typeface="Times New Roman" panose="02020603050405020304" pitchFamily="18" charset="0"/>
              </a:rPr>
              <a:t>Government </a:t>
            </a:r>
            <a:r>
              <a:rPr lang="en-US" sz="4300" dirty="0">
                <a:latin typeface="Times New Roman" panose="02020603050405020304" pitchFamily="18" charset="0"/>
                <a:cs typeface="Times New Roman" panose="02020603050405020304" pitchFamily="18" charset="0"/>
              </a:rPr>
              <a:t>of India (2011) SRS Statistical report 2010. New Delhi: Office of the Registrar </a:t>
            </a:r>
            <a:r>
              <a:rPr lang="en-US" sz="4300" dirty="0" smtClean="0">
                <a:latin typeface="Times New Roman" panose="02020603050405020304" pitchFamily="18" charset="0"/>
                <a:cs typeface="Times New Roman" panose="02020603050405020304" pitchFamily="18" charset="0"/>
              </a:rPr>
              <a:t>General</a:t>
            </a:r>
            <a:r>
              <a:rPr lang="en-US" sz="4300" dirty="0">
                <a:latin typeface="Times New Roman" panose="02020603050405020304" pitchFamily="18" charset="0"/>
                <a:cs typeface="Times New Roman" panose="02020603050405020304" pitchFamily="18" charset="0"/>
              </a:rPr>
              <a:t> </a:t>
            </a:r>
          </a:p>
          <a:p>
            <a:pPr marL="0" indent="0">
              <a:buNone/>
            </a:pPr>
            <a:r>
              <a:rPr lang="en-US" sz="4300" dirty="0">
                <a:latin typeface="Times New Roman" panose="02020603050405020304" pitchFamily="18" charset="0"/>
                <a:cs typeface="Times New Roman" panose="02020603050405020304" pitchFamily="18" charset="0"/>
              </a:rPr>
              <a:t>UNFPA(2015) The Power of 1.8 Billion Adolescents, Youth and the Transformation of the Future, </a:t>
            </a:r>
            <a:r>
              <a:rPr lang="en-US" sz="4300" dirty="0" err="1">
                <a:latin typeface="Times New Roman" panose="02020603050405020304" pitchFamily="18" charset="0"/>
                <a:cs typeface="Times New Roman" panose="02020603050405020304" pitchFamily="18" charset="0"/>
              </a:rPr>
              <a:t>Prographics</a:t>
            </a:r>
            <a:r>
              <a:rPr lang="en-US" sz="4300" dirty="0">
                <a:latin typeface="Times New Roman" panose="02020603050405020304" pitchFamily="18" charset="0"/>
                <a:cs typeface="Times New Roman" panose="02020603050405020304" pitchFamily="18" charset="0"/>
              </a:rPr>
              <a:t>, </a:t>
            </a:r>
            <a:r>
              <a:rPr lang="en-US" sz="4300" dirty="0" err="1">
                <a:latin typeface="Times New Roman" panose="02020603050405020304" pitchFamily="18" charset="0"/>
                <a:cs typeface="Times New Roman" panose="02020603050405020304" pitchFamily="18" charset="0"/>
              </a:rPr>
              <a:t>inc.</a:t>
            </a:r>
            <a:r>
              <a:rPr lang="en-US" sz="4300" dirty="0">
                <a:latin typeface="Times New Roman" panose="02020603050405020304" pitchFamily="18" charset="0"/>
                <a:cs typeface="Times New Roman" panose="02020603050405020304" pitchFamily="18" charset="0"/>
              </a:rPr>
              <a:t> [online available at] </a:t>
            </a:r>
            <a:r>
              <a:rPr lang="en-US" sz="4300" dirty="0">
                <a:latin typeface="Times New Roman" panose="02020603050405020304" pitchFamily="18" charset="0"/>
                <a:cs typeface="Times New Roman" panose="02020603050405020304" pitchFamily="18" charset="0"/>
                <a:hlinkClick r:id="rId3"/>
              </a:rPr>
              <a:t>http://www.unfpa.org/sites/default/files/pub-pdf/EN-SWOP14-Report_FINAL-web.pdf</a:t>
            </a:r>
            <a:endParaRPr lang="en-US" sz="4300" dirty="0">
              <a:latin typeface="Times New Roman" panose="02020603050405020304" pitchFamily="18" charset="0"/>
              <a:cs typeface="Times New Roman" panose="02020603050405020304" pitchFamily="18" charset="0"/>
            </a:endParaRPr>
          </a:p>
          <a:p>
            <a:pPr marL="0" indent="0">
              <a:buNone/>
            </a:pPr>
            <a:r>
              <a:rPr lang="en-US" sz="4300" dirty="0" smtClean="0">
                <a:latin typeface="Times New Roman" panose="02020603050405020304" pitchFamily="18" charset="0"/>
                <a:cs typeface="Times New Roman" panose="02020603050405020304" pitchFamily="18" charset="0"/>
              </a:rPr>
              <a:t>United </a:t>
            </a:r>
            <a:r>
              <a:rPr lang="en-US" sz="4300" dirty="0">
                <a:latin typeface="Times New Roman" panose="02020603050405020304" pitchFamily="18" charset="0"/>
                <a:cs typeface="Times New Roman" panose="02020603050405020304" pitchFamily="18" charset="0"/>
              </a:rPr>
              <a:t>Nations (2015) World Population Prospects: The 2015 Revision, UN Population</a:t>
            </a:r>
            <a:br>
              <a:rPr lang="en-US" sz="4300" dirty="0">
                <a:latin typeface="Times New Roman" panose="02020603050405020304" pitchFamily="18" charset="0"/>
                <a:cs typeface="Times New Roman" panose="02020603050405020304" pitchFamily="18" charset="0"/>
              </a:rPr>
            </a:br>
            <a:r>
              <a:rPr lang="en-US" sz="4300" dirty="0">
                <a:latin typeface="Times New Roman" panose="02020603050405020304" pitchFamily="18" charset="0"/>
                <a:cs typeface="Times New Roman" panose="02020603050405020304" pitchFamily="18" charset="0"/>
              </a:rPr>
              <a:t>Division. [online available </a:t>
            </a:r>
            <a:r>
              <a:rPr lang="en-US" sz="4300" dirty="0" smtClean="0">
                <a:latin typeface="Times New Roman" panose="02020603050405020304" pitchFamily="18" charset="0"/>
                <a:cs typeface="Times New Roman" panose="02020603050405020304" pitchFamily="18" charset="0"/>
              </a:rPr>
              <a:t>at] </a:t>
            </a:r>
            <a:r>
              <a:rPr lang="en-US" sz="4300" dirty="0" smtClean="0">
                <a:latin typeface="Times New Roman" panose="02020603050405020304" pitchFamily="18" charset="0"/>
                <a:cs typeface="Times New Roman" panose="02020603050405020304" pitchFamily="18" charset="0"/>
                <a:hlinkClick r:id="rId4"/>
              </a:rPr>
              <a:t>http</a:t>
            </a:r>
            <a:r>
              <a:rPr lang="en-US" sz="4300" dirty="0">
                <a:latin typeface="Times New Roman" panose="02020603050405020304" pitchFamily="18" charset="0"/>
                <a:cs typeface="Times New Roman" panose="02020603050405020304" pitchFamily="18" charset="0"/>
                <a:hlinkClick r:id="rId4"/>
              </a:rPr>
              <a:t>://</a:t>
            </a:r>
            <a:r>
              <a:rPr lang="en-US" sz="4300" dirty="0" smtClean="0">
                <a:latin typeface="Times New Roman" panose="02020603050405020304" pitchFamily="18" charset="0"/>
                <a:cs typeface="Times New Roman" panose="02020603050405020304" pitchFamily="18" charset="0"/>
                <a:hlinkClick r:id="rId4"/>
              </a:rPr>
              <a:t>www.un.org/en/development/desa/policy/wesp/wesp_archive/2015wesp_full_en.pdf</a:t>
            </a:r>
            <a:endParaRPr lang="en-US" sz="4300" dirty="0" smtClean="0">
              <a:latin typeface="Times New Roman" panose="02020603050405020304" pitchFamily="18" charset="0"/>
              <a:cs typeface="Times New Roman" panose="02020603050405020304" pitchFamily="18" charset="0"/>
            </a:endParaRPr>
          </a:p>
          <a:p>
            <a:pPr marL="0" indent="0">
              <a:buNone/>
            </a:pPr>
            <a:r>
              <a:rPr lang="en-US" sz="4300" dirty="0" smtClean="0">
                <a:latin typeface="Times New Roman" panose="02020603050405020304" pitchFamily="18" charset="0"/>
                <a:cs typeface="Times New Roman" panose="02020603050405020304" pitchFamily="18" charset="0"/>
              </a:rPr>
              <a:t>World </a:t>
            </a:r>
            <a:r>
              <a:rPr lang="en-US" sz="4300" dirty="0">
                <a:latin typeface="Times New Roman" panose="02020603050405020304" pitchFamily="18" charset="0"/>
                <a:cs typeface="Times New Roman" panose="02020603050405020304" pitchFamily="18" charset="0"/>
              </a:rPr>
              <a:t>Bank (2005) India and the Knowledge Economy: Leveraging Strengths and Opportunities. Washington, D.C.: World Bank</a:t>
            </a:r>
          </a:p>
          <a:p>
            <a:pPr marL="0" indent="0">
              <a:buNone/>
            </a:pPr>
            <a:endParaRPr lang="en-US" dirty="0"/>
          </a:p>
        </p:txBody>
      </p:sp>
    </p:spTree>
    <p:extLst>
      <p:ext uri="{BB962C8B-B14F-4D97-AF65-F5344CB8AC3E}">
        <p14:creationId xmlns:p14="http://schemas.microsoft.com/office/powerpoint/2010/main" val="1534955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Introduction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607678"/>
            <a:ext cx="10515600" cy="2782470"/>
          </a:xfrm>
        </p:spPr>
        <p:txBody>
          <a:bodyPr/>
          <a:lstStyle/>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development discourse has experienced many changes over the decades. There are different roles and actions of men and women in the development process, different measures are taken to bring them on an equitable platform. The window of opportunity called the Demographic Dividend is available to India only till 2040. Thus, India has to be more prompt in reaping its benefits, otherwise this demographic dividend can become burden on Indian economy. </a:t>
            </a:r>
            <a:endParaRPr lang="en-US" dirty="0"/>
          </a:p>
        </p:txBody>
      </p:sp>
    </p:spTree>
    <p:extLst>
      <p:ext uri="{BB962C8B-B14F-4D97-AF65-F5344CB8AC3E}">
        <p14:creationId xmlns:p14="http://schemas.microsoft.com/office/powerpoint/2010/main" val="1801377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Gender Gaps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820400" cy="4156659"/>
          </a:xfrm>
        </p:spPr>
        <p:txBody>
          <a:bodyPr>
            <a:normAutofit fontScale="85000" lnSpcReduction="20000"/>
          </a:bodyPr>
          <a:lstStyle/>
          <a:p>
            <a:pPr marL="0" indent="0" algn="just">
              <a:buNone/>
            </a:pPr>
            <a:r>
              <a:rPr lang="en-US" sz="3100" dirty="0">
                <a:latin typeface="Times New Roman" panose="02020603050405020304" pitchFamily="18" charset="0"/>
                <a:cs typeface="Times New Roman" panose="02020603050405020304" pitchFamily="18" charset="0"/>
              </a:rPr>
              <a:t>Gender inequality is pervasive throughout the world, although the nature and extent of gender differences varies considerably across countries and regions. Overall, India has one of the largest gender differences in the world. </a:t>
            </a:r>
            <a:endParaRPr lang="en-US" dirty="0" smtClean="0"/>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Access to and control over resources</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Legal Rights</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Economic Opportunities</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Power </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Political Voice</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Employment</a:t>
            </a: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Education</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Health etc.</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3926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75876239"/>
              </p:ext>
            </p:extLst>
          </p:nvPr>
        </p:nvGraphicFramePr>
        <p:xfrm>
          <a:off x="1463040" y="1828798"/>
          <a:ext cx="8522207" cy="3738880"/>
        </p:xfrm>
        <a:graphic>
          <a:graphicData uri="http://schemas.openxmlformats.org/drawingml/2006/table">
            <a:tbl>
              <a:tblPr firstRow="1" firstCol="1" bandRow="1">
                <a:tableStyleId>{5C22544A-7EE6-4342-B048-85BDC9FD1C3A}</a:tableStyleId>
              </a:tblPr>
              <a:tblGrid>
                <a:gridCol w="3819286"/>
                <a:gridCol w="889874"/>
                <a:gridCol w="1239253"/>
                <a:gridCol w="1395663"/>
                <a:gridCol w="1178131"/>
              </a:tblGrid>
              <a:tr h="461772">
                <a:tc>
                  <a:txBody>
                    <a:bodyPr/>
                    <a:lstStyle/>
                    <a:p>
                      <a:pPr marL="0" marR="0" algn="l">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Major Area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smtClean="0">
                          <a:solidFill>
                            <a:schemeClr val="tx1"/>
                          </a:solidFill>
                          <a:latin typeface="Times New Roman" panose="02020603050405020304" pitchFamily="18" charset="0"/>
                          <a:cs typeface="Times New Roman" panose="02020603050405020304" pitchFamily="18" charset="0"/>
                        </a:rPr>
                        <a:t>2015</a:t>
                      </a:r>
                    </a:p>
                    <a:p>
                      <a:pPr marL="0" marR="0" algn="ctr">
                        <a:lnSpc>
                          <a:spcPct val="107000"/>
                        </a:lnSpc>
                        <a:spcBef>
                          <a:spcPts val="0"/>
                        </a:spcBef>
                        <a:spcAft>
                          <a:spcPts val="0"/>
                        </a:spcAft>
                      </a:pPr>
                      <a:r>
                        <a:rPr lang="en-US" sz="1400" b="0" dirty="0" smtClean="0">
                          <a:solidFill>
                            <a:schemeClr val="tx1"/>
                          </a:solidFill>
                          <a:latin typeface="Times New Roman" panose="02020603050405020304" pitchFamily="18" charset="0"/>
                          <a:cs typeface="Times New Roman" panose="02020603050405020304" pitchFamily="18" charset="0"/>
                        </a:rPr>
                        <a:t>(Millions)</a:t>
                      </a:r>
                      <a:endParaRPr lang="en-US" sz="1400" b="0" dirty="0">
                        <a:solidFill>
                          <a:schemeClr val="tx1"/>
                        </a:solidFill>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smtClean="0">
                          <a:solidFill>
                            <a:schemeClr val="tx1"/>
                          </a:solidFill>
                          <a:latin typeface="Times New Roman" panose="02020603050405020304" pitchFamily="18" charset="0"/>
                          <a:cs typeface="Times New Roman" panose="02020603050405020304" pitchFamily="18" charset="0"/>
                        </a:rPr>
                        <a:t>2030</a:t>
                      </a:r>
                    </a:p>
                    <a:p>
                      <a:pPr marL="0" marR="0" algn="ctr">
                        <a:lnSpc>
                          <a:spcPct val="107000"/>
                        </a:lnSpc>
                        <a:spcBef>
                          <a:spcPts val="0"/>
                        </a:spcBef>
                        <a:spcAft>
                          <a:spcPts val="0"/>
                        </a:spcAft>
                      </a:pPr>
                      <a:r>
                        <a:rPr lang="en-US" sz="1400" b="0" dirty="0" smtClean="0">
                          <a:solidFill>
                            <a:schemeClr val="tx1"/>
                          </a:solidFill>
                          <a:latin typeface="Times New Roman" panose="02020603050405020304" pitchFamily="18" charset="0"/>
                          <a:cs typeface="Times New Roman" panose="02020603050405020304" pitchFamily="18" charset="0"/>
                        </a:rPr>
                        <a:t>( Millions)</a:t>
                      </a:r>
                      <a:endParaRPr lang="en-US" sz="1400" b="0" dirty="0">
                        <a:solidFill>
                          <a:schemeClr val="tx1"/>
                        </a:solidFill>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smtClean="0">
                          <a:solidFill>
                            <a:schemeClr val="tx1"/>
                          </a:solidFill>
                          <a:latin typeface="Times New Roman" panose="02020603050405020304" pitchFamily="18" charset="0"/>
                          <a:cs typeface="Times New Roman" panose="02020603050405020304" pitchFamily="18" charset="0"/>
                        </a:rPr>
                        <a:t>2050</a:t>
                      </a:r>
                    </a:p>
                    <a:p>
                      <a:pPr marL="0" marR="0" algn="ctr">
                        <a:lnSpc>
                          <a:spcPct val="107000"/>
                        </a:lnSpc>
                        <a:spcBef>
                          <a:spcPts val="0"/>
                        </a:spcBef>
                        <a:spcAft>
                          <a:spcPts val="0"/>
                        </a:spcAft>
                      </a:pPr>
                      <a:r>
                        <a:rPr lang="en-US" sz="1400" b="0" dirty="0" smtClean="0">
                          <a:solidFill>
                            <a:schemeClr val="tx1"/>
                          </a:solidFill>
                          <a:latin typeface="Times New Roman" panose="02020603050405020304" pitchFamily="18" charset="0"/>
                          <a:cs typeface="Times New Roman" panose="02020603050405020304" pitchFamily="18" charset="0"/>
                        </a:rPr>
                        <a:t>(Millions)</a:t>
                      </a:r>
                      <a:endParaRPr lang="en-US" sz="1400" b="0" dirty="0">
                        <a:solidFill>
                          <a:schemeClr val="tx1"/>
                        </a:solidFill>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smtClean="0">
                          <a:solidFill>
                            <a:schemeClr val="tx1"/>
                          </a:solidFill>
                          <a:latin typeface="Times New Roman" panose="02020603050405020304" pitchFamily="18" charset="0"/>
                          <a:cs typeface="Times New Roman" panose="02020603050405020304" pitchFamily="18" charset="0"/>
                        </a:rPr>
                        <a:t>2100</a:t>
                      </a:r>
                    </a:p>
                    <a:p>
                      <a:pPr marL="0" marR="0" algn="ctr">
                        <a:lnSpc>
                          <a:spcPct val="107000"/>
                        </a:lnSpc>
                        <a:spcBef>
                          <a:spcPts val="0"/>
                        </a:spcBef>
                        <a:spcAft>
                          <a:spcPts val="0"/>
                        </a:spcAft>
                      </a:pPr>
                      <a:r>
                        <a:rPr lang="en-US" sz="1400" b="0" dirty="0" smtClean="0">
                          <a:solidFill>
                            <a:schemeClr val="tx1"/>
                          </a:solidFill>
                          <a:latin typeface="Times New Roman" panose="02020603050405020304" pitchFamily="18" charset="0"/>
                          <a:cs typeface="Times New Roman" panose="02020603050405020304" pitchFamily="18" charset="0"/>
                        </a:rPr>
                        <a:t>(Millions)</a:t>
                      </a:r>
                      <a:endParaRPr lang="en-US" sz="1400" b="0" dirty="0">
                        <a:solidFill>
                          <a:schemeClr val="tx1"/>
                        </a:solidFill>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1772">
                <a:tc>
                  <a:txBody>
                    <a:bodyPr/>
                    <a:lstStyle/>
                    <a:p>
                      <a:pPr marL="0" marR="0" algn="l">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World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7349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8501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a:solidFill>
                            <a:schemeClr val="tx1"/>
                          </a:solidFill>
                          <a:latin typeface="Times New Roman" panose="02020603050405020304" pitchFamily="18" charset="0"/>
                          <a:cs typeface="Times New Roman" panose="02020603050405020304" pitchFamily="18" charset="0"/>
                        </a:rPr>
                        <a:t>9725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11213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1772">
                <a:tc>
                  <a:txBody>
                    <a:bodyPr/>
                    <a:lstStyle/>
                    <a:p>
                      <a:pPr marL="0" marR="0" algn="l">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Asia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4393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4923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a:solidFill>
                            <a:schemeClr val="tx1"/>
                          </a:solidFill>
                          <a:latin typeface="Times New Roman" panose="02020603050405020304" pitchFamily="18" charset="0"/>
                          <a:cs typeface="Times New Roman" panose="02020603050405020304" pitchFamily="18" charset="0"/>
                        </a:rPr>
                        <a:t>5267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a:solidFill>
                            <a:schemeClr val="tx1"/>
                          </a:solidFill>
                          <a:latin typeface="Times New Roman" panose="02020603050405020304" pitchFamily="18" charset="0"/>
                          <a:cs typeface="Times New Roman" panose="02020603050405020304" pitchFamily="18" charset="0"/>
                        </a:rPr>
                        <a:t>4889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1772">
                <a:tc>
                  <a:txBody>
                    <a:bodyPr/>
                    <a:lstStyle/>
                    <a:p>
                      <a:pPr marL="0" marR="0" algn="l">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Africa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1186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1679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2478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a:solidFill>
                            <a:schemeClr val="tx1"/>
                          </a:solidFill>
                          <a:latin typeface="Times New Roman" panose="02020603050405020304" pitchFamily="18" charset="0"/>
                          <a:cs typeface="Times New Roman" panose="02020603050405020304" pitchFamily="18" charset="0"/>
                        </a:rPr>
                        <a:t>4387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1772">
                <a:tc>
                  <a:txBody>
                    <a:bodyPr/>
                    <a:lstStyle/>
                    <a:p>
                      <a:pPr marL="0" marR="0" algn="l">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Europe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a:solidFill>
                            <a:schemeClr val="tx1"/>
                          </a:solidFill>
                          <a:latin typeface="Times New Roman" panose="02020603050405020304" pitchFamily="18" charset="0"/>
                          <a:cs typeface="Times New Roman" panose="02020603050405020304" pitchFamily="18" charset="0"/>
                        </a:rPr>
                        <a:t>738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734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707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646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1772">
                <a:tc>
                  <a:txBody>
                    <a:bodyPr/>
                    <a:lstStyle/>
                    <a:p>
                      <a:pPr marL="0" marR="0" algn="l">
                        <a:lnSpc>
                          <a:spcPct val="107000"/>
                        </a:lnSpc>
                        <a:spcBef>
                          <a:spcPts val="0"/>
                        </a:spcBef>
                        <a:spcAft>
                          <a:spcPts val="0"/>
                        </a:spcAft>
                      </a:pPr>
                      <a:r>
                        <a:rPr lang="en-US">
                          <a:solidFill>
                            <a:schemeClr val="tx1"/>
                          </a:solidFill>
                          <a:latin typeface="Times New Roman" panose="02020603050405020304" pitchFamily="18" charset="0"/>
                          <a:cs typeface="Times New Roman" panose="02020603050405020304" pitchFamily="18" charset="0"/>
                        </a:rPr>
                        <a:t>Latin America and the Caribbean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634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a:solidFill>
                            <a:schemeClr val="tx1"/>
                          </a:solidFill>
                          <a:latin typeface="Times New Roman" panose="02020603050405020304" pitchFamily="18" charset="0"/>
                          <a:cs typeface="Times New Roman" panose="02020603050405020304" pitchFamily="18" charset="0"/>
                        </a:rPr>
                        <a:t>721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784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721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1772">
                <a:tc>
                  <a:txBody>
                    <a:bodyPr/>
                    <a:lstStyle/>
                    <a:p>
                      <a:pPr marL="0" marR="0" algn="l">
                        <a:lnSpc>
                          <a:spcPct val="107000"/>
                        </a:lnSpc>
                        <a:spcBef>
                          <a:spcPts val="0"/>
                        </a:spcBef>
                        <a:spcAft>
                          <a:spcPts val="0"/>
                        </a:spcAft>
                      </a:pPr>
                      <a:r>
                        <a:rPr lang="en-US">
                          <a:solidFill>
                            <a:schemeClr val="tx1"/>
                          </a:solidFill>
                          <a:latin typeface="Times New Roman" panose="02020603050405020304" pitchFamily="18" charset="0"/>
                          <a:cs typeface="Times New Roman" panose="02020603050405020304" pitchFamily="18" charset="0"/>
                        </a:rPr>
                        <a:t>Northern America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358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396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433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500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1772">
                <a:tc>
                  <a:txBody>
                    <a:bodyPr/>
                    <a:lstStyle/>
                    <a:p>
                      <a:pPr marL="0" marR="0" algn="l">
                        <a:lnSpc>
                          <a:spcPct val="107000"/>
                        </a:lnSpc>
                        <a:spcBef>
                          <a:spcPts val="0"/>
                        </a:spcBef>
                        <a:spcAft>
                          <a:spcPts val="0"/>
                        </a:spcAft>
                      </a:pPr>
                      <a:r>
                        <a:rPr lang="en-US">
                          <a:solidFill>
                            <a:schemeClr val="tx1"/>
                          </a:solidFill>
                          <a:latin typeface="Times New Roman" panose="02020603050405020304" pitchFamily="18" charset="0"/>
                          <a:cs typeface="Times New Roman" panose="02020603050405020304" pitchFamily="18" charset="0"/>
                        </a:rPr>
                        <a:t>Oceania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a:solidFill>
                            <a:schemeClr val="tx1"/>
                          </a:solidFill>
                          <a:latin typeface="Times New Roman" panose="02020603050405020304" pitchFamily="18" charset="0"/>
                          <a:cs typeface="Times New Roman" panose="02020603050405020304" pitchFamily="18" charset="0"/>
                        </a:rPr>
                        <a:t>39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47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57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dirty="0">
                          <a:solidFill>
                            <a:schemeClr val="tx1"/>
                          </a:solidFill>
                          <a:latin typeface="Times New Roman" panose="02020603050405020304" pitchFamily="18" charset="0"/>
                          <a:cs typeface="Times New Roman" panose="02020603050405020304" pitchFamily="18" charset="0"/>
                        </a:rPr>
                        <a:t>71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Rectangle 5"/>
          <p:cNvSpPr/>
          <p:nvPr/>
        </p:nvSpPr>
        <p:spPr>
          <a:xfrm>
            <a:off x="1414272" y="5571744"/>
            <a:ext cx="8863584" cy="4754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solidFill>
                <a:schemeClr val="tx1"/>
              </a:solidFill>
              <a:latin typeface="Times New Roman" panose="02020603050405020304" pitchFamily="18" charset="0"/>
              <a:cs typeface="Times New Roman" panose="02020603050405020304" pitchFamily="18" charset="0"/>
            </a:endParaRPr>
          </a:p>
          <a:p>
            <a:r>
              <a:rPr lang="en-US" sz="1200" dirty="0" smtClean="0">
                <a:solidFill>
                  <a:schemeClr val="tx1"/>
                </a:solidFill>
                <a:latin typeface="Times New Roman" panose="02020603050405020304" pitchFamily="18" charset="0"/>
                <a:cs typeface="Times New Roman" panose="02020603050405020304" pitchFamily="18" charset="0"/>
              </a:rPr>
              <a:t>Source</a:t>
            </a:r>
            <a:r>
              <a:rPr lang="en-US" sz="1200" dirty="0">
                <a:solidFill>
                  <a:schemeClr val="tx1"/>
                </a:solidFill>
                <a:latin typeface="Times New Roman" panose="02020603050405020304" pitchFamily="18" charset="0"/>
                <a:cs typeface="Times New Roman" panose="02020603050405020304" pitchFamily="18" charset="0"/>
              </a:rPr>
              <a:t>: United Nations, Department of Economic and Social Affairs, Population Division (2015).</a:t>
            </a:r>
            <a:br>
              <a:rPr lang="en-US" sz="1200" dirty="0">
                <a:solidFill>
                  <a:schemeClr val="tx1"/>
                </a:solidFill>
                <a:latin typeface="Times New Roman" panose="02020603050405020304" pitchFamily="18" charset="0"/>
                <a:cs typeface="Times New Roman" panose="02020603050405020304" pitchFamily="18" charset="0"/>
              </a:rPr>
            </a:br>
            <a:r>
              <a:rPr lang="en-US" sz="1200" dirty="0">
                <a:solidFill>
                  <a:schemeClr val="tx1"/>
                </a:solidFill>
                <a:latin typeface="Times New Roman" panose="02020603050405020304" pitchFamily="18" charset="0"/>
                <a:cs typeface="Times New Roman" panose="02020603050405020304" pitchFamily="18" charset="0"/>
              </a:rPr>
              <a:t>World Population Prospects: The 2015 Revision. New York: United Nations.</a:t>
            </a:r>
          </a:p>
          <a:p>
            <a:r>
              <a:rPr lang="en-US" dirty="0"/>
              <a:t> </a:t>
            </a:r>
          </a:p>
        </p:txBody>
      </p:sp>
      <p:sp>
        <p:nvSpPr>
          <p:cNvPr id="2" name="TextBox 1"/>
          <p:cNvSpPr txBox="1"/>
          <p:nvPr/>
        </p:nvSpPr>
        <p:spPr>
          <a:xfrm>
            <a:off x="1080436" y="323089"/>
            <a:ext cx="9829800" cy="1323439"/>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Population of the World and Major Areas </a:t>
            </a:r>
            <a:endParaRPr lang="en-US" sz="4000"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(According to Medium Variant Projection)</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1507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5488"/>
            <a:ext cx="10515600" cy="1060704"/>
          </a:xfrm>
        </p:spPr>
        <p:txBody>
          <a:bodyPr>
            <a:normAutofit fontScale="90000"/>
          </a:bodyPr>
          <a:lstStyle/>
          <a:p>
            <a:pPr algn="ctr"/>
            <a:r>
              <a:rPr lang="en-US" sz="2800" b="1" dirty="0" smtClean="0">
                <a:latin typeface="Times New Roman" panose="02020603050405020304" pitchFamily="18" charset="0"/>
                <a:cs typeface="Times New Roman" panose="02020603050405020304" pitchFamily="18" charset="0"/>
              </a:rPr>
              <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Employment </a:t>
            </a:r>
            <a:r>
              <a:rPr lang="en-US" sz="2800" b="1" dirty="0">
                <a:latin typeface="Times New Roman" panose="02020603050405020304" pitchFamily="18" charset="0"/>
                <a:cs typeface="Times New Roman" panose="02020603050405020304" pitchFamily="18" charset="0"/>
              </a:rPr>
              <a:t>Rates (%) </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Age and Sex Distribution (2013)</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84186492"/>
              </p:ext>
            </p:extLst>
          </p:nvPr>
        </p:nvGraphicFramePr>
        <p:xfrm>
          <a:off x="2633472" y="1840990"/>
          <a:ext cx="7083552" cy="3386759"/>
        </p:xfrm>
        <a:graphic>
          <a:graphicData uri="http://schemas.openxmlformats.org/drawingml/2006/table">
            <a:tbl>
              <a:tblPr firstRow="1" firstCol="1" bandRow="1"/>
              <a:tblGrid>
                <a:gridCol w="1811329"/>
                <a:gridCol w="1615507"/>
                <a:gridCol w="1828358"/>
                <a:gridCol w="1828358"/>
              </a:tblGrid>
              <a:tr h="516463">
                <a:tc>
                  <a:txBody>
                    <a:bodyPr/>
                    <a:lstStyle/>
                    <a:p>
                      <a:pPr marL="0" marR="0" algn="ctr">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Sex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Employment 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85">
                <a:tc rowSpan="3">
                  <a:txBody>
                    <a:bodyPr/>
                    <a:lstStyle/>
                    <a:p>
                      <a:pPr marL="0" marR="0" algn="just">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Male &amp; Female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85">
                <a:tc vMerge="1">
                  <a:txBody>
                    <a:bodyPr/>
                    <a:lstStyle/>
                    <a:p>
                      <a:endParaRPr lang="en-US"/>
                    </a:p>
                  </a:txBody>
                  <a:tcPr/>
                </a:tc>
                <a:tc>
                  <a:txBody>
                    <a:bodyPr/>
                    <a:lstStyle/>
                    <a:p>
                      <a:pPr marL="0" marR="0" algn="just">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Youth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15-24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32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85">
                <a:tc vMerge="1">
                  <a:txBody>
                    <a:bodyPr/>
                    <a:lstStyle/>
                    <a:p>
                      <a:endParaRPr lang="en-US"/>
                    </a:p>
                  </a:txBody>
                  <a:tcPr/>
                </a:tc>
                <a:tc>
                  <a:txBody>
                    <a:bodyPr/>
                    <a:lstStyle/>
                    <a:p>
                      <a:pPr marL="0" marR="0" algn="just">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Adult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60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85">
                <a:tc rowSpan="3">
                  <a:txBody>
                    <a:bodyPr/>
                    <a:lstStyle/>
                    <a:p>
                      <a:pPr marL="0" marR="0" algn="just">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Male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77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85">
                <a:tc vMerge="1">
                  <a:txBody>
                    <a:bodyPr/>
                    <a:lstStyle/>
                    <a:p>
                      <a:endParaRPr lang="en-US"/>
                    </a:p>
                  </a:txBody>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Youth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15-24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46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85">
                <a:tc vMerge="1">
                  <a:txBody>
                    <a:bodyPr/>
                    <a:lstStyle/>
                    <a:p>
                      <a:endParaRPr lang="en-US"/>
                    </a:p>
                  </a:txBody>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Adult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85">
                <a:tc rowSpan="3">
                  <a:txBody>
                    <a:bodyPr/>
                    <a:lstStyle/>
                    <a:p>
                      <a:pPr marL="0" marR="0" algn="just">
                        <a:lnSpc>
                          <a:spcPct val="107000"/>
                        </a:lnSpc>
                        <a:spcBef>
                          <a:spcPts val="0"/>
                        </a:spcBef>
                        <a:spcAft>
                          <a:spcPts val="0"/>
                        </a:spcAft>
                      </a:pPr>
                      <a:r>
                        <a:rPr lang="en-US" sz="1800" dirty="0" smtClean="0">
                          <a:solidFill>
                            <a:srgbClr val="000000"/>
                          </a:solidFill>
                          <a:effectLst/>
                          <a:latin typeface="TimesNewRomanPS-ItalicMT"/>
                          <a:ea typeface="Calibri" panose="020F0502020204030204" pitchFamily="34" charset="0"/>
                          <a:cs typeface="Times New Roman" panose="02020603050405020304" pitchFamily="18" charset="0"/>
                        </a:rPr>
                        <a:t>Female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29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85">
                <a:tc vMerge="1">
                  <a:txBody>
                    <a:bodyPr/>
                    <a:lstStyle/>
                    <a:p>
                      <a:endParaRPr lang="en-US"/>
                    </a:p>
                  </a:txBody>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Youth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15-24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85">
                <a:tc vMerge="1">
                  <a:txBody>
                    <a:bodyPr/>
                    <a:lstStyle/>
                    <a:p>
                      <a:endParaRPr lang="en-US"/>
                    </a:p>
                  </a:txBody>
                  <a:tcPr/>
                </a:tc>
                <a:tc>
                  <a:txBody>
                    <a:bodyPr/>
                    <a:lstStyle/>
                    <a:p>
                      <a:pPr marL="0" marR="0" algn="just">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Adult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a:solidFill>
                            <a:srgbClr val="000000"/>
                          </a:solidFill>
                          <a:effectLst/>
                          <a:latin typeface="TimesNewRomanPS-ItalicMT"/>
                          <a:ea typeface="Calibri" panose="020F0502020204030204" pitchFamily="34" charset="0"/>
                          <a:cs typeface="Times New Roman" panose="02020603050405020304" pitchFamily="18" charset="0"/>
                        </a:rPr>
                        <a:t>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800" dirty="0">
                          <a:solidFill>
                            <a:srgbClr val="000000"/>
                          </a:solidFill>
                          <a:effectLst/>
                          <a:latin typeface="TimesNewRomanPS-ItalicMT"/>
                          <a:ea typeface="Calibri" panose="020F0502020204030204" pitchFamily="34" charset="0"/>
                          <a:cs typeface="Times New Roman" panose="02020603050405020304" pitchFamily="18" charset="0"/>
                        </a:rPr>
                        <a:t>29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645664" y="5242560"/>
            <a:ext cx="6339840" cy="414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imes New Roman" panose="02020603050405020304" pitchFamily="18" charset="0"/>
                <a:cs typeface="Times New Roman" panose="02020603050405020304" pitchFamily="18" charset="0"/>
              </a:rPr>
              <a:t>Source: India </a:t>
            </a:r>
            <a:r>
              <a:rPr lang="en-US" sz="1400" dirty="0" err="1" smtClean="0">
                <a:solidFill>
                  <a:schemeClr val="tx1"/>
                </a:solidFill>
                <a:latin typeface="Times New Roman" panose="02020603050405020304" pitchFamily="18" charset="0"/>
                <a:cs typeface="Times New Roman" panose="02020603050405020304" pitchFamily="18" charset="0"/>
              </a:rPr>
              <a:t>Labour</a:t>
            </a:r>
            <a:r>
              <a:rPr lang="en-US" sz="1400" dirty="0" smtClean="0">
                <a:solidFill>
                  <a:schemeClr val="tx1"/>
                </a:solidFill>
                <a:latin typeface="Times New Roman" panose="02020603050405020304" pitchFamily="18" charset="0"/>
                <a:cs typeface="Times New Roman" panose="02020603050405020304" pitchFamily="18" charset="0"/>
              </a:rPr>
              <a:t> Market Profile (2014)</a:t>
            </a:r>
            <a:endParaRPr lang="en-US"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753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657733"/>
            <a:ext cx="11704320" cy="402971"/>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Employment </a:t>
            </a:r>
            <a:r>
              <a:rPr lang="en-US" sz="3600" b="1" dirty="0">
                <a:latin typeface="Times New Roman" panose="02020603050405020304" pitchFamily="18" charset="0"/>
                <a:cs typeface="Times New Roman" panose="02020603050405020304" pitchFamily="18" charset="0"/>
              </a:rPr>
              <a:t>Rates across Gender in Rural and Urban </a:t>
            </a:r>
            <a:r>
              <a:rPr lang="en-US" sz="3600" b="1" dirty="0" smtClean="0">
                <a:latin typeface="Times New Roman" panose="02020603050405020304" pitchFamily="18" charset="0"/>
                <a:cs typeface="Times New Roman" panose="02020603050405020304" pitchFamily="18" charset="0"/>
              </a:rPr>
              <a:t>Areas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0043915"/>
              </p:ext>
            </p:extLst>
          </p:nvPr>
        </p:nvGraphicFramePr>
        <p:xfrm>
          <a:off x="268222" y="2023872"/>
          <a:ext cx="6656834" cy="2097025"/>
        </p:xfrm>
        <a:graphic>
          <a:graphicData uri="http://schemas.openxmlformats.org/drawingml/2006/table">
            <a:tbl>
              <a:tblPr firstRow="1" firstCol="1" bandRow="1"/>
              <a:tblGrid>
                <a:gridCol w="759234"/>
                <a:gridCol w="817573"/>
                <a:gridCol w="654029"/>
                <a:gridCol w="615977"/>
                <a:gridCol w="654029"/>
                <a:gridCol w="654029"/>
                <a:gridCol w="697631"/>
                <a:gridCol w="902166"/>
                <a:gridCol w="902166"/>
              </a:tblGrid>
              <a:tr h="452672">
                <a:tc>
                  <a:txBody>
                    <a:bodyPr/>
                    <a:lstStyle/>
                    <a:p>
                      <a:pPr marL="0" marR="0" algn="just">
                        <a:lnSpc>
                          <a:spcPct val="107000"/>
                        </a:lnSpc>
                        <a:spcBef>
                          <a:spcPts val="0"/>
                        </a:spcBef>
                        <a:spcAft>
                          <a:spcPts val="0"/>
                        </a:spcAft>
                      </a:pPr>
                      <a:r>
                        <a:rPr lang="en-US" sz="1200" dirty="0">
                          <a:solidFill>
                            <a:srgbClr val="000000"/>
                          </a:solidFill>
                          <a:effectLst/>
                          <a:latin typeface="TimesNewRomanPS-ItalicMT"/>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solidFill>
                            <a:srgbClr val="000000"/>
                          </a:solidFill>
                          <a:effectLst/>
                          <a:latin typeface="TimesNewRomanPS-ItalicMT"/>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38</a:t>
                      </a:r>
                      <a:r>
                        <a:rPr lang="en-US" sz="1200" b="1" baseline="30000" dirty="0">
                          <a:solidFill>
                            <a:srgbClr val="000000"/>
                          </a:solidFill>
                          <a:effectLst/>
                          <a:latin typeface="TimesNewRomanPS-ItalicMT"/>
                          <a:ea typeface="Calibri" panose="020F0502020204030204" pitchFamily="34" charset="0"/>
                          <a:cs typeface="Times New Roman" panose="02020603050405020304" pitchFamily="18" charset="0"/>
                        </a:rPr>
                        <a:t>th</a:t>
                      </a: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43</a:t>
                      </a:r>
                      <a:r>
                        <a:rPr lang="en-US" sz="1200" b="1" baseline="30000" dirty="0">
                          <a:solidFill>
                            <a:srgbClr val="000000"/>
                          </a:solidFill>
                          <a:effectLst/>
                          <a:latin typeface="TimesNewRomanPS-ItalicMT"/>
                          <a:ea typeface="Calibri" panose="020F0502020204030204" pitchFamily="34" charset="0"/>
                          <a:cs typeface="Times New Roman" panose="02020603050405020304" pitchFamily="18" charset="0"/>
                        </a:rPr>
                        <a:t>rd</a:t>
                      </a: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50</a:t>
                      </a:r>
                      <a:r>
                        <a:rPr lang="en-US" sz="1200" b="1" baseline="30000" dirty="0">
                          <a:solidFill>
                            <a:srgbClr val="000000"/>
                          </a:solidFill>
                          <a:effectLst/>
                          <a:latin typeface="TimesNewRomanPS-ItalicMT"/>
                          <a:ea typeface="Calibri" panose="020F0502020204030204" pitchFamily="34" charset="0"/>
                          <a:cs typeface="Times New Roman" panose="02020603050405020304" pitchFamily="18" charset="0"/>
                        </a:rPr>
                        <a:t>th</a:t>
                      </a: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55</a:t>
                      </a:r>
                      <a:r>
                        <a:rPr lang="en-US" sz="1200" b="1" baseline="30000" dirty="0">
                          <a:solidFill>
                            <a:srgbClr val="000000"/>
                          </a:solidFill>
                          <a:effectLst/>
                          <a:latin typeface="TimesNewRomanPS-ItalicMT"/>
                          <a:ea typeface="Calibri" panose="020F0502020204030204" pitchFamily="34" charset="0"/>
                          <a:cs typeface="Times New Roman" panose="02020603050405020304" pitchFamily="18" charset="0"/>
                        </a:rPr>
                        <a:t>th</a:t>
                      </a: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61</a:t>
                      </a:r>
                      <a:r>
                        <a:rPr lang="en-US" sz="1200" b="1" baseline="30000" dirty="0">
                          <a:solidFill>
                            <a:srgbClr val="000000"/>
                          </a:solidFill>
                          <a:effectLst/>
                          <a:latin typeface="TimesNewRomanPS-ItalicMT"/>
                          <a:ea typeface="Calibri" panose="020F0502020204030204" pitchFamily="34" charset="0"/>
                          <a:cs typeface="Times New Roman" panose="02020603050405020304" pitchFamily="18" charset="0"/>
                        </a:rPr>
                        <a:t>st</a:t>
                      </a: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66</a:t>
                      </a:r>
                      <a:r>
                        <a:rPr lang="en-US" sz="1200" b="1" baseline="30000" dirty="0">
                          <a:solidFill>
                            <a:srgbClr val="000000"/>
                          </a:solidFill>
                          <a:effectLst/>
                          <a:latin typeface="TimesNewRomanPS-ItalicMT"/>
                          <a:ea typeface="Calibri" panose="020F0502020204030204" pitchFamily="34" charset="0"/>
                          <a:cs typeface="Times New Roman" panose="02020603050405020304" pitchFamily="18" charset="0"/>
                        </a:rPr>
                        <a:t>th</a:t>
                      </a: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68</a:t>
                      </a:r>
                      <a:r>
                        <a:rPr lang="en-US" sz="1200" b="1" baseline="30000" dirty="0">
                          <a:solidFill>
                            <a:srgbClr val="000000"/>
                          </a:solidFill>
                          <a:effectLst/>
                          <a:latin typeface="TimesNewRomanPS-ItalicMT"/>
                          <a:ea typeface="Calibri" panose="020F0502020204030204" pitchFamily="34" charset="0"/>
                          <a:cs typeface="Times New Roman" panose="02020603050405020304" pitchFamily="18" charset="0"/>
                        </a:rPr>
                        <a:t>th</a:t>
                      </a: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672">
                <a:tc rowSpan="2">
                  <a:txBody>
                    <a:bodyPr/>
                    <a:lstStyle/>
                    <a:p>
                      <a:pPr marL="0" marR="0" algn="just">
                        <a:lnSpc>
                          <a:spcPct val="107000"/>
                        </a:lnSpc>
                        <a:spcBef>
                          <a:spcPts val="0"/>
                        </a:spcBef>
                        <a:spcAft>
                          <a:spcPts val="0"/>
                        </a:spcAft>
                      </a:pP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Rural</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a:solidFill>
                            <a:srgbClr val="000000"/>
                          </a:solidFill>
                          <a:effectLst/>
                          <a:latin typeface="TimesNewRomanPS-ItalicMT"/>
                          <a:ea typeface="Calibri" panose="020F0502020204030204" pitchFamily="34" charset="0"/>
                          <a:cs typeface="Times New Roman" panose="02020603050405020304" pitchFamily="18" charset="0"/>
                        </a:rPr>
                        <a:t>Male</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54.7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53.9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55.3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solidFill>
                            <a:srgbClr val="000000"/>
                          </a:solidFill>
                          <a:effectLst/>
                          <a:latin typeface="TimesNewRomanPS-ItalicMT"/>
                          <a:ea typeface="Calibri" panose="020F0502020204030204" pitchFamily="34" charset="0"/>
                          <a:cs typeface="Times New Roman" panose="02020603050405020304" pitchFamily="18" charset="0"/>
                        </a:rPr>
                        <a:t>53.1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54.7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54.3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824">
                <a:tc vMerge="1">
                  <a:txBody>
                    <a:bodyPr/>
                    <a:lstStyle/>
                    <a:p>
                      <a:endParaRPr lang="en-US"/>
                    </a:p>
                  </a:txBody>
                  <a:tcPr/>
                </a:tc>
                <a:tc>
                  <a:txBody>
                    <a:bodyPr/>
                    <a:lstStyle/>
                    <a:p>
                      <a:pPr marL="0" marR="0" algn="just">
                        <a:lnSpc>
                          <a:spcPct val="107000"/>
                        </a:lnSpc>
                        <a:spcBef>
                          <a:spcPts val="0"/>
                        </a:spcBef>
                        <a:spcAft>
                          <a:spcPts val="0"/>
                        </a:spcAft>
                      </a:pP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Female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34.0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32.3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32.8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29.9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32.7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26.1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672">
                <a:tc rowSpan="2">
                  <a:txBody>
                    <a:bodyPr/>
                    <a:lstStyle/>
                    <a:p>
                      <a:pPr marL="0" marR="0" algn="just">
                        <a:lnSpc>
                          <a:spcPct val="107000"/>
                        </a:lnSpc>
                        <a:spcBef>
                          <a:spcPts val="0"/>
                        </a:spcBef>
                        <a:spcAft>
                          <a:spcPts val="0"/>
                        </a:spcAft>
                      </a:pP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Urban</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Male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54.9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54.3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185">
                <a:tc vMerge="1">
                  <a:txBody>
                    <a:bodyPr/>
                    <a:lstStyle/>
                    <a:p>
                      <a:endParaRPr lang="en-US"/>
                    </a:p>
                  </a:txBody>
                  <a:tcPr/>
                </a:tc>
                <a:tc>
                  <a:txBody>
                    <a:bodyPr/>
                    <a:lstStyle/>
                    <a:p>
                      <a:pPr marL="0" marR="0" algn="just">
                        <a:lnSpc>
                          <a:spcPct val="107000"/>
                        </a:lnSpc>
                        <a:spcBef>
                          <a:spcPts val="0"/>
                        </a:spcBef>
                        <a:spcAft>
                          <a:spcPts val="0"/>
                        </a:spcAft>
                      </a:pPr>
                      <a:r>
                        <a:rPr lang="en-US" sz="1200" b="1" dirty="0">
                          <a:solidFill>
                            <a:srgbClr val="000000"/>
                          </a:solidFill>
                          <a:effectLst/>
                          <a:latin typeface="TimesNewRomanPS-ItalicMT"/>
                          <a:ea typeface="Calibri" panose="020F0502020204030204" pitchFamily="34" charset="0"/>
                          <a:cs typeface="Times New Roman" panose="02020603050405020304" pitchFamily="18" charset="0"/>
                        </a:rPr>
                        <a:t>Female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15.1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15.5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13.9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16.6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13.8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solidFill>
                            <a:srgbClr val="000000"/>
                          </a:solidFill>
                          <a:effectLst/>
                          <a:latin typeface="TimesNewRomanPS-ItalicMT"/>
                          <a:ea typeface="Calibri" panose="020F0502020204030204" pitchFamily="34" charset="0"/>
                          <a:cs typeface="Times New Roman" panose="02020603050405020304" pitchFamily="18" charset="0"/>
                        </a:rPr>
                        <a:t>14.7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Chart 4"/>
          <p:cNvGraphicFramePr/>
          <p:nvPr>
            <p:extLst>
              <p:ext uri="{D42A27DB-BD31-4B8C-83A1-F6EECF244321}">
                <p14:modId xmlns:p14="http://schemas.microsoft.com/office/powerpoint/2010/main" val="3646505991"/>
              </p:ext>
            </p:extLst>
          </p:nvPr>
        </p:nvGraphicFramePr>
        <p:xfrm>
          <a:off x="7170610" y="1743457"/>
          <a:ext cx="4399598" cy="387705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85344" y="4181856"/>
            <a:ext cx="2974848" cy="1463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Times New Roman" panose="02020603050405020304" pitchFamily="18" charset="0"/>
                <a:cs typeface="Times New Roman" panose="02020603050405020304" pitchFamily="18" charset="0"/>
              </a:rPr>
              <a:t>Source: NSSO 68</a:t>
            </a:r>
            <a:r>
              <a:rPr lang="en-US" sz="1200" baseline="30000" dirty="0">
                <a:solidFill>
                  <a:schemeClr val="tx1"/>
                </a:solidFill>
                <a:latin typeface="Times New Roman" panose="02020603050405020304" pitchFamily="18" charset="0"/>
                <a:cs typeface="Times New Roman" panose="02020603050405020304" pitchFamily="18" charset="0"/>
              </a:rPr>
              <a:t>th</a:t>
            </a:r>
            <a:r>
              <a:rPr lang="en-US" sz="1200" dirty="0">
                <a:solidFill>
                  <a:schemeClr val="tx1"/>
                </a:solidFill>
                <a:latin typeface="Times New Roman" panose="02020603050405020304" pitchFamily="18" charset="0"/>
                <a:cs typeface="Times New Roman" panose="02020603050405020304" pitchFamily="18" charset="0"/>
              </a:rPr>
              <a:t> Round, 2015 </a:t>
            </a:r>
          </a:p>
        </p:txBody>
      </p:sp>
      <p:sp>
        <p:nvSpPr>
          <p:cNvPr id="7" name="Rectangle 6"/>
          <p:cNvSpPr/>
          <p:nvPr/>
        </p:nvSpPr>
        <p:spPr>
          <a:xfrm>
            <a:off x="7705344" y="5669280"/>
            <a:ext cx="3377184" cy="268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486672" y="5669280"/>
            <a:ext cx="2456122" cy="276999"/>
          </a:xfrm>
          <a:prstGeom prst="rect">
            <a:avLst/>
          </a:prstGeom>
        </p:spPr>
        <p:txBody>
          <a:bodyPr wrap="none">
            <a:spAutoFit/>
          </a:bodyPr>
          <a:lstStyle/>
          <a:p>
            <a:r>
              <a:rPr lang="en-US" sz="1200" dirty="0">
                <a:solidFill>
                  <a:srgbClr val="000000"/>
                </a:solidFill>
                <a:latin typeface="TimesNewRomanPS-ItalicMT"/>
                <a:ea typeface="Calibri" panose="020F0502020204030204" pitchFamily="34" charset="0"/>
                <a:cs typeface="Times New Roman" panose="02020603050405020304" pitchFamily="18" charset="0"/>
              </a:rPr>
              <a:t>Source: NSSO 68</a:t>
            </a:r>
            <a:r>
              <a:rPr lang="en-US" sz="1200" baseline="30000" dirty="0">
                <a:solidFill>
                  <a:srgbClr val="000000"/>
                </a:solidFill>
                <a:latin typeface="TimesNewRomanPS-ItalicMT"/>
                <a:ea typeface="Calibri" panose="020F0502020204030204" pitchFamily="34" charset="0"/>
                <a:cs typeface="Times New Roman" panose="02020603050405020304" pitchFamily="18" charset="0"/>
              </a:rPr>
              <a:t>th</a:t>
            </a:r>
            <a:r>
              <a:rPr lang="en-US" sz="1200" dirty="0">
                <a:solidFill>
                  <a:srgbClr val="000000"/>
                </a:solidFill>
                <a:latin typeface="TimesNewRomanPS-ItalicMT"/>
                <a:ea typeface="Calibri" panose="020F0502020204030204" pitchFamily="34" charset="0"/>
                <a:cs typeface="Times New Roman" panose="02020603050405020304" pitchFamily="18" charset="0"/>
              </a:rPr>
              <a:t> Round, 2015 </a:t>
            </a:r>
            <a:endParaRPr lang="en-US" sz="1200" dirty="0"/>
          </a:p>
        </p:txBody>
      </p:sp>
    </p:spTree>
    <p:extLst>
      <p:ext uri="{BB962C8B-B14F-4D97-AF65-F5344CB8AC3E}">
        <p14:creationId xmlns:p14="http://schemas.microsoft.com/office/powerpoint/2010/main" val="953286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231" y="774198"/>
            <a:ext cx="10515600" cy="1325563"/>
          </a:xfrm>
        </p:spPr>
        <p:txBody>
          <a:bodyPr>
            <a:normAutofit fontScale="90000"/>
          </a:bodyPr>
          <a:lstStyle/>
          <a:p>
            <a:pPr algn="ctr"/>
            <a:r>
              <a:rPr lang="en-US" sz="3600" b="1" dirty="0" smtClean="0">
                <a:latin typeface="Times New Roman" panose="02020603050405020304" pitchFamily="18" charset="0"/>
                <a:cs typeface="Times New Roman" panose="02020603050405020304" pitchFamily="18" charset="0"/>
              </a:rPr>
              <a:t>Per </a:t>
            </a:r>
            <a:r>
              <a:rPr lang="en-US" sz="3600" b="1" dirty="0">
                <a:latin typeface="Times New Roman" panose="02020603050405020304" pitchFamily="18" charset="0"/>
                <a:cs typeface="Times New Roman" panose="02020603050405020304" pitchFamily="18" charset="0"/>
              </a:rPr>
              <a:t>1000 Age Distribution of Persons of Age </a:t>
            </a: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15 </a:t>
            </a:r>
            <a:r>
              <a:rPr lang="en-US" sz="3600" b="1" dirty="0">
                <a:latin typeface="Times New Roman" panose="02020603050405020304" pitchFamily="18" charset="0"/>
                <a:cs typeface="Times New Roman" panose="02020603050405020304" pitchFamily="18" charset="0"/>
              </a:rPr>
              <a:t>years and above by level of</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General Education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0984188"/>
              </p:ext>
            </p:extLst>
          </p:nvPr>
        </p:nvGraphicFramePr>
        <p:xfrm>
          <a:off x="2157984" y="2334131"/>
          <a:ext cx="8534400" cy="3065838"/>
        </p:xfrm>
        <a:graphic>
          <a:graphicData uri="http://schemas.openxmlformats.org/drawingml/2006/table">
            <a:tbl>
              <a:tblPr firstRow="1" firstCol="1" bandRow="1"/>
              <a:tblGrid>
                <a:gridCol w="2088892"/>
                <a:gridCol w="643963"/>
                <a:gridCol w="805164"/>
                <a:gridCol w="689300"/>
                <a:gridCol w="598626"/>
                <a:gridCol w="805164"/>
                <a:gridCol w="711969"/>
                <a:gridCol w="638926"/>
                <a:gridCol w="772420"/>
                <a:gridCol w="779976"/>
              </a:tblGrid>
              <a:tr h="299961">
                <a:tc>
                  <a:txBody>
                    <a:bodyPr/>
                    <a:lstStyle/>
                    <a:p>
                      <a:pPr marL="0" marR="0" algn="just">
                        <a:lnSpc>
                          <a:spcPct val="107000"/>
                        </a:lnSpc>
                        <a:spcBef>
                          <a:spcPts val="0"/>
                        </a:spcBef>
                        <a:spcAft>
                          <a:spcPts val="0"/>
                        </a:spcAft>
                      </a:pPr>
                      <a:r>
                        <a:rPr lang="en-US" sz="1200" dirty="0">
                          <a:solidFill>
                            <a:srgbClr val="000000"/>
                          </a:solidFill>
                          <a:effectLst/>
                          <a:latin typeface="TimesNewRomanPS-ItalicMT"/>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Rural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Urban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Rural + Urban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66189">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Male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Female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Person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Male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Female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Person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Male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Female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Person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961">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Not Literate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25.3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47.5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36.3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9.9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16.1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40.1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30.2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961">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Literate &amp; upto Primary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24.7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16.4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16.8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19.9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961">
                <a:tc>
                  <a:txBody>
                    <a:bodyPr/>
                    <a:lstStyle/>
                    <a:p>
                      <a:pPr marL="0" marR="0" algn="just">
                        <a:lnSpc>
                          <a:spcPct val="107000"/>
                        </a:lnSpc>
                        <a:spcBef>
                          <a:spcPts val="0"/>
                        </a:spcBef>
                        <a:spcAft>
                          <a:spcPts val="0"/>
                        </a:spcAft>
                      </a:pPr>
                      <a:r>
                        <a:rPr lang="en-US" sz="1200" dirty="0">
                          <a:solidFill>
                            <a:srgbClr val="000000"/>
                          </a:solidFill>
                          <a:effectLst/>
                          <a:latin typeface="TimesNewRomanPS-ItalicMT"/>
                          <a:ea typeface="Calibri" panose="020F0502020204030204" pitchFamily="34" charset="0"/>
                          <a:cs typeface="Times New Roman" panose="02020603050405020304" pitchFamily="18" charset="0"/>
                        </a:rPr>
                        <a:t>Middle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19.7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13.8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16.8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16.9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15.1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16.1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18.8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14.2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TimesNewRomanPS-ItalicMT"/>
                          <a:ea typeface="Calibri" panose="020F0502020204030204" pitchFamily="34" charset="0"/>
                          <a:cs typeface="Times New Roman" panose="02020603050405020304" pitchFamily="18" charset="0"/>
                        </a:rPr>
                        <a:t>16.6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961">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Secondary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15.4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9.4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18.8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17.4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16.5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13.9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961">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Higher Secondary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6.9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13.9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7.4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8.8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961">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Diploma/Certificate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0.4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0.8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3.1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0.7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961">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Graduate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15.4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7.6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4.7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6.2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961">
                <a:tc>
                  <a:txBody>
                    <a:bodyPr/>
                    <a:lstStyle/>
                    <a:p>
                      <a:pPr marL="0" marR="0" algn="just">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Post Graduate &amp; Above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0.5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0.8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5.5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NewRomanPS-ItalicMT"/>
                          <a:ea typeface="Calibri" panose="020F0502020204030204" pitchFamily="34" charset="0"/>
                          <a:cs typeface="Times New Roman" panose="02020603050405020304" pitchFamily="18" charset="0"/>
                        </a:rPr>
                        <a:t>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TimesNewRomanPS-ItalicMT"/>
                          <a:ea typeface="Calibri" panose="020F0502020204030204" pitchFamily="34" charset="0"/>
                          <a:cs typeface="Times New Roman" panose="02020603050405020304" pitchFamily="18" charset="0"/>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2170176" y="5437632"/>
            <a:ext cx="2535936" cy="353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latin typeface="Times New Roman" panose="02020603050405020304" pitchFamily="18" charset="0"/>
                <a:cs typeface="Times New Roman" panose="02020603050405020304" pitchFamily="18" charset="0"/>
              </a:rPr>
              <a:t>Source: NSSO 68</a:t>
            </a:r>
            <a:r>
              <a:rPr lang="en-US" sz="1200" baseline="30000" dirty="0">
                <a:solidFill>
                  <a:schemeClr val="tx1"/>
                </a:solidFill>
                <a:latin typeface="Times New Roman" panose="02020603050405020304" pitchFamily="18" charset="0"/>
                <a:cs typeface="Times New Roman" panose="02020603050405020304" pitchFamily="18" charset="0"/>
              </a:rPr>
              <a:t>th</a:t>
            </a:r>
            <a:r>
              <a:rPr lang="en-US" sz="1200" dirty="0">
                <a:solidFill>
                  <a:schemeClr val="tx1"/>
                </a:solidFill>
                <a:latin typeface="Times New Roman" panose="02020603050405020304" pitchFamily="18" charset="0"/>
                <a:cs typeface="Times New Roman" panose="02020603050405020304" pitchFamily="18" charset="0"/>
              </a:rPr>
              <a:t> Round (2015)</a:t>
            </a:r>
          </a:p>
        </p:txBody>
      </p:sp>
    </p:spTree>
    <p:extLst>
      <p:ext uri="{BB962C8B-B14F-4D97-AF65-F5344CB8AC3E}">
        <p14:creationId xmlns:p14="http://schemas.microsoft.com/office/powerpoint/2010/main" val="1808060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Gender Differences in Health</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71574"/>
            <a:ext cx="10515600" cy="4985837"/>
          </a:xfrm>
        </p:spPr>
        <p:txBody>
          <a:bodyPr/>
          <a:lstStyle/>
          <a:p>
            <a:pPr algn="just">
              <a:buFont typeface="Wingdings" panose="05000000000000000000" pitchFamily="2" charset="2"/>
              <a:buChar char="v"/>
            </a:pPr>
            <a:r>
              <a:rPr lang="en-US" dirty="0" smtClean="0"/>
              <a:t> </a:t>
            </a:r>
            <a:r>
              <a:rPr lang="en-US" sz="2400" dirty="0">
                <a:latin typeface="Times New Roman" panose="02020603050405020304" pitchFamily="18" charset="0"/>
                <a:cs typeface="Times New Roman" panose="02020603050405020304" pitchFamily="18" charset="0"/>
              </a:rPr>
              <a:t>India has worst health indices than a number of comparable developing countries like Brazil, Thailand, Sri Lanka etc</a:t>
            </a:r>
            <a:r>
              <a:rPr lang="en-US" sz="24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India has one of the lowest public health expenditure in the world</a:t>
            </a:r>
            <a:r>
              <a:rPr lang="en-US" sz="24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57.4 % women in rural areas and 50.9% women in urban areas suffered from </a:t>
            </a:r>
            <a:r>
              <a:rPr lang="en-US" sz="2400" dirty="0" err="1">
                <a:latin typeface="Times New Roman" panose="02020603050405020304" pitchFamily="18" charset="0"/>
                <a:cs typeface="Times New Roman" panose="02020603050405020304" pitchFamily="18" charset="0"/>
              </a:rPr>
              <a:t>anaemia</a:t>
            </a:r>
            <a:r>
              <a:rPr lang="en-US" sz="2400" dirty="0">
                <a:latin typeface="Times New Roman" panose="02020603050405020304" pitchFamily="18" charset="0"/>
                <a:cs typeface="Times New Roman" panose="02020603050405020304" pitchFamily="18" charset="0"/>
              </a:rPr>
              <a:t> during 2005-06. </a:t>
            </a:r>
            <a:endParaRPr lang="en-US"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India is among one of those few countries having higher female IMR. The gap   between IMR of boys and girls, along with the overall decline in female IMRs, suggest explicit discriminatory practices against girls. </a:t>
            </a: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5596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Gender Mainstreaming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57234"/>
            <a:ext cx="10515600" cy="1443905"/>
          </a:xfrm>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Gender mainstreaming </a:t>
            </a:r>
            <a:r>
              <a:rPr lang="en-US" dirty="0">
                <a:latin typeface="Times New Roman" panose="02020603050405020304" pitchFamily="18" charset="0"/>
                <a:cs typeface="Times New Roman" panose="02020603050405020304" pitchFamily="18" charset="0"/>
              </a:rPr>
              <a:t>is a process to ensure that both men and women have equal access to and control over resources, decision making and benefits at all stages of development process and projects. </a:t>
            </a:r>
          </a:p>
        </p:txBody>
      </p:sp>
      <p:graphicFrame>
        <p:nvGraphicFramePr>
          <p:cNvPr id="4" name="Diagram 3"/>
          <p:cNvGraphicFramePr/>
          <p:nvPr>
            <p:extLst>
              <p:ext uri="{D42A27DB-BD31-4B8C-83A1-F6EECF244321}">
                <p14:modId xmlns:p14="http://schemas.microsoft.com/office/powerpoint/2010/main" val="3416882211"/>
              </p:ext>
            </p:extLst>
          </p:nvPr>
        </p:nvGraphicFramePr>
        <p:xfrm>
          <a:off x="2032000" y="3467685"/>
          <a:ext cx="8128000" cy="19722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2159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TotalTime>
  <Words>1541</Words>
  <Application>Microsoft Office PowerPoint</Application>
  <PresentationFormat>Widescreen</PresentationFormat>
  <Paragraphs>299</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Times New Roman</vt:lpstr>
      <vt:lpstr>TimesNewRomanPS-ItalicMT</vt:lpstr>
      <vt:lpstr>Wingdings</vt:lpstr>
      <vt:lpstr>Office Theme</vt:lpstr>
      <vt:lpstr>                     Gender Mainstreaming: Prerequisite for Development</vt:lpstr>
      <vt:lpstr>Introduction</vt:lpstr>
      <vt:lpstr>Gender Gaps</vt:lpstr>
      <vt:lpstr>PowerPoint Presentation</vt:lpstr>
      <vt:lpstr> Employment Rates (%)  Age and Sex Distribution (2013) </vt:lpstr>
      <vt:lpstr> Employment Rates across Gender in Rural and Urban Areas (%) </vt:lpstr>
      <vt:lpstr>Per 1000 Age Distribution of Persons of Age  15 years and above by level of  General Education (%) </vt:lpstr>
      <vt:lpstr>Gender Differences in Health</vt:lpstr>
      <vt:lpstr>Gender Mainstreaming</vt:lpstr>
      <vt:lpstr>Meaning of Gender Mainstreaming</vt:lpstr>
      <vt:lpstr>PowerPoint Presentation</vt:lpstr>
      <vt:lpstr>Benefits of Gender Mainstreaming along with its  Empirical Evidences</vt:lpstr>
      <vt:lpstr>India’s Initiative</vt:lpstr>
      <vt:lpstr>Challenges and Opportunities</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Reaping Demographic Dividend through Gender Mainstreaming</dc:title>
  <dc:creator>Dr. Shaveta Kohli</dc:creator>
  <cp:lastModifiedBy>Dr. Shaveta Kohli</cp:lastModifiedBy>
  <cp:revision>42</cp:revision>
  <dcterms:created xsi:type="dcterms:W3CDTF">2015-11-09T10:24:45Z</dcterms:created>
  <dcterms:modified xsi:type="dcterms:W3CDTF">2016-02-16T06:36:13Z</dcterms:modified>
</cp:coreProperties>
</file>