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82F37A-6E07-4DF8-B12A-1555C731E85C}"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2F37A-6E07-4DF8-B12A-1555C731E85C}"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2F37A-6E07-4DF8-B12A-1555C731E85C}"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2F37A-6E07-4DF8-B12A-1555C731E85C}"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82F37A-6E07-4DF8-B12A-1555C731E85C}"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82F37A-6E07-4DF8-B12A-1555C731E85C}"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82F37A-6E07-4DF8-B12A-1555C731E85C}" type="datetimeFigureOut">
              <a:rPr lang="en-US" smtClean="0"/>
              <a:pPr/>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82F37A-6E07-4DF8-B12A-1555C731E85C}" type="datetimeFigureOut">
              <a:rPr lang="en-US" smtClean="0"/>
              <a:pPr/>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2F37A-6E07-4DF8-B12A-1555C731E85C}" type="datetimeFigureOut">
              <a:rPr lang="en-US" smtClean="0"/>
              <a:pPr/>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2F37A-6E07-4DF8-B12A-1555C731E85C}"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2F37A-6E07-4DF8-B12A-1555C731E85C}"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43456-9336-48BA-A6C1-2C6AF53CAD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2F37A-6E07-4DF8-B12A-1555C731E85C}" type="datetimeFigureOut">
              <a:rPr lang="en-US" smtClean="0"/>
              <a:pPr/>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43456-9336-48BA-A6C1-2C6AF53CAD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a:bodyPr>
          <a:lstStyle/>
          <a:p>
            <a:r>
              <a:rPr lang="en-US" sz="4800" dirty="0" smtClean="0">
                <a:latin typeface="Times New Roman" pitchFamily="18" charset="0"/>
                <a:cs typeface="Times New Roman" pitchFamily="18" charset="0"/>
              </a:rPr>
              <a:t>Input Output Analysis</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6019800" y="4876800"/>
            <a:ext cx="3124200" cy="1752600"/>
          </a:xfrm>
        </p:spPr>
        <p:txBody>
          <a:bodyPr>
            <a:noAutofit/>
          </a:bodyPr>
          <a:lstStyle/>
          <a:p>
            <a:pPr algn="just"/>
            <a:r>
              <a:rPr lang="en-US" sz="1800" b="1" dirty="0" smtClean="0">
                <a:solidFill>
                  <a:schemeClr val="tx1"/>
                </a:solidFill>
                <a:latin typeface="Times New Roman" pitchFamily="18" charset="0"/>
                <a:cs typeface="Times New Roman" pitchFamily="18" charset="0"/>
              </a:rPr>
              <a:t>Dr. Shaveta Kohli</a:t>
            </a:r>
          </a:p>
          <a:p>
            <a:pPr algn="just"/>
            <a:r>
              <a:rPr lang="en-US" sz="1800" b="1" dirty="0" smtClean="0">
                <a:solidFill>
                  <a:schemeClr val="tx1"/>
                </a:solidFill>
                <a:latin typeface="Times New Roman" pitchFamily="18" charset="0"/>
                <a:cs typeface="Times New Roman" pitchFamily="18" charset="0"/>
              </a:rPr>
              <a:t>Assistant Professor</a:t>
            </a:r>
          </a:p>
          <a:p>
            <a:pPr algn="just"/>
            <a:r>
              <a:rPr lang="en-US" sz="1800" b="1" dirty="0" smtClean="0">
                <a:solidFill>
                  <a:schemeClr val="tx1"/>
                </a:solidFill>
                <a:latin typeface="Times New Roman" pitchFamily="18" charset="0"/>
                <a:cs typeface="Times New Roman" pitchFamily="18" charset="0"/>
              </a:rPr>
              <a:t>Department of Economics</a:t>
            </a:r>
          </a:p>
          <a:p>
            <a:pPr algn="just"/>
            <a:r>
              <a:rPr lang="en-US" sz="1800" b="1" dirty="0" smtClean="0">
                <a:solidFill>
                  <a:schemeClr val="tx1"/>
                </a:solidFill>
                <a:latin typeface="Times New Roman" pitchFamily="18" charset="0"/>
                <a:cs typeface="Times New Roman" pitchFamily="18" charset="0"/>
              </a:rPr>
              <a:t>Central University of Jammu</a:t>
            </a:r>
          </a:p>
          <a:p>
            <a:pPr algn="just"/>
            <a:r>
              <a:rPr lang="en-US" sz="1800" b="1" dirty="0" smtClean="0">
                <a:solidFill>
                  <a:schemeClr val="tx1"/>
                </a:solidFill>
                <a:latin typeface="Times New Roman" pitchFamily="18" charset="0"/>
                <a:cs typeface="Times New Roman" pitchFamily="18" charset="0"/>
              </a:rPr>
              <a:t>Samba-181143</a:t>
            </a:r>
            <a:endParaRPr lang="en-US" sz="1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000" dirty="0" smtClean="0">
                <a:latin typeface="Times New Roman" pitchFamily="18" charset="0"/>
                <a:cs typeface="Times New Roman" pitchFamily="18" charset="0"/>
              </a:rPr>
              <a:t>a</a:t>
            </a:r>
            <a:r>
              <a:rPr lang="en-US" sz="1800" dirty="0" smtClean="0">
                <a:latin typeface="Times New Roman" pitchFamily="18" charset="0"/>
                <a:cs typeface="Times New Roman" pitchFamily="18" charset="0"/>
              </a:rPr>
              <a:t>11  amount of first commodity required  to produce 1 unit of first commodity</a:t>
            </a:r>
          </a:p>
          <a:p>
            <a:pPr>
              <a:buNone/>
            </a:pPr>
            <a:r>
              <a:rPr lang="en-US" sz="4000" dirty="0" smtClean="0">
                <a:latin typeface="Times New Roman" pitchFamily="18" charset="0"/>
                <a:cs typeface="Times New Roman" pitchFamily="18" charset="0"/>
              </a:rPr>
              <a:t>a</a:t>
            </a:r>
            <a:r>
              <a:rPr lang="en-US" sz="1800" dirty="0" smtClean="0">
                <a:latin typeface="Times New Roman" pitchFamily="18" charset="0"/>
                <a:cs typeface="Times New Roman" pitchFamily="18" charset="0"/>
              </a:rPr>
              <a:t>21  amount of second commodity required  to produce 1 unit of first commodity</a:t>
            </a:r>
          </a:p>
          <a:p>
            <a:pPr>
              <a:buNone/>
            </a:pPr>
            <a:r>
              <a:rPr lang="en-US" sz="4000" dirty="0" smtClean="0">
                <a:latin typeface="Times New Roman" pitchFamily="18" charset="0"/>
                <a:cs typeface="Times New Roman" pitchFamily="18" charset="0"/>
              </a:rPr>
              <a:t>a</a:t>
            </a:r>
            <a:r>
              <a:rPr lang="en-US" sz="1800" dirty="0" smtClean="0">
                <a:latin typeface="Times New Roman" pitchFamily="18" charset="0"/>
                <a:cs typeface="Times New Roman" pitchFamily="18" charset="0"/>
              </a:rPr>
              <a:t>01  amount of non producing good (NPG) required  to produce 1 unit of first commodity</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Similarly for the second commodity i.e. </a:t>
            </a:r>
            <a:r>
              <a:rPr lang="en-US" sz="4000" dirty="0" smtClean="0">
                <a:latin typeface="Times New Roman" pitchFamily="18" charset="0"/>
                <a:cs typeface="Times New Roman" pitchFamily="18" charset="0"/>
              </a:rPr>
              <a:t>a</a:t>
            </a:r>
            <a:r>
              <a:rPr lang="en-US" sz="1800" dirty="0" smtClean="0">
                <a:latin typeface="Times New Roman" pitchFamily="18" charset="0"/>
                <a:cs typeface="Times New Roman" pitchFamily="18" charset="0"/>
              </a:rPr>
              <a:t>21 , </a:t>
            </a:r>
            <a:r>
              <a:rPr lang="en-US" sz="4000" dirty="0" smtClean="0">
                <a:latin typeface="Times New Roman" pitchFamily="18" charset="0"/>
                <a:cs typeface="Times New Roman" pitchFamily="18" charset="0"/>
              </a:rPr>
              <a:t>a</a:t>
            </a:r>
            <a:r>
              <a:rPr lang="en-US" sz="1800" dirty="0" smtClean="0">
                <a:latin typeface="Times New Roman" pitchFamily="18" charset="0"/>
                <a:cs typeface="Times New Roman" pitchFamily="18" charset="0"/>
              </a:rPr>
              <a:t>22 , </a:t>
            </a:r>
            <a:r>
              <a:rPr lang="en-US" sz="4000" dirty="0" smtClean="0">
                <a:latin typeface="Times New Roman" pitchFamily="18" charset="0"/>
                <a:cs typeface="Times New Roman" pitchFamily="18" charset="0"/>
              </a:rPr>
              <a:t>a</a:t>
            </a:r>
            <a:r>
              <a:rPr lang="en-US" sz="1800" dirty="0" smtClean="0">
                <a:latin typeface="Times New Roman" pitchFamily="18" charset="0"/>
                <a:cs typeface="Times New Roman" pitchFamily="18" charset="0"/>
              </a:rPr>
              <a:t>01</a:t>
            </a:r>
          </a:p>
          <a:p>
            <a:pPr>
              <a:buNone/>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Input Co-efficient Matrix</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533400" y="2590800"/>
          <a:ext cx="8229600" cy="246888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sz="48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11</a:t>
                      </a:r>
                      <a:endParaRPr lang="en-US" sz="2400" dirty="0">
                        <a:latin typeface="Times New Roman" pitchFamily="18" charset="0"/>
                        <a:cs typeface="Times New Roman" pitchFamily="18" charset="0"/>
                      </a:endParaRPr>
                    </a:p>
                  </a:txBody>
                  <a:tcPr/>
                </a:tc>
                <a:tc>
                  <a:txBody>
                    <a:bodyPr/>
                    <a:lstStyle/>
                    <a:p>
                      <a:r>
                        <a:rPr lang="en-US" sz="48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r>
                        <a:rPr lang="en-US" sz="48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r>
              <a:tr h="370840">
                <a:tc>
                  <a:txBody>
                    <a:bodyPr/>
                    <a:lstStyle/>
                    <a:p>
                      <a:r>
                        <a:rPr lang="en-US" sz="48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21</a:t>
                      </a:r>
                      <a:endParaRPr lang="en-US" sz="2400" dirty="0">
                        <a:latin typeface="Times New Roman" pitchFamily="18" charset="0"/>
                        <a:cs typeface="Times New Roman" pitchFamily="18" charset="0"/>
                      </a:endParaRPr>
                    </a:p>
                  </a:txBody>
                  <a:tcPr/>
                </a:tc>
                <a:tc>
                  <a:txBody>
                    <a:bodyPr/>
                    <a:lstStyle/>
                    <a:p>
                      <a:r>
                        <a:rPr lang="en-US" sz="48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22</a:t>
                      </a:r>
                      <a:endParaRPr lang="en-US" sz="2400" dirty="0">
                        <a:latin typeface="Times New Roman" pitchFamily="18" charset="0"/>
                        <a:cs typeface="Times New Roman" pitchFamily="18" charset="0"/>
                      </a:endParaRPr>
                    </a:p>
                  </a:txBody>
                  <a:tcPr/>
                </a:tc>
                <a:tc>
                  <a:txBody>
                    <a:bodyPr/>
                    <a:lstStyle/>
                    <a:p>
                      <a:r>
                        <a:rPr lang="en-US" sz="48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r>
              <a:tr h="370840">
                <a:tc>
                  <a:txBody>
                    <a:bodyPr/>
                    <a:lstStyle/>
                    <a:p>
                      <a:r>
                        <a:rPr lang="en-US" sz="48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01</a:t>
                      </a:r>
                      <a:endParaRPr lang="en-US" sz="2400" dirty="0">
                        <a:latin typeface="Times New Roman" pitchFamily="18" charset="0"/>
                        <a:cs typeface="Times New Roman" pitchFamily="18" charset="0"/>
                      </a:endParaRPr>
                    </a:p>
                  </a:txBody>
                  <a:tcPr/>
                </a:tc>
                <a:tc>
                  <a:txBody>
                    <a:bodyPr/>
                    <a:lstStyle/>
                    <a:p>
                      <a:r>
                        <a:rPr lang="en-US" sz="48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02</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bl>
          </a:graphicData>
        </a:graphic>
      </p:graphicFrame>
      <p:sp>
        <p:nvSpPr>
          <p:cNvPr id="9" name="TextBox 8"/>
          <p:cNvSpPr txBox="1"/>
          <p:nvPr/>
        </p:nvSpPr>
        <p:spPr>
          <a:xfrm>
            <a:off x="6019800" y="1676400"/>
            <a:ext cx="2743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Inter Industry Requirement</a:t>
            </a:r>
            <a:endParaRPr lang="en-US" dirty="0"/>
          </a:p>
        </p:txBody>
      </p:sp>
      <p:sp>
        <p:nvSpPr>
          <p:cNvPr id="10" name="Right Brace 9"/>
          <p:cNvSpPr/>
          <p:nvPr/>
        </p:nvSpPr>
        <p:spPr>
          <a:xfrm>
            <a:off x="6705600" y="2895600"/>
            <a:ext cx="762000" cy="1295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Curved Left Arrow 13"/>
          <p:cNvSpPr/>
          <p:nvPr/>
        </p:nvSpPr>
        <p:spPr>
          <a:xfrm>
            <a:off x="7162800" y="2057400"/>
            <a:ext cx="762000" cy="1447800"/>
          </a:xfrm>
          <a:prstGeom prst="curved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6096000" y="5562600"/>
            <a:ext cx="2667000" cy="369332"/>
          </a:xfrm>
          <a:prstGeom prst="rect">
            <a:avLst/>
          </a:prstGeom>
          <a:noFill/>
        </p:spPr>
        <p:txBody>
          <a:bodyPr wrap="square" rtlCol="0">
            <a:spAutoFit/>
          </a:bodyPr>
          <a:lstStyle/>
          <a:p>
            <a:r>
              <a:rPr lang="en-US" dirty="0" smtClean="0"/>
              <a:t>Input Coefficient of NPG</a:t>
            </a:r>
            <a:endParaRPr lang="en-US" dirty="0"/>
          </a:p>
        </p:txBody>
      </p:sp>
      <p:sp>
        <p:nvSpPr>
          <p:cNvPr id="16" name="Right Brace 15"/>
          <p:cNvSpPr/>
          <p:nvPr/>
        </p:nvSpPr>
        <p:spPr>
          <a:xfrm>
            <a:off x="6781800" y="4495800"/>
            <a:ext cx="533400" cy="609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Curved Left Arrow 17"/>
          <p:cNvSpPr/>
          <p:nvPr/>
        </p:nvSpPr>
        <p:spPr>
          <a:xfrm>
            <a:off x="7239000" y="4495800"/>
            <a:ext cx="762000" cy="1143000"/>
          </a:xfrm>
          <a:prstGeom prst="curved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399"/>
          </a:xfrm>
        </p:spPr>
        <p:txBody>
          <a:bodyPr>
            <a:normAutofit fontScale="85000" lnSpcReduction="20000"/>
          </a:bodyPr>
          <a:lstStyle/>
          <a:p>
            <a:pPr>
              <a:buNone/>
            </a:pPr>
            <a:r>
              <a:rPr lang="en-US" sz="6000" dirty="0" smtClean="0">
                <a:latin typeface="Times New Roman" pitchFamily="18" charset="0"/>
                <a:cs typeface="Times New Roman" pitchFamily="18" charset="0"/>
              </a:rPr>
              <a:t>  a</a:t>
            </a:r>
            <a:r>
              <a:rPr lang="en-US" dirty="0" smtClean="0">
                <a:latin typeface="Times New Roman" pitchFamily="18" charset="0"/>
                <a:cs typeface="Times New Roman" pitchFamily="18" charset="0"/>
              </a:rPr>
              <a:t>11 , </a:t>
            </a:r>
            <a:r>
              <a:rPr lang="en-US" sz="6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12 , </a:t>
            </a:r>
            <a:r>
              <a:rPr lang="en-US" sz="6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21 , </a:t>
            </a:r>
            <a:r>
              <a:rPr lang="en-US" sz="6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22 are input coefficients, we assume it to be remain fixed.</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Equation form of input coefficients is as follows:</a:t>
            </a:r>
          </a:p>
          <a:p>
            <a:pPr algn="ctr">
              <a:lnSpc>
                <a:spcPct val="120000"/>
              </a:lnSpc>
              <a:spcBef>
                <a:spcPts val="0"/>
              </a:spcBef>
              <a:buNone/>
            </a:pPr>
            <a:r>
              <a:rPr lang="en-US" sz="4800"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11</a:t>
            </a:r>
            <a:r>
              <a:rPr lang="en-US" sz="4000" dirty="0" smtClean="0">
                <a:latin typeface="Times New Roman" pitchFamily="18" charset="0"/>
                <a:cs typeface="Times New Roman" pitchFamily="18" charset="0"/>
              </a:rPr>
              <a:t> X</a:t>
            </a:r>
            <a:r>
              <a:rPr lang="en-US" sz="2600" dirty="0" smtClean="0">
                <a:latin typeface="Times New Roman" pitchFamily="18" charset="0"/>
                <a:cs typeface="Times New Roman" pitchFamily="18" charset="0"/>
              </a:rPr>
              <a:t>11  </a:t>
            </a:r>
            <a:r>
              <a:rPr lang="en-US" dirty="0" smtClean="0">
                <a:latin typeface="Times New Roman" pitchFamily="18" charset="0"/>
                <a:cs typeface="Times New Roman" pitchFamily="18" charset="0"/>
              </a:rPr>
              <a:t>+</a:t>
            </a:r>
            <a:r>
              <a:rPr lang="en-US" sz="72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12</a:t>
            </a:r>
            <a:r>
              <a:rPr lang="en-US" sz="4000" dirty="0" smtClean="0">
                <a:latin typeface="Times New Roman" pitchFamily="18" charset="0"/>
                <a:cs typeface="Times New Roman" pitchFamily="18" charset="0"/>
              </a:rPr>
              <a:t> X</a:t>
            </a:r>
            <a:r>
              <a:rPr lang="en-US" sz="26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C</a:t>
            </a:r>
            <a:r>
              <a:rPr lang="en-US" sz="26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X</a:t>
            </a:r>
            <a:r>
              <a:rPr lang="en-US" sz="2600" dirty="0" smtClean="0">
                <a:latin typeface="Times New Roman" pitchFamily="18" charset="0"/>
                <a:cs typeface="Times New Roman" pitchFamily="18" charset="0"/>
              </a:rPr>
              <a:t>1</a:t>
            </a:r>
          </a:p>
          <a:p>
            <a:pPr algn="ctr">
              <a:lnSpc>
                <a:spcPct val="120000"/>
              </a:lnSpc>
              <a:spcBef>
                <a:spcPts val="0"/>
              </a:spcBef>
              <a:buNone/>
            </a:pPr>
            <a:r>
              <a:rPr lang="en-US" sz="4800"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21</a:t>
            </a:r>
            <a:r>
              <a:rPr lang="en-US" sz="4000" dirty="0" smtClean="0">
                <a:latin typeface="Times New Roman" pitchFamily="18" charset="0"/>
                <a:cs typeface="Times New Roman" pitchFamily="18" charset="0"/>
              </a:rPr>
              <a:t> X</a:t>
            </a:r>
            <a:r>
              <a:rPr lang="en-US" sz="2600" dirty="0" smtClean="0">
                <a:latin typeface="Times New Roman" pitchFamily="18" charset="0"/>
                <a:cs typeface="Times New Roman" pitchFamily="18" charset="0"/>
              </a:rPr>
              <a:t>21 </a:t>
            </a:r>
            <a:r>
              <a:rPr lang="en-US" dirty="0" smtClean="0">
                <a:latin typeface="Times New Roman" pitchFamily="18" charset="0"/>
                <a:cs typeface="Times New Roman" pitchFamily="18" charset="0"/>
              </a:rPr>
              <a:t>+</a:t>
            </a:r>
            <a:r>
              <a:rPr lang="en-US" sz="72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22</a:t>
            </a:r>
            <a:r>
              <a:rPr lang="en-US" sz="4000" dirty="0" smtClean="0">
                <a:latin typeface="Times New Roman" pitchFamily="18" charset="0"/>
                <a:cs typeface="Times New Roman" pitchFamily="18" charset="0"/>
              </a:rPr>
              <a:t> X</a:t>
            </a:r>
            <a:r>
              <a:rPr lang="en-US" sz="2600" dirty="0" smtClean="0">
                <a:latin typeface="Times New Roman" pitchFamily="18" charset="0"/>
                <a:cs typeface="Times New Roman" pitchFamily="18" charset="0"/>
              </a:rPr>
              <a:t>22  </a:t>
            </a:r>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C</a:t>
            </a:r>
            <a:r>
              <a:rPr lang="en-US" sz="26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X</a:t>
            </a:r>
            <a:r>
              <a:rPr lang="en-US" sz="2600" dirty="0" smtClean="0">
                <a:latin typeface="Times New Roman" pitchFamily="18" charset="0"/>
                <a:cs typeface="Times New Roman" pitchFamily="18" charset="0"/>
              </a:rPr>
              <a:t>2</a:t>
            </a:r>
          </a:p>
          <a:p>
            <a:pPr algn="ctr">
              <a:buNone/>
            </a:pPr>
            <a:r>
              <a:rPr lang="en-US" sz="4700" dirty="0" smtClean="0">
                <a:latin typeface="Times New Roman" pitchFamily="18" charset="0"/>
                <a:cs typeface="Times New Roman" pitchFamily="18" charset="0"/>
              </a:rPr>
              <a:t>      a</a:t>
            </a:r>
            <a:r>
              <a:rPr lang="en-US" sz="2400" dirty="0" smtClean="0">
                <a:latin typeface="Times New Roman" pitchFamily="18" charset="0"/>
                <a:cs typeface="Times New Roman" pitchFamily="18" charset="0"/>
              </a:rPr>
              <a:t>01</a:t>
            </a:r>
            <a:r>
              <a:rPr lang="en-US" sz="6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X</a:t>
            </a:r>
            <a:r>
              <a:rPr lang="en-US" sz="2600" dirty="0" smtClean="0">
                <a:latin typeface="Times New Roman" pitchFamily="18" charset="0"/>
                <a:cs typeface="Times New Roman" pitchFamily="18" charset="0"/>
              </a:rPr>
              <a:t>01  </a:t>
            </a:r>
            <a:r>
              <a:rPr lang="en-US" dirty="0" smtClean="0">
                <a:latin typeface="Times New Roman" pitchFamily="18" charset="0"/>
                <a:cs typeface="Times New Roman" pitchFamily="18" charset="0"/>
              </a:rPr>
              <a:t>+ </a:t>
            </a:r>
            <a:r>
              <a:rPr lang="en-US" sz="47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02</a:t>
            </a:r>
            <a:r>
              <a:rPr lang="en-US" sz="48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X</a:t>
            </a:r>
            <a:r>
              <a:rPr lang="en-US" sz="2600" dirty="0" smtClean="0">
                <a:latin typeface="Times New Roman" pitchFamily="18" charset="0"/>
                <a:cs typeface="Times New Roman" pitchFamily="18" charset="0"/>
              </a:rPr>
              <a:t>02   </a:t>
            </a:r>
            <a:r>
              <a:rPr lang="en-US"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X</a:t>
            </a:r>
            <a:r>
              <a:rPr lang="en-US" sz="2600" dirty="0" smtClean="0">
                <a:latin typeface="Times New Roman" pitchFamily="18" charset="0"/>
                <a:cs typeface="Times New Roman" pitchFamily="18" charset="0"/>
              </a:rPr>
              <a:t>0          (     )</a:t>
            </a:r>
          </a:p>
          <a:p>
            <a:pPr>
              <a:buNone/>
            </a:pPr>
            <a:endParaRPr lang="en-US" dirty="0">
              <a:latin typeface="Times New Roman" pitchFamily="18" charset="0"/>
              <a:cs typeface="Times New Roman" pitchFamily="18" charset="0"/>
            </a:endParaRPr>
          </a:p>
        </p:txBody>
      </p:sp>
      <p:sp>
        <p:nvSpPr>
          <p:cNvPr id="4" name="Right Brace 3"/>
          <p:cNvSpPr/>
          <p:nvPr/>
        </p:nvSpPr>
        <p:spPr>
          <a:xfrm>
            <a:off x="7162800" y="4114800"/>
            <a:ext cx="533400" cy="1219200"/>
          </a:xfrm>
          <a:prstGeom prst="rightBrace">
            <a:avLst>
              <a:gd name="adj1" fmla="val 8333"/>
              <a:gd name="adj2" fmla="val 478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620000" y="4038600"/>
            <a:ext cx="15240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Inter Industry requirement</a:t>
            </a:r>
            <a:endParaRPr lang="en-US" dirty="0">
              <a:latin typeface="Times New Roman" pitchFamily="18" charset="0"/>
              <a:cs typeface="Times New Roman" pitchFamily="18" charset="0"/>
            </a:endParaRPr>
          </a:p>
        </p:txBody>
      </p:sp>
      <p:sp>
        <p:nvSpPr>
          <p:cNvPr id="6" name="4-Point Star 5"/>
          <p:cNvSpPr/>
          <p:nvPr/>
        </p:nvSpPr>
        <p:spPr>
          <a:xfrm flipH="1">
            <a:off x="7010400" y="5715000"/>
            <a:ext cx="228600" cy="228600"/>
          </a:xfrm>
          <a:prstGeom prst="star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8229600" cy="2819400"/>
          </a:xfrm>
        </p:spPr>
        <p:txBody>
          <a:bodyPr/>
          <a:lstStyle/>
          <a:p>
            <a:pPr algn="just">
              <a:buNone/>
            </a:pPr>
            <a:r>
              <a:rPr lang="en-US" dirty="0" smtClean="0">
                <a:latin typeface="Times New Roman" pitchFamily="18" charset="0"/>
                <a:cs typeface="Times New Roman" pitchFamily="18" charset="0"/>
              </a:rPr>
              <a:t>   If all the input coefficients and final demand i.e. C</a:t>
            </a:r>
            <a:r>
              <a:rPr lang="en-US" sz="18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&amp; C</a:t>
            </a:r>
            <a:r>
              <a:rPr lang="en-US" sz="18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are known then we have 3 equations of function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Before solving 3 equations for these unknown we have to check viable condition for this .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pPr>
              <a:buNone/>
            </a:pPr>
            <a:r>
              <a:rPr lang="en-US" dirty="0" smtClean="0">
                <a:latin typeface="Times New Roman" pitchFamily="18" charset="0"/>
                <a:cs typeface="Times New Roman" pitchFamily="18" charset="0"/>
              </a:rPr>
              <a:t>For the viability condition we proceed like this</a:t>
            </a:r>
          </a:p>
          <a:p>
            <a:pPr algn="ctr">
              <a:buNone/>
            </a:pPr>
            <a:r>
              <a:rPr lang="en-US"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Subtracting unit </a:t>
            </a:r>
            <a:r>
              <a:rPr lang="en-US" dirty="0" err="1" smtClean="0">
                <a:latin typeface="Times New Roman" pitchFamily="18" charset="0"/>
                <a:cs typeface="Times New Roman" pitchFamily="18" charset="0"/>
              </a:rPr>
              <a:t>utilised</a:t>
            </a:r>
            <a:r>
              <a:rPr lang="en-US" dirty="0" smtClean="0">
                <a:latin typeface="Times New Roman" pitchFamily="18" charset="0"/>
                <a:cs typeface="Times New Roman" pitchFamily="18" charset="0"/>
              </a:rPr>
              <a:t> from total output so remaining part will satisfy final demand.</a:t>
            </a:r>
          </a:p>
          <a:p>
            <a:pPr algn="ctr">
              <a:buNone/>
            </a:pPr>
            <a:r>
              <a:rPr lang="en-US"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(ii)</a:t>
            </a:r>
          </a:p>
          <a:p>
            <a:pPr algn="just">
              <a:buNone/>
            </a:pPr>
            <a:r>
              <a:rPr lang="en-US" dirty="0" smtClean="0">
                <a:latin typeface="Times New Roman" pitchFamily="18" charset="0"/>
                <a:cs typeface="Times New Roman" pitchFamily="18" charset="0"/>
              </a:rPr>
              <a:t>     From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(ii)</a:t>
            </a:r>
          </a:p>
          <a:p>
            <a:pPr algn="ctr">
              <a:buNone/>
            </a:pPr>
            <a:r>
              <a:rPr lang="en-US" dirty="0" smtClean="0">
                <a:latin typeface="Times New Roman" pitchFamily="18" charset="0"/>
                <a:cs typeface="Times New Roman" pitchFamily="18" charset="0"/>
              </a:rPr>
              <a:t>(1-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1</a:t>
            </a:r>
          </a:p>
          <a:p>
            <a:pPr algn="ctr">
              <a:buNone/>
            </a:pPr>
            <a:r>
              <a:rPr lang="en-US" dirty="0" smtClean="0">
                <a:latin typeface="Times New Roman" pitchFamily="18" charset="0"/>
                <a:cs typeface="Times New Roman" pitchFamily="18" charset="0"/>
              </a:rPr>
              <a:t>    -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21  </a:t>
            </a:r>
            <a:r>
              <a:rPr lang="en-US"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(1-</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tx1"/>
            </a:solidFill>
          </a:ln>
        </p:spPr>
        <p:txBody>
          <a:bodyPr>
            <a:normAutofit/>
          </a:bodyPr>
          <a:lstStyle/>
          <a:p>
            <a:pPr>
              <a:buNone/>
            </a:pPr>
            <a:r>
              <a:rPr lang="en-US" dirty="0" smtClean="0">
                <a:latin typeface="Times New Roman" pitchFamily="18" charset="0"/>
                <a:cs typeface="Times New Roman" pitchFamily="18" charset="0"/>
              </a:rPr>
              <a:t>In Matrix form</a:t>
            </a:r>
          </a:p>
          <a:p>
            <a:pPr marL="0">
              <a:buNone/>
            </a:pPr>
            <a:r>
              <a:rPr lang="en-US" dirty="0" smtClean="0">
                <a:latin typeface="Times New Roman" pitchFamily="18" charset="0"/>
                <a:cs typeface="Times New Roman" pitchFamily="18" charset="0"/>
              </a:rPr>
              <a:t>      1-</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-a</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p>
          <a:p>
            <a:pPr marL="0">
              <a:buNone/>
            </a:pP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(1-</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2</a:t>
            </a:r>
          </a:p>
          <a:p>
            <a:pPr>
              <a:buNone/>
            </a:pPr>
            <a:r>
              <a:rPr lang="en-US" dirty="0" smtClean="0">
                <a:latin typeface="Times New Roman" pitchFamily="18" charset="0"/>
                <a:cs typeface="Times New Roman" pitchFamily="18" charset="0"/>
              </a:rPr>
              <a:t>    If we subtract input coefficient matrix from      I ( Identity Matrix), we get,</a:t>
            </a:r>
          </a:p>
          <a:p>
            <a:pPr>
              <a:buNone/>
            </a:pPr>
            <a:r>
              <a:rPr lang="en-US" dirty="0" smtClean="0">
                <a:latin typeface="Times New Roman" pitchFamily="18" charset="0"/>
                <a:cs typeface="Times New Roman" pitchFamily="18" charset="0"/>
              </a:rPr>
              <a:t>       1      0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a:t>
            </a:r>
          </a:p>
          <a:p>
            <a:pPr marL="0">
              <a:buNone/>
            </a:pPr>
            <a:r>
              <a:rPr lang="en-US" dirty="0" smtClean="0">
                <a:latin typeface="Times New Roman" pitchFamily="18" charset="0"/>
                <a:cs typeface="Times New Roman" pitchFamily="18" charset="0"/>
              </a:rPr>
              <a:t>       0      1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22</a:t>
            </a:r>
          </a:p>
          <a:p>
            <a:pPr>
              <a:buNone/>
            </a:pPr>
            <a:endParaRPr lang="en-US" dirty="0">
              <a:latin typeface="Times New Roman" pitchFamily="18" charset="0"/>
              <a:cs typeface="Times New Roman" pitchFamily="18" charset="0"/>
            </a:endParaRPr>
          </a:p>
        </p:txBody>
      </p:sp>
      <p:sp>
        <p:nvSpPr>
          <p:cNvPr id="5" name="Left Bracket 4"/>
          <p:cNvSpPr/>
          <p:nvPr/>
        </p:nvSpPr>
        <p:spPr>
          <a:xfrm>
            <a:off x="914400" y="2209800"/>
            <a:ext cx="76200" cy="12954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ket 5"/>
          <p:cNvSpPr/>
          <p:nvPr/>
        </p:nvSpPr>
        <p:spPr>
          <a:xfrm>
            <a:off x="3810000" y="2133600"/>
            <a:ext cx="76200" cy="12954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p:cNvSpPr/>
          <p:nvPr/>
        </p:nvSpPr>
        <p:spPr>
          <a:xfrm>
            <a:off x="4191000" y="2133600"/>
            <a:ext cx="76200" cy="129844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smtClean="0"/>
              <a:t> </a:t>
            </a:r>
            <a:endParaRPr lang="en-US" dirty="0"/>
          </a:p>
        </p:txBody>
      </p:sp>
      <p:sp>
        <p:nvSpPr>
          <p:cNvPr id="8" name="Right Bracket 7"/>
          <p:cNvSpPr/>
          <p:nvPr/>
        </p:nvSpPr>
        <p:spPr>
          <a:xfrm>
            <a:off x="4876800" y="2133600"/>
            <a:ext cx="76200" cy="129844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p:cNvSpPr/>
          <p:nvPr/>
        </p:nvSpPr>
        <p:spPr>
          <a:xfrm>
            <a:off x="5867400" y="2133600"/>
            <a:ext cx="73152" cy="129844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ket 9"/>
          <p:cNvSpPr/>
          <p:nvPr/>
        </p:nvSpPr>
        <p:spPr>
          <a:xfrm>
            <a:off x="6629400" y="2133600"/>
            <a:ext cx="76200" cy="129844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Equal 10"/>
          <p:cNvSpPr/>
          <p:nvPr/>
        </p:nvSpPr>
        <p:spPr>
          <a:xfrm>
            <a:off x="5257800" y="2590800"/>
            <a:ext cx="381000" cy="5334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Left Bracket 12"/>
          <p:cNvSpPr/>
          <p:nvPr/>
        </p:nvSpPr>
        <p:spPr>
          <a:xfrm>
            <a:off x="914400" y="4724400"/>
            <a:ext cx="76200" cy="11430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p:cNvSpPr/>
          <p:nvPr/>
        </p:nvSpPr>
        <p:spPr>
          <a:xfrm>
            <a:off x="2590800" y="4724400"/>
            <a:ext cx="76200" cy="11430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Left Bracket 15"/>
          <p:cNvSpPr/>
          <p:nvPr/>
        </p:nvSpPr>
        <p:spPr>
          <a:xfrm>
            <a:off x="3048000" y="4724400"/>
            <a:ext cx="76200" cy="11430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ket 16"/>
          <p:cNvSpPr/>
          <p:nvPr/>
        </p:nvSpPr>
        <p:spPr>
          <a:xfrm>
            <a:off x="6019800" y="4724400"/>
            <a:ext cx="76200" cy="11430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Equal 17"/>
          <p:cNvSpPr/>
          <p:nvPr/>
        </p:nvSpPr>
        <p:spPr>
          <a:xfrm>
            <a:off x="6477000" y="5181600"/>
            <a:ext cx="381000" cy="4572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p:cNvSpPr txBox="1"/>
          <p:nvPr/>
        </p:nvSpPr>
        <p:spPr>
          <a:xfrm>
            <a:off x="7010400" y="5029200"/>
            <a:ext cx="9144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I-A</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(I- A)  X      =     C</a:t>
            </a:r>
          </a:p>
          <a:p>
            <a:pPr>
              <a:buNone/>
            </a:pPr>
            <a:r>
              <a:rPr lang="en-US" dirty="0" smtClean="0">
                <a:latin typeface="Times New Roman" pitchFamily="18" charset="0"/>
                <a:cs typeface="Times New Roman" pitchFamily="18" charset="0"/>
              </a:rPr>
              <a:t>               (I-A) ( I-A) </a:t>
            </a:r>
          </a:p>
          <a:p>
            <a:pPr>
              <a:buNone/>
            </a:pPr>
            <a:r>
              <a:rPr lang="en-US" dirty="0" smtClean="0">
                <a:latin typeface="Times New Roman" pitchFamily="18" charset="0"/>
                <a:cs typeface="Times New Roman" pitchFamily="18" charset="0"/>
              </a:rPr>
              <a:t>                                 X       (I-A)    C</a:t>
            </a:r>
          </a:p>
          <a:p>
            <a:pPr>
              <a:buNone/>
            </a:pPr>
            <a:r>
              <a:rPr lang="en-US" dirty="0" smtClean="0">
                <a:latin typeface="Times New Roman" pitchFamily="18" charset="0"/>
                <a:cs typeface="Times New Roman" pitchFamily="18" charset="0"/>
              </a:rPr>
              <a:t>   From (   ) </a:t>
            </a:r>
          </a:p>
          <a:p>
            <a:pPr>
              <a:buNone/>
            </a:pPr>
            <a:r>
              <a:rPr lang="en-US" sz="5400" dirty="0" smtClean="0">
                <a:latin typeface="Times New Roman" pitchFamily="18" charset="0"/>
                <a:cs typeface="Times New Roman" pitchFamily="18" charset="0"/>
              </a:rPr>
              <a:t>       a</a:t>
            </a:r>
            <a:r>
              <a:rPr lang="en-US" sz="2800" dirty="0" smtClean="0">
                <a:latin typeface="Times New Roman" pitchFamily="18" charset="0"/>
                <a:cs typeface="Times New Roman" pitchFamily="18" charset="0"/>
              </a:rPr>
              <a:t>01</a:t>
            </a:r>
            <a:r>
              <a:rPr lang="en-US" sz="66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01  + </a:t>
            </a:r>
            <a:r>
              <a:rPr lang="en-US" sz="5400" dirty="0" smtClean="0">
                <a:latin typeface="Times New Roman" pitchFamily="18" charset="0"/>
                <a:cs typeface="Times New Roman" pitchFamily="18" charset="0"/>
              </a:rPr>
              <a:t>a</a:t>
            </a:r>
            <a:r>
              <a:rPr lang="en-US" sz="2800" dirty="0" smtClean="0">
                <a:latin typeface="Times New Roman" pitchFamily="18" charset="0"/>
                <a:cs typeface="Times New Roman" pitchFamily="18" charset="0"/>
              </a:rPr>
              <a:t>02</a:t>
            </a:r>
            <a:r>
              <a:rPr lang="en-US" sz="5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X </a:t>
            </a:r>
            <a:r>
              <a:rPr lang="en-US" dirty="0" smtClean="0">
                <a:latin typeface="Times New Roman" pitchFamily="18" charset="0"/>
                <a:cs typeface="Times New Roman" pitchFamily="18" charset="0"/>
              </a:rPr>
              <a:t>02  =  </a:t>
            </a:r>
            <a:r>
              <a:rPr lang="en-US" sz="4400"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0 </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sp>
        <p:nvSpPr>
          <p:cNvPr id="4" name="Right Arrow 3"/>
          <p:cNvSpPr/>
          <p:nvPr/>
        </p:nvSpPr>
        <p:spPr>
          <a:xfrm>
            <a:off x="1066800" y="1676400"/>
            <a:ext cx="609600" cy="381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5" name="Minus 4"/>
          <p:cNvSpPr/>
          <p:nvPr/>
        </p:nvSpPr>
        <p:spPr>
          <a:xfrm>
            <a:off x="3962400" y="2286000"/>
            <a:ext cx="152400" cy="45719"/>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 name="Straight Connector 19"/>
          <p:cNvCxnSpPr/>
          <p:nvPr/>
        </p:nvCxnSpPr>
        <p:spPr>
          <a:xfrm rot="5400000" flipH="1" flipV="1">
            <a:off x="4115594" y="2285206"/>
            <a:ext cx="151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Equal 27"/>
          <p:cNvSpPr/>
          <p:nvPr/>
        </p:nvSpPr>
        <p:spPr>
          <a:xfrm>
            <a:off x="4343400" y="2362200"/>
            <a:ext cx="381000" cy="3048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4876800" y="2209800"/>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C</a:t>
            </a:r>
            <a:endParaRPr lang="en-US" sz="3200" dirty="0">
              <a:latin typeface="Times New Roman" pitchFamily="18" charset="0"/>
              <a:cs typeface="Times New Roman" pitchFamily="18" charset="0"/>
            </a:endParaRPr>
          </a:p>
        </p:txBody>
      </p:sp>
      <p:sp>
        <p:nvSpPr>
          <p:cNvPr id="30" name="Equal 29"/>
          <p:cNvSpPr/>
          <p:nvPr/>
        </p:nvSpPr>
        <p:spPr>
          <a:xfrm>
            <a:off x="4343400" y="2895600"/>
            <a:ext cx="381000" cy="3048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Minus 31"/>
          <p:cNvSpPr/>
          <p:nvPr/>
        </p:nvSpPr>
        <p:spPr>
          <a:xfrm>
            <a:off x="5715000" y="2895600"/>
            <a:ext cx="152400" cy="45719"/>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8" name="Straight Connector 37"/>
          <p:cNvCxnSpPr/>
          <p:nvPr/>
        </p:nvCxnSpPr>
        <p:spPr>
          <a:xfrm rot="5400000">
            <a:off x="5830094" y="29329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4-Point Star 38"/>
          <p:cNvSpPr/>
          <p:nvPr/>
        </p:nvSpPr>
        <p:spPr>
          <a:xfrm>
            <a:off x="2057400" y="3581400"/>
            <a:ext cx="152400" cy="152400"/>
          </a:xfrm>
          <a:prstGeom prst="star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Down Arrow 40"/>
          <p:cNvSpPr/>
          <p:nvPr/>
        </p:nvSpPr>
        <p:spPr>
          <a:xfrm>
            <a:off x="3581400" y="5029200"/>
            <a:ext cx="533400" cy="457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Down Arrow 41"/>
          <p:cNvSpPr/>
          <p:nvPr/>
        </p:nvSpPr>
        <p:spPr>
          <a:xfrm>
            <a:off x="6400800" y="5029200"/>
            <a:ext cx="5334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2590800" y="5562600"/>
            <a:ext cx="2667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Demand for Labour  </a:t>
            </a:r>
            <a:endParaRPr lang="en-US" dirty="0">
              <a:latin typeface="Times New Roman" pitchFamily="18" charset="0"/>
              <a:cs typeface="Times New Roman" pitchFamily="18" charset="0"/>
            </a:endParaRPr>
          </a:p>
        </p:txBody>
      </p:sp>
      <p:sp>
        <p:nvSpPr>
          <p:cNvPr id="44" name="TextBox 43"/>
          <p:cNvSpPr txBox="1"/>
          <p:nvPr/>
        </p:nvSpPr>
        <p:spPr>
          <a:xfrm>
            <a:off x="5715000" y="5638800"/>
            <a:ext cx="2667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Supply of  Labour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lnSpcReduction="10000"/>
          </a:bodyPr>
          <a:lstStyle/>
          <a:p>
            <a:pPr>
              <a:buNone/>
            </a:pPr>
            <a:r>
              <a:rPr lang="en-US" dirty="0" smtClean="0"/>
              <a:t>    </a:t>
            </a:r>
            <a:r>
              <a:rPr lang="en-US" dirty="0" smtClean="0">
                <a:latin typeface="Times New Roman" pitchFamily="18" charset="0"/>
                <a:cs typeface="Times New Roman" pitchFamily="18" charset="0"/>
              </a:rPr>
              <a:t>If Demand for Labour  &lt;  Supply of Labour</a:t>
            </a:r>
          </a:p>
          <a:p>
            <a:pPr>
              <a:buNone/>
            </a:pPr>
            <a:r>
              <a:rPr lang="en-US" dirty="0" smtClean="0">
                <a:latin typeface="Times New Roman" pitchFamily="18" charset="0"/>
                <a:cs typeface="Times New Roman" pitchFamily="18" charset="0"/>
              </a:rPr>
              <a:t>   Then it is feasible.</a:t>
            </a:r>
          </a:p>
          <a:p>
            <a:pPr>
              <a:buNone/>
            </a:pPr>
            <a:r>
              <a:rPr lang="en-US" dirty="0" smtClean="0">
                <a:latin typeface="Times New Roman" pitchFamily="18" charset="0"/>
                <a:cs typeface="Times New Roman" pitchFamily="18" charset="0"/>
              </a:rPr>
              <a:t>   It will be  possible to find the </a:t>
            </a:r>
            <a:r>
              <a:rPr lang="en-US" dirty="0" err="1" smtClean="0">
                <a:latin typeface="Times New Roman" pitchFamily="18" charset="0"/>
                <a:cs typeface="Times New Roman" pitchFamily="18" charset="0"/>
              </a:rPr>
              <a:t>utilisation</a:t>
            </a:r>
            <a:r>
              <a:rPr lang="en-US" dirty="0" smtClean="0">
                <a:latin typeface="Times New Roman" pitchFamily="18" charset="0"/>
                <a:cs typeface="Times New Roman" pitchFamily="18" charset="0"/>
              </a:rPr>
              <a:t> of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&amp; 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only if system is viable.</a:t>
            </a:r>
          </a:p>
          <a:p>
            <a:pPr>
              <a:buNone/>
            </a:pPr>
            <a:r>
              <a:rPr lang="en-US" dirty="0" smtClean="0">
                <a:latin typeface="Times New Roman" pitchFamily="18" charset="0"/>
                <a:cs typeface="Times New Roman" pitchFamily="18" charset="0"/>
              </a:rPr>
              <a:t>             X =  (I-A)      C</a:t>
            </a:r>
          </a:p>
          <a:p>
            <a:pPr>
              <a:buNone/>
            </a:pP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B</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B</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1</a:t>
            </a:r>
          </a:p>
          <a:p>
            <a:pPr>
              <a:buNone/>
            </a:pP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B</a:t>
            </a:r>
            <a:r>
              <a:rPr lang="en-US" sz="2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B</a:t>
            </a:r>
            <a:r>
              <a:rPr lang="en-US" sz="2000" dirty="0" smtClean="0">
                <a:latin typeface="Times New Roman" pitchFamily="18" charset="0"/>
                <a:cs typeface="Times New Roman" pitchFamily="18" charset="0"/>
              </a:rPr>
              <a:t>22 </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2  </a:t>
            </a:r>
          </a:p>
          <a:p>
            <a:pPr>
              <a:buNone/>
            </a:pPr>
            <a:endParaRPr lang="en-US" sz="2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cxnSp>
        <p:nvCxnSpPr>
          <p:cNvPr id="5" name="Straight Connector 4"/>
          <p:cNvCxnSpPr/>
          <p:nvPr/>
        </p:nvCxnSpPr>
        <p:spPr>
          <a:xfrm>
            <a:off x="4724400" y="20574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Minus 5"/>
          <p:cNvSpPr/>
          <p:nvPr/>
        </p:nvSpPr>
        <p:spPr>
          <a:xfrm>
            <a:off x="3429000" y="3657600"/>
            <a:ext cx="228600" cy="152400"/>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3658394" y="37330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Left Bracket 11"/>
          <p:cNvSpPr/>
          <p:nvPr/>
        </p:nvSpPr>
        <p:spPr>
          <a:xfrm>
            <a:off x="2057400" y="4267200"/>
            <a:ext cx="76200" cy="8382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Left Bracket 12"/>
          <p:cNvSpPr/>
          <p:nvPr/>
        </p:nvSpPr>
        <p:spPr>
          <a:xfrm>
            <a:off x="3886200" y="4267200"/>
            <a:ext cx="76200" cy="8382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Left Bracket 13"/>
          <p:cNvSpPr/>
          <p:nvPr/>
        </p:nvSpPr>
        <p:spPr>
          <a:xfrm>
            <a:off x="6248400" y="4267200"/>
            <a:ext cx="76200" cy="8382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p:cNvSpPr/>
          <p:nvPr/>
        </p:nvSpPr>
        <p:spPr>
          <a:xfrm>
            <a:off x="2819399" y="4267200"/>
            <a:ext cx="73152" cy="84124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ket 15"/>
          <p:cNvSpPr/>
          <p:nvPr/>
        </p:nvSpPr>
        <p:spPr>
          <a:xfrm>
            <a:off x="5867400" y="4267200"/>
            <a:ext cx="73152" cy="84124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ket 16"/>
          <p:cNvSpPr/>
          <p:nvPr/>
        </p:nvSpPr>
        <p:spPr>
          <a:xfrm>
            <a:off x="6705600" y="4267200"/>
            <a:ext cx="73152" cy="84124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Equal 18"/>
          <p:cNvSpPr/>
          <p:nvPr/>
        </p:nvSpPr>
        <p:spPr>
          <a:xfrm>
            <a:off x="3048000" y="4572000"/>
            <a:ext cx="457200" cy="3048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Down Arrow 19"/>
          <p:cNvSpPr/>
          <p:nvPr/>
        </p:nvSpPr>
        <p:spPr>
          <a:xfrm>
            <a:off x="4724400" y="5181600"/>
            <a:ext cx="381000" cy="4572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581400" y="5791200"/>
            <a:ext cx="19812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         (I-A) </a:t>
            </a:r>
            <a:endParaRPr lang="en-US" sz="2000" dirty="0">
              <a:latin typeface="Times New Roman" pitchFamily="18" charset="0"/>
              <a:cs typeface="Times New Roman" pitchFamily="18" charset="0"/>
            </a:endParaRPr>
          </a:p>
        </p:txBody>
      </p:sp>
      <p:sp>
        <p:nvSpPr>
          <p:cNvPr id="22" name="Minus 21"/>
          <p:cNvSpPr/>
          <p:nvPr/>
        </p:nvSpPr>
        <p:spPr>
          <a:xfrm>
            <a:off x="4800600" y="5791200"/>
            <a:ext cx="152400" cy="152400"/>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rot="5400000">
            <a:off x="4953000" y="58674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The values of X</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X</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can be written as:</a:t>
            </a:r>
          </a:p>
          <a:p>
            <a:pPr>
              <a:buNone/>
            </a:pP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    = </a:t>
            </a:r>
            <a:r>
              <a:rPr lang="en-US"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B</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2</a:t>
            </a:r>
          </a:p>
          <a:p>
            <a:pPr>
              <a:buNone/>
            </a:pPr>
            <a:r>
              <a:rPr lang="en-US"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2    = </a:t>
            </a:r>
            <a:r>
              <a:rPr lang="en-US"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B</a:t>
            </a:r>
            <a:r>
              <a:rPr lang="en-US" sz="2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C</a:t>
            </a:r>
            <a:r>
              <a:rPr lang="en-US" sz="2000" dirty="0" smtClean="0">
                <a:latin typeface="Times New Roman" pitchFamily="18" charset="0"/>
                <a:cs typeface="Times New Roman" pitchFamily="18" charset="0"/>
              </a:rPr>
              <a:t>2</a:t>
            </a:r>
          </a:p>
          <a:p>
            <a:pPr algn="just">
              <a:buNone/>
            </a:pPr>
            <a:r>
              <a:rPr lang="en-US" sz="2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Value of X</a:t>
            </a:r>
            <a:r>
              <a:rPr lang="en-US" sz="2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is given , thus on the basis of that value, it may be possible to produce X</a:t>
            </a:r>
            <a:r>
              <a:rPr lang="en-US" sz="2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&amp; X</a:t>
            </a:r>
            <a:r>
              <a:rPr lang="en-US" sz="2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Supply of Labour is known &amp; we have to find demand for labour. If supply is less than demand then it is not feasible to produce </a:t>
            </a:r>
            <a:r>
              <a:rPr lang="en-US"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&amp; </a:t>
            </a:r>
            <a:r>
              <a:rPr lang="en-US"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 </a:t>
            </a:r>
            <a:r>
              <a:rPr lang="en-US" sz="2800" dirty="0" smtClean="0">
                <a:latin typeface="Times New Roman" pitchFamily="18" charset="0"/>
                <a:cs typeface="Times New Roman" pitchFamily="18" charset="0"/>
              </a:rPr>
              <a:t>and also not possible to satisfy C</a:t>
            </a:r>
            <a:r>
              <a:rPr lang="en-US" sz="2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&amp; C</a:t>
            </a:r>
            <a:r>
              <a:rPr lang="en-US" sz="2000" dirty="0" smtClean="0">
                <a:latin typeface="Times New Roman" pitchFamily="18" charset="0"/>
                <a:cs typeface="Times New Roman" pitchFamily="18" charset="0"/>
              </a:rPr>
              <a:t>2  </a:t>
            </a:r>
            <a:r>
              <a:rPr lang="en-US" sz="2800" dirty="0" smtClean="0">
                <a:latin typeface="Times New Roman" pitchFamily="18" charset="0"/>
                <a:cs typeface="Times New Roman" pitchFamily="18" charset="0"/>
              </a:rPr>
              <a:t>and Vice-Versa.</a:t>
            </a:r>
          </a:p>
          <a:p>
            <a:pPr>
              <a:buNone/>
            </a:pPr>
            <a:endParaRPr lang="en-US" dirty="0">
              <a:latin typeface="Times New Roman" pitchFamily="18" charset="0"/>
              <a:cs typeface="Times New Roman" pitchFamily="18" charset="0"/>
            </a:endParaRPr>
          </a:p>
        </p:txBody>
      </p:sp>
      <p:sp>
        <p:nvSpPr>
          <p:cNvPr id="4" name="4-Point Star 3"/>
          <p:cNvSpPr/>
          <p:nvPr/>
        </p:nvSpPr>
        <p:spPr>
          <a:xfrm flipH="1">
            <a:off x="1981200" y="2286000"/>
            <a:ext cx="76200" cy="76200"/>
          </a:xfrm>
          <a:prstGeom prst="star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p:cNvSpPr/>
          <p:nvPr/>
        </p:nvSpPr>
        <p:spPr>
          <a:xfrm>
            <a:off x="1981200" y="2819400"/>
            <a:ext cx="76200" cy="76200"/>
          </a:xfrm>
          <a:prstGeom prst="star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4-Point Star 7"/>
          <p:cNvSpPr/>
          <p:nvPr/>
        </p:nvSpPr>
        <p:spPr>
          <a:xfrm>
            <a:off x="4038600" y="5181600"/>
            <a:ext cx="76200" cy="76200"/>
          </a:xfrm>
          <a:prstGeom prst="star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p:cNvSpPr/>
          <p:nvPr/>
        </p:nvSpPr>
        <p:spPr>
          <a:xfrm>
            <a:off x="4953000" y="5181600"/>
            <a:ext cx="45719" cy="45719"/>
          </a:xfrm>
          <a:prstGeom prst="star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Hawkins Simon Viability Condition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dirty="0" smtClean="0"/>
              <a:t>    </a:t>
            </a:r>
            <a:r>
              <a:rPr lang="en-US" dirty="0" smtClean="0">
                <a:latin typeface="Times New Roman" pitchFamily="18" charset="0"/>
                <a:cs typeface="Times New Roman" pitchFamily="18" charset="0"/>
              </a:rPr>
              <a:t>System is viable if and only if it is possible to find optimum levels which can satisfy the final demand requirement. Thus, for viability condition we have,</a:t>
            </a:r>
          </a:p>
          <a:p>
            <a:pPr algn="just">
              <a:buNone/>
            </a:pPr>
            <a:r>
              <a:rPr lang="en-US" dirty="0" smtClean="0">
                <a:latin typeface="Times New Roman" pitchFamily="18" charset="0"/>
                <a:cs typeface="Times New Roman" pitchFamily="18" charset="0"/>
              </a:rPr>
              <a:t>                    I-A   </a:t>
            </a:r>
            <a:r>
              <a:rPr lang="en-US" b="1" dirty="0" smtClean="0">
                <a:latin typeface="Times New Roman" pitchFamily="18" charset="0"/>
                <a:cs typeface="Times New Roman" pitchFamily="18" charset="0"/>
              </a:rPr>
              <a:t> &gt;  </a:t>
            </a:r>
            <a:r>
              <a:rPr lang="en-US" dirty="0" smtClean="0">
                <a:latin typeface="Times New Roman" pitchFamily="18" charset="0"/>
                <a:cs typeface="Times New Roman" pitchFamily="18" charset="0"/>
              </a:rPr>
              <a:t>0</a:t>
            </a:r>
          </a:p>
        </p:txBody>
      </p:sp>
      <p:cxnSp>
        <p:nvCxnSpPr>
          <p:cNvPr id="5" name="Straight Connector 4"/>
          <p:cNvCxnSpPr/>
          <p:nvPr/>
        </p:nvCxnSpPr>
        <p:spPr>
          <a:xfrm rot="5400000">
            <a:off x="2247900" y="39243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86894" y="39235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8229600" cy="3200400"/>
          </a:xfrm>
        </p:spPr>
        <p:txBody>
          <a:bodyPr>
            <a:normAutofit/>
          </a:bodyPr>
          <a:lstStyle/>
          <a:p>
            <a:pPr algn="just">
              <a:buNone/>
            </a:pPr>
            <a:r>
              <a:rPr lang="en-US" sz="2400" dirty="0" smtClean="0">
                <a:latin typeface="Times New Roman" pitchFamily="18" charset="0"/>
                <a:cs typeface="Times New Roman" pitchFamily="18" charset="0"/>
              </a:rPr>
              <a:t>     Input Output analysis is an important application of static general equilibrium approach to the empirical analysis of production. Rationale behind this analysis is that output of every industry is either used as an intermediary input for other industries or as an direct consumption. On the basis of this we will find how much we will have to produce or whether it is viable or not ( if D&lt; S, Viable &amp; if D&gt; S then not Viable).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US" dirty="0" smtClean="0"/>
              <a:t> </a:t>
            </a:r>
            <a:r>
              <a:rPr lang="en-US" dirty="0" smtClean="0">
                <a:latin typeface="Times New Roman" pitchFamily="18" charset="0"/>
                <a:cs typeface="Times New Roman" pitchFamily="18" charset="0"/>
              </a:rPr>
              <a:t>Chiang, A. C. (1992). </a:t>
            </a:r>
            <a:r>
              <a:rPr lang="en-US" i="1" dirty="0" smtClean="0">
                <a:latin typeface="Times New Roman" pitchFamily="18" charset="0"/>
                <a:cs typeface="Times New Roman" pitchFamily="18" charset="0"/>
              </a:rPr>
              <a:t>Elements of dynamic optimization</a:t>
            </a:r>
            <a:r>
              <a:rPr lang="en-US" dirty="0" smtClean="0">
                <a:latin typeface="Times New Roman" pitchFamily="18" charset="0"/>
                <a:cs typeface="Times New Roman" pitchFamily="18" charset="0"/>
              </a:rPr>
              <a:t>. McGraw-Hill, New York. </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Chiang and Wainwright(2005), </a:t>
            </a:r>
            <a:r>
              <a:rPr lang="en-US" i="1" dirty="0" smtClean="0">
                <a:latin typeface="Times New Roman" pitchFamily="18" charset="0"/>
                <a:cs typeface="Times New Roman" pitchFamily="18" charset="0"/>
              </a:rPr>
              <a:t>Fundamental Methods of Mathematical Economics</a:t>
            </a:r>
            <a:r>
              <a:rPr lang="en-US" dirty="0" smtClean="0">
                <a:latin typeface="Times New Roman" pitchFamily="18" charset="0"/>
                <a:cs typeface="Times New Roman" pitchFamily="18" charset="0"/>
              </a:rPr>
              <a:t>, Mc. </a:t>
            </a:r>
            <a:r>
              <a:rPr lang="en-US" dirty="0" err="1" smtClean="0">
                <a:latin typeface="Times New Roman" pitchFamily="18" charset="0"/>
                <a:cs typeface="Times New Roman" pitchFamily="18" charset="0"/>
              </a:rPr>
              <a:t>Graw</a:t>
            </a:r>
            <a:r>
              <a:rPr lang="en-US" dirty="0" smtClean="0">
                <a:latin typeface="Times New Roman" pitchFamily="18" charset="0"/>
                <a:cs typeface="Times New Roman" pitchFamily="18" charset="0"/>
              </a:rPr>
              <a:t> Hill, New  York</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Miller and Blair (2009), </a:t>
            </a:r>
            <a:r>
              <a:rPr lang="en-US" i="1" dirty="0" smtClean="0">
                <a:latin typeface="Times New Roman" pitchFamily="18" charset="0"/>
                <a:cs typeface="Times New Roman" pitchFamily="18" charset="0"/>
              </a:rPr>
              <a:t>Input Output Analysis: Foundations and Extensions</a:t>
            </a:r>
            <a:r>
              <a:rPr lang="en-US" dirty="0" smtClean="0">
                <a:latin typeface="Times New Roman" pitchFamily="18" charset="0"/>
                <a:cs typeface="Times New Roman" pitchFamily="18" charset="0"/>
              </a:rPr>
              <a:t>, Cambridge University Press, UK.</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err="1" smtClean="0">
                <a:latin typeface="Times New Roman" pitchFamily="18" charset="0"/>
                <a:cs typeface="Times New Roman" pitchFamily="18" charset="0"/>
              </a:rPr>
              <a:t>Raa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Thijs</a:t>
            </a:r>
            <a:r>
              <a:rPr lang="en-US" dirty="0" smtClean="0">
                <a:latin typeface="Times New Roman" pitchFamily="18" charset="0"/>
                <a:cs typeface="Times New Roman" pitchFamily="18" charset="0"/>
              </a:rPr>
              <a:t> Ten ( 2005), </a:t>
            </a:r>
            <a:r>
              <a:rPr lang="en-US" i="1" dirty="0" smtClean="0">
                <a:latin typeface="Times New Roman" pitchFamily="18" charset="0"/>
                <a:cs typeface="Times New Roman" pitchFamily="18" charset="0"/>
              </a:rPr>
              <a:t>The Economics of Input Output Analysis</a:t>
            </a:r>
            <a:r>
              <a:rPr lang="en-US" dirty="0" smtClean="0">
                <a:latin typeface="Times New Roman" pitchFamily="18" charset="0"/>
                <a:cs typeface="Times New Roman" pitchFamily="18" charset="0"/>
              </a:rPr>
              <a:t>,  Cambridge University Press, UK.</a:t>
            </a:r>
          </a:p>
          <a:p>
            <a:pPr algn="just">
              <a:buNone/>
            </a:pPr>
            <a:r>
              <a:rPr lang="en-US" dirty="0" smtClean="0">
                <a:latin typeface="Times New Roman" pitchFamily="18" charset="0"/>
                <a:cs typeface="Times New Roman" pitchFamily="18" charset="0"/>
              </a:rPr>
              <a:t>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Open Model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   If besides the n industries the model contains an open sector which exogenously determines a final demand (non-input demand for the product of each industry &amp; which supplies a primary input (say labour service) not produced by n industries themselves, the model is an open model.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Viable Requirements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09600" y="2743200"/>
            <a:ext cx="8229600" cy="1676400"/>
          </a:xfrm>
        </p:spPr>
        <p:txBody>
          <a:bodyPr/>
          <a:lstStyle/>
          <a:p>
            <a:pPr>
              <a:buNone/>
            </a:pPr>
            <a:r>
              <a:rPr lang="en-US" dirty="0" smtClean="0"/>
              <a:t>    </a:t>
            </a:r>
            <a:r>
              <a:rPr lang="en-US" dirty="0" smtClean="0">
                <a:latin typeface="Times New Roman" pitchFamily="18" charset="0"/>
                <a:cs typeface="Times New Roman" pitchFamily="18" charset="0"/>
              </a:rPr>
              <a:t>If we get a situation to find a combination which can satisfy C</a:t>
            </a:r>
            <a:r>
              <a:rPr lang="en-US" sz="14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&amp; C</a:t>
            </a:r>
            <a:r>
              <a:rPr lang="en-US" sz="14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then situation is viable.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Feasible Requirement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09600" y="2514600"/>
            <a:ext cx="8229600" cy="2286000"/>
          </a:xfrm>
        </p:spPr>
        <p:txBody>
          <a:bodyPr/>
          <a:lstStyle/>
          <a:p>
            <a:pPr algn="just">
              <a:buNone/>
            </a:pPr>
            <a:r>
              <a:rPr lang="en-US" dirty="0" smtClean="0">
                <a:latin typeface="Times New Roman" pitchFamily="18" charset="0"/>
                <a:cs typeface="Times New Roman" pitchFamily="18" charset="0"/>
              </a:rPr>
              <a:t>   Viability requirement find combination of X</a:t>
            </a:r>
            <a:r>
              <a:rPr lang="en-US" sz="14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&amp; X</a:t>
            </a:r>
            <a:r>
              <a:rPr lang="en-US" sz="14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to satisfy C</a:t>
            </a:r>
            <a:r>
              <a:rPr lang="en-US" sz="14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&amp; C</a:t>
            </a:r>
            <a:r>
              <a:rPr lang="en-US" sz="14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Once viable requirement is satisfied then we check whether it is possible for economy to produce that product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Types of Goods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8229600" cy="2590800"/>
          </a:xfrm>
        </p:spPr>
        <p:txBody>
          <a:bodyPr/>
          <a:lstStyle/>
          <a:p>
            <a:pPr algn="just">
              <a:buNone/>
            </a:pPr>
            <a:r>
              <a:rPr lang="en-US" dirty="0" smtClean="0"/>
              <a:t>   </a:t>
            </a:r>
            <a:r>
              <a:rPr lang="en-US" dirty="0" smtClean="0">
                <a:latin typeface="Times New Roman" pitchFamily="18" charset="0"/>
                <a:cs typeface="Times New Roman" pitchFamily="18" charset="0"/>
              </a:rPr>
              <a:t>There are two types of goods i.e. Producing &amp; Non-Producing goods. For producing goods there is no problem if system is viable but problem arises for non-producing goods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Assumptions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v"/>
            </a:pPr>
            <a:r>
              <a:rPr lang="en-US"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Each industry produces only one homogeneous commodity.</a:t>
            </a:r>
          </a:p>
          <a:p>
            <a:pPr algn="just">
              <a:buFont typeface="Wingdings" pitchFamily="2" charset="2"/>
              <a:buChar char="v"/>
            </a:pPr>
            <a:r>
              <a:rPr lang="en-US" sz="3500" dirty="0" smtClean="0">
                <a:latin typeface="Times New Roman" pitchFamily="18" charset="0"/>
                <a:cs typeface="Times New Roman" pitchFamily="18" charset="0"/>
              </a:rPr>
              <a:t> Each industry uses a fixed input ratio for production of its output.</a:t>
            </a:r>
          </a:p>
          <a:p>
            <a:pPr algn="just">
              <a:buFont typeface="Wingdings" pitchFamily="2" charset="2"/>
              <a:buChar char="v"/>
            </a:pPr>
            <a:r>
              <a:rPr lang="en-US" sz="3500" dirty="0" smtClean="0">
                <a:latin typeface="Times New Roman" pitchFamily="18" charset="0"/>
                <a:cs typeface="Times New Roman" pitchFamily="18" charset="0"/>
              </a:rPr>
              <a:t>Production in every industry is subject to constant return to scale.</a:t>
            </a:r>
          </a:p>
          <a:p>
            <a:pPr algn="just">
              <a:buFont typeface="Wingdings" pitchFamily="2" charset="2"/>
              <a:buChar char="v"/>
            </a:pPr>
            <a:r>
              <a:rPr lang="en-US" sz="3500" dirty="0" smtClean="0">
                <a:latin typeface="Times New Roman" pitchFamily="18" charset="0"/>
                <a:cs typeface="Times New Roman" pitchFamily="18" charset="0"/>
              </a:rPr>
              <a:t> Only one method is viable to produce the commodity</a:t>
            </a:r>
          </a:p>
          <a:p>
            <a:pPr algn="just">
              <a:buFont typeface="Wingdings" pitchFamily="2" charset="2"/>
              <a:buChar char="v"/>
            </a:pPr>
            <a:r>
              <a:rPr lang="en-US" sz="3500" dirty="0" smtClean="0">
                <a:latin typeface="Times New Roman" pitchFamily="18" charset="0"/>
                <a:cs typeface="Times New Roman" pitchFamily="18" charset="0"/>
              </a:rPr>
              <a:t> No joint production takes place means single process can produce either X</a:t>
            </a:r>
            <a:r>
              <a:rPr lang="en-US" sz="1500" dirty="0" smtClean="0">
                <a:latin typeface="Times New Roman" pitchFamily="18" charset="0"/>
                <a:cs typeface="Times New Roman" pitchFamily="18" charset="0"/>
              </a:rPr>
              <a:t>1</a:t>
            </a:r>
            <a:r>
              <a:rPr lang="en-US" sz="3500" dirty="0" smtClean="0">
                <a:latin typeface="Times New Roman" pitchFamily="18" charset="0"/>
                <a:cs typeface="Times New Roman" pitchFamily="18" charset="0"/>
              </a:rPr>
              <a:t> and X</a:t>
            </a:r>
            <a:r>
              <a:rPr lang="en-US" sz="1500" dirty="0" smtClean="0">
                <a:latin typeface="Times New Roman" pitchFamily="18" charset="0"/>
                <a:cs typeface="Times New Roman" pitchFamily="18" charset="0"/>
              </a:rPr>
              <a:t>2</a:t>
            </a:r>
            <a:endParaRPr lang="en-US"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Transaction Matrix</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81000" y="2133600"/>
          <a:ext cx="8229600" cy="1478280"/>
        </p:xfrm>
        <a:graphic>
          <a:graphicData uri="http://schemas.openxmlformats.org/drawingml/2006/table">
            <a:tbl>
              <a:tblPr firstRow="1" bandRow="1">
                <a:tableStyleId>{5C22544A-7EE6-4342-B048-85BDC9FD1C3A}</a:tableStyleId>
              </a:tblPr>
              <a:tblGrid>
                <a:gridCol w="2057400"/>
                <a:gridCol w="2057400"/>
                <a:gridCol w="2057400"/>
                <a:gridCol w="2057400"/>
              </a:tblGrid>
              <a:tr h="142240">
                <a:tc>
                  <a:txBody>
                    <a:bodyPr/>
                    <a:lstStyle/>
                    <a:p>
                      <a:r>
                        <a:rPr lang="en-US" dirty="0" smtClean="0">
                          <a:solidFill>
                            <a:schemeClr val="bg1"/>
                          </a:solidFill>
                          <a:latin typeface="Times New Roman" pitchFamily="18" charset="0"/>
                          <a:cs typeface="Times New Roman" pitchFamily="18" charset="0"/>
                        </a:rPr>
                        <a:t>X</a:t>
                      </a:r>
                      <a:r>
                        <a:rPr lang="en-US" sz="1200" dirty="0" smtClean="0">
                          <a:solidFill>
                            <a:schemeClr val="bg1"/>
                          </a:solidFill>
                          <a:latin typeface="Times New Roman" pitchFamily="18" charset="0"/>
                          <a:cs typeface="Times New Roman" pitchFamily="18" charset="0"/>
                        </a:rPr>
                        <a:t>1</a:t>
                      </a:r>
                      <a:endParaRPr lang="en-US" sz="1200" dirty="0">
                        <a:solidFill>
                          <a:schemeClr val="bg1"/>
                        </a:solidFill>
                        <a:latin typeface="Times New Roman" pitchFamily="18" charset="0"/>
                        <a:cs typeface="Times New Roman" pitchFamily="18" charset="0"/>
                      </a:endParaRPr>
                    </a:p>
                  </a:txBody>
                  <a:tcPr>
                    <a:solidFill>
                      <a:schemeClr val="tx1"/>
                    </a:solidFill>
                  </a:tcPr>
                </a:tc>
                <a:tc>
                  <a:txBody>
                    <a:bodyPr/>
                    <a:lstStyle/>
                    <a:p>
                      <a:r>
                        <a:rPr lang="en-US" dirty="0" smtClean="0">
                          <a:solidFill>
                            <a:schemeClr val="bg1"/>
                          </a:solidFill>
                          <a:latin typeface="Times New Roman" pitchFamily="18" charset="0"/>
                          <a:cs typeface="Times New Roman" pitchFamily="18" charset="0"/>
                        </a:rPr>
                        <a:t>X</a:t>
                      </a:r>
                      <a:r>
                        <a:rPr lang="en-US" sz="1200" dirty="0" smtClean="0">
                          <a:solidFill>
                            <a:schemeClr val="bg1"/>
                          </a:solidFill>
                          <a:latin typeface="Times New Roman" pitchFamily="18" charset="0"/>
                          <a:cs typeface="Times New Roman" pitchFamily="18" charset="0"/>
                        </a:rPr>
                        <a:t>2</a:t>
                      </a:r>
                      <a:endParaRPr lang="en-US" sz="1200" dirty="0">
                        <a:solidFill>
                          <a:schemeClr val="bg1"/>
                        </a:solidFill>
                        <a:latin typeface="Times New Roman" pitchFamily="18" charset="0"/>
                        <a:cs typeface="Times New Roman" pitchFamily="18" charset="0"/>
                      </a:endParaRPr>
                    </a:p>
                  </a:txBody>
                  <a:tcPr>
                    <a:solidFill>
                      <a:schemeClr val="tx1"/>
                    </a:solidFill>
                  </a:tcPr>
                </a:tc>
                <a:tc>
                  <a:txBody>
                    <a:bodyPr/>
                    <a:lstStyle/>
                    <a:p>
                      <a:r>
                        <a:rPr lang="en-US" dirty="0" smtClean="0">
                          <a:solidFill>
                            <a:schemeClr val="bg1"/>
                          </a:solidFill>
                          <a:latin typeface="Times New Roman" pitchFamily="18" charset="0"/>
                          <a:cs typeface="Times New Roman" pitchFamily="18" charset="0"/>
                        </a:rPr>
                        <a:t>Final Demand </a:t>
                      </a:r>
                      <a:endParaRPr lang="en-US" dirty="0">
                        <a:solidFill>
                          <a:schemeClr val="bg1"/>
                        </a:solidFill>
                        <a:latin typeface="Times New Roman" pitchFamily="18" charset="0"/>
                        <a:cs typeface="Times New Roman" pitchFamily="18" charset="0"/>
                      </a:endParaRPr>
                    </a:p>
                  </a:txBody>
                  <a:tcPr>
                    <a:solidFill>
                      <a:schemeClr val="tx1"/>
                    </a:solidFill>
                  </a:tcPr>
                </a:tc>
                <a:tc>
                  <a:txBody>
                    <a:bodyPr/>
                    <a:lstStyle/>
                    <a:p>
                      <a:r>
                        <a:rPr lang="en-US" dirty="0" smtClean="0">
                          <a:solidFill>
                            <a:schemeClr val="bg1"/>
                          </a:solidFill>
                          <a:latin typeface="Times New Roman" pitchFamily="18" charset="0"/>
                          <a:cs typeface="Times New Roman" pitchFamily="18" charset="0"/>
                        </a:rPr>
                        <a:t>Total</a:t>
                      </a:r>
                      <a:r>
                        <a:rPr lang="en-US" baseline="0" dirty="0" smtClean="0">
                          <a:solidFill>
                            <a:schemeClr val="bg1"/>
                          </a:solidFill>
                          <a:latin typeface="Times New Roman" pitchFamily="18" charset="0"/>
                          <a:cs typeface="Times New Roman" pitchFamily="18" charset="0"/>
                        </a:rPr>
                        <a:t> Output</a:t>
                      </a:r>
                      <a:endParaRPr lang="en-US" dirty="0">
                        <a:solidFill>
                          <a:schemeClr val="bg1"/>
                        </a:solidFill>
                        <a:latin typeface="Times New Roman" pitchFamily="18" charset="0"/>
                        <a:cs typeface="Times New Roman" pitchFamily="18" charset="0"/>
                      </a:endParaRPr>
                    </a:p>
                  </a:txBody>
                  <a:tcPr>
                    <a:solidFill>
                      <a:schemeClr val="tx1"/>
                    </a:solidFill>
                  </a:tcPr>
                </a:tc>
              </a:tr>
              <a:tr h="370840">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11</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12</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C</a:t>
                      </a:r>
                      <a:r>
                        <a:rPr lang="en-US" sz="1200" dirty="0" smtClean="0">
                          <a:solidFill>
                            <a:schemeClr val="tx1"/>
                          </a:solidFill>
                          <a:latin typeface="Times New Roman" pitchFamily="18" charset="0"/>
                          <a:cs typeface="Times New Roman" pitchFamily="18" charset="0"/>
                        </a:rPr>
                        <a:t>1</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1</a:t>
                      </a:r>
                      <a:endParaRPr lang="en-US" sz="1200" dirty="0">
                        <a:solidFill>
                          <a:schemeClr val="tx1"/>
                        </a:solidFill>
                        <a:latin typeface="Times New Roman" pitchFamily="18" charset="0"/>
                        <a:cs typeface="Times New Roman" pitchFamily="18" charset="0"/>
                      </a:endParaRPr>
                    </a:p>
                  </a:txBody>
                  <a:tcPr>
                    <a:noFill/>
                  </a:tcPr>
                </a:tc>
              </a:tr>
              <a:tr h="370840">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21</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22</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C</a:t>
                      </a:r>
                      <a:r>
                        <a:rPr lang="en-US" sz="1200" dirty="0" smtClean="0">
                          <a:solidFill>
                            <a:schemeClr val="tx1"/>
                          </a:solidFill>
                          <a:latin typeface="Times New Roman" pitchFamily="18" charset="0"/>
                          <a:cs typeface="Times New Roman" pitchFamily="18" charset="0"/>
                        </a:rPr>
                        <a:t>2</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2</a:t>
                      </a:r>
                      <a:endParaRPr lang="en-US" sz="1200" dirty="0">
                        <a:solidFill>
                          <a:schemeClr val="tx1"/>
                        </a:solidFill>
                        <a:latin typeface="Times New Roman" pitchFamily="18" charset="0"/>
                        <a:cs typeface="Times New Roman" pitchFamily="18" charset="0"/>
                      </a:endParaRPr>
                    </a:p>
                  </a:txBody>
                  <a:tcPr>
                    <a:noFill/>
                  </a:tcPr>
                </a:tc>
              </a:tr>
              <a:tr h="370840">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01</a:t>
                      </a:r>
                      <a:endParaRPr lang="en-US" sz="1200"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02</a:t>
                      </a:r>
                      <a:endParaRPr lang="en-US" sz="1200" dirty="0">
                        <a:solidFill>
                          <a:schemeClr val="tx1"/>
                        </a:solidFill>
                        <a:latin typeface="Times New Roman" pitchFamily="18" charset="0"/>
                        <a:cs typeface="Times New Roman" pitchFamily="18" charset="0"/>
                      </a:endParaRPr>
                    </a:p>
                  </a:txBody>
                  <a:tcPr>
                    <a:noFill/>
                  </a:tcPr>
                </a:tc>
                <a:tc>
                  <a:txBody>
                    <a:bodyPr/>
                    <a:lstStyle/>
                    <a:p>
                      <a:endParaRPr lang="en-US" dirty="0">
                        <a:solidFill>
                          <a:schemeClr val="tx1"/>
                        </a:solidFill>
                        <a:latin typeface="Times New Roman" pitchFamily="18" charset="0"/>
                        <a:cs typeface="Times New Roman" pitchFamily="18" charset="0"/>
                      </a:endParaRPr>
                    </a:p>
                  </a:txBody>
                  <a:tcPr>
                    <a:noFill/>
                  </a:tcPr>
                </a:tc>
                <a:tc>
                  <a:txBody>
                    <a:bodyPr/>
                    <a:lstStyle/>
                    <a:p>
                      <a:r>
                        <a:rPr lang="en-US" dirty="0" smtClean="0">
                          <a:solidFill>
                            <a:schemeClr val="tx1"/>
                          </a:solidFill>
                          <a:latin typeface="Times New Roman" pitchFamily="18" charset="0"/>
                          <a:cs typeface="Times New Roman" pitchFamily="18" charset="0"/>
                        </a:rPr>
                        <a:t>X</a:t>
                      </a:r>
                      <a:r>
                        <a:rPr lang="en-US" sz="1200" dirty="0" smtClean="0">
                          <a:solidFill>
                            <a:schemeClr val="tx1"/>
                          </a:solidFill>
                          <a:latin typeface="Times New Roman" pitchFamily="18" charset="0"/>
                          <a:cs typeface="Times New Roman" pitchFamily="18" charset="0"/>
                        </a:rPr>
                        <a:t>0</a:t>
                      </a:r>
                      <a:endParaRPr lang="en-US" sz="1200" dirty="0">
                        <a:solidFill>
                          <a:schemeClr val="tx1"/>
                        </a:solidFill>
                        <a:latin typeface="Times New Roman" pitchFamily="18" charset="0"/>
                        <a:cs typeface="Times New Roman" pitchFamily="18" charset="0"/>
                      </a:endParaRPr>
                    </a:p>
                  </a:txBody>
                  <a:tcPr>
                    <a:noFill/>
                  </a:tcPr>
                </a:tc>
              </a:tr>
            </a:tbl>
          </a:graphicData>
        </a:graphic>
      </p:graphicFrame>
      <p:sp>
        <p:nvSpPr>
          <p:cNvPr id="5" name="TextBox 4"/>
          <p:cNvSpPr txBox="1"/>
          <p:nvPr/>
        </p:nvSpPr>
        <p:spPr>
          <a:xfrm>
            <a:off x="762000" y="4267200"/>
            <a:ext cx="7086600" cy="1508105"/>
          </a:xfrm>
          <a:prstGeom prst="rect">
            <a:avLst/>
          </a:prstGeom>
          <a:noFill/>
        </p:spPr>
        <p:txBody>
          <a:bodyPr wrap="square" rtlCol="0">
            <a:spAutoFit/>
          </a:bodyPr>
          <a:lstStyle/>
          <a:p>
            <a:r>
              <a:rPr lang="en-US" dirty="0" smtClean="0">
                <a:latin typeface="Times New Roman" pitchFamily="18" charset="0"/>
                <a:cs typeface="Times New Roman" pitchFamily="18" charset="0"/>
              </a:rPr>
              <a:t>Here X</a:t>
            </a:r>
            <a:r>
              <a:rPr lang="en-US" sz="12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&amp; X</a:t>
            </a:r>
            <a:r>
              <a:rPr lang="en-US" sz="12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means total output produced </a:t>
            </a:r>
          </a:p>
          <a:p>
            <a:r>
              <a:rPr lang="en-US" dirty="0" smtClean="0">
                <a:latin typeface="Times New Roman" pitchFamily="18" charset="0"/>
                <a:cs typeface="Times New Roman" pitchFamily="18" charset="0"/>
              </a:rPr>
              <a:t>         X</a:t>
            </a:r>
            <a:r>
              <a:rPr lang="en-US" sz="12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means first commodity required to produce X</a:t>
            </a:r>
            <a:r>
              <a:rPr lang="en-US" sz="12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commodity</a:t>
            </a:r>
          </a:p>
          <a:p>
            <a:r>
              <a:rPr lang="en-US" dirty="0" smtClean="0">
                <a:latin typeface="Times New Roman" pitchFamily="18" charset="0"/>
                <a:cs typeface="Times New Roman" pitchFamily="18" charset="0"/>
              </a:rPr>
              <a:t>         Row stands for distribution function</a:t>
            </a:r>
          </a:p>
          <a:p>
            <a:r>
              <a:rPr lang="en-US" dirty="0" smtClean="0">
                <a:latin typeface="Times New Roman" pitchFamily="18" charset="0"/>
                <a:cs typeface="Times New Roman" pitchFamily="18" charset="0"/>
              </a:rPr>
              <a:t>         Column stands for production function</a:t>
            </a:r>
          </a:p>
          <a:p>
            <a:r>
              <a:rPr lang="en-US" dirty="0" smtClean="0">
                <a:latin typeface="Times New Roman" pitchFamily="18" charset="0"/>
                <a:cs typeface="Times New Roman" pitchFamily="18" charset="0"/>
              </a:rPr>
              <a:t>         Final Demand i.e. non-input demand is C</a:t>
            </a:r>
            <a:r>
              <a:rPr lang="en-US" sz="12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&amp; C</a:t>
            </a:r>
            <a:r>
              <a:rPr lang="en-US" sz="1200" dirty="0" smtClean="0">
                <a:latin typeface="Times New Roman" pitchFamily="18" charset="0"/>
                <a:cs typeface="Times New Roman" pitchFamily="18" charset="0"/>
              </a:rPr>
              <a:t>2</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Solution of Input-Output Model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Rows can be written in equation form as:</a:t>
            </a:r>
          </a:p>
          <a:p>
            <a:pPr algn="ctr">
              <a:buNone/>
            </a:pP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a:t>
            </a:r>
          </a:p>
          <a:p>
            <a:pPr algn="ctr">
              <a:buNone/>
            </a:pP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a:t>
            </a:r>
          </a:p>
          <a:p>
            <a:pPr algn="ctr">
              <a:buNone/>
            </a:pP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01</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02</a:t>
            </a:r>
            <a:r>
              <a:rPr lang="en-US"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0</a:t>
            </a:r>
          </a:p>
          <a:p>
            <a:pPr algn="just">
              <a:buNone/>
            </a:pPr>
            <a:r>
              <a:rPr lang="en-US" sz="2800" dirty="0" smtClean="0">
                <a:latin typeface="Times New Roman" pitchFamily="18" charset="0"/>
                <a:cs typeface="Times New Roman" pitchFamily="18" charset="0"/>
              </a:rPr>
              <a:t>    X</a:t>
            </a:r>
            <a:r>
              <a:rPr lang="en-US" sz="2000" dirty="0" smtClean="0">
                <a:latin typeface="Times New Roman" pitchFamily="18" charset="0"/>
                <a:cs typeface="Times New Roman" pitchFamily="18" charset="0"/>
              </a:rPr>
              <a:t>11, </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21,</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01 are inputs required to produce first commodity. If we divide </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11/</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 </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21/</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 </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01/</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 then we get </a:t>
            </a:r>
            <a:r>
              <a:rPr lang="en-US" sz="2800" dirty="0" smtClean="0">
                <a:latin typeface="Times New Roman" pitchFamily="18" charset="0"/>
                <a:cs typeface="Times New Roman" pitchFamily="18" charset="0"/>
              </a:rPr>
              <a:t>a</a:t>
            </a:r>
            <a:r>
              <a:rPr lang="en-US" sz="1600" dirty="0" smtClean="0">
                <a:latin typeface="Times New Roman" pitchFamily="18" charset="0"/>
                <a:cs typeface="Times New Roman" pitchFamily="18" charset="0"/>
              </a:rPr>
              <a:t>11</a:t>
            </a:r>
            <a:r>
              <a:rPr lang="en-US" sz="2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a:t>
            </a:r>
            <a:r>
              <a:rPr lang="en-US" sz="1600" dirty="0" smtClean="0">
                <a:latin typeface="Times New Roman" pitchFamily="18" charset="0"/>
                <a:cs typeface="Times New Roman" pitchFamily="18" charset="0"/>
              </a:rPr>
              <a:t>21</a:t>
            </a:r>
            <a:r>
              <a:rPr lang="en-US" sz="20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a:t>
            </a:r>
            <a:r>
              <a:rPr lang="en-US" sz="1600" dirty="0" smtClean="0">
                <a:latin typeface="Times New Roman" pitchFamily="18" charset="0"/>
                <a:cs typeface="Times New Roman" pitchFamily="18" charset="0"/>
              </a:rPr>
              <a:t>01</a:t>
            </a:r>
            <a:r>
              <a:rPr lang="en-US" sz="2000" dirty="0" smtClean="0">
                <a:latin typeface="Times New Roman" pitchFamily="18" charset="0"/>
                <a:cs typeface="Times New Roman" pitchFamily="18" charset="0"/>
              </a:rPr>
              <a:t> i.e. per unit requirement of </a:t>
            </a:r>
            <a:r>
              <a:rPr lang="en-US" sz="28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11 i.e. then by having this we will get another matrix i.e. input coefficient matrix.</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966</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Input Output Analysis</vt:lpstr>
      <vt:lpstr>Introduction</vt:lpstr>
      <vt:lpstr>Open Model</vt:lpstr>
      <vt:lpstr>Viable Requirements</vt:lpstr>
      <vt:lpstr>Feasible Requirement</vt:lpstr>
      <vt:lpstr>Types of Goods</vt:lpstr>
      <vt:lpstr>Assumptions</vt:lpstr>
      <vt:lpstr>Transaction Matrix</vt:lpstr>
      <vt:lpstr>Solution of Input-Output Model</vt:lpstr>
      <vt:lpstr>Slide 10</vt:lpstr>
      <vt:lpstr>Input Co-efficient Matrix</vt:lpstr>
      <vt:lpstr>Slide 12</vt:lpstr>
      <vt:lpstr>Slide 13</vt:lpstr>
      <vt:lpstr>Slide 14</vt:lpstr>
      <vt:lpstr>Slide 15</vt:lpstr>
      <vt:lpstr>Slide 16</vt:lpstr>
      <vt:lpstr>Slide 17</vt:lpstr>
      <vt:lpstr>Slide 18</vt:lpstr>
      <vt:lpstr>Hawkins Simon Viability Condition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Output Analysis</dc:title>
  <dc:creator>Dr. Shaveta Kohli</dc:creator>
  <cp:lastModifiedBy>Dr. Shaveta Kohli</cp:lastModifiedBy>
  <cp:revision>46</cp:revision>
  <dcterms:created xsi:type="dcterms:W3CDTF">2016-09-21T01:59:10Z</dcterms:created>
  <dcterms:modified xsi:type="dcterms:W3CDTF">2016-09-22T07:37:45Z</dcterms:modified>
</cp:coreProperties>
</file>