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9994"/>
            <a:ext cx="7772400" cy="1532206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Production Function:</a:t>
            </a:r>
            <a:b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Concept and its various types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733800"/>
            <a:ext cx="5410200" cy="2209800"/>
          </a:xfrm>
        </p:spPr>
        <p:txBody>
          <a:bodyPr>
            <a:normAutofit/>
          </a:bodyPr>
          <a:lstStyle/>
          <a:p>
            <a:pPr algn="r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Preeti Gupta </a:t>
            </a:r>
          </a:p>
          <a:p>
            <a:pPr algn="r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r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Economics</a:t>
            </a:r>
          </a:p>
          <a:p>
            <a:pPr algn="r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 University of Jammu</a:t>
            </a:r>
          </a:p>
          <a:p>
            <a:pPr algn="r"/>
            <a:endParaRPr lang="en-IN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Constant elasticity of Substitution Production Function</a:t>
            </a:r>
            <a:r>
              <a:rPr lang="en-IN" sz="3200" dirty="0" smtClean="0">
                <a:solidFill>
                  <a:schemeClr val="tx2"/>
                </a:solidFill>
              </a:rPr>
              <a:t/>
            </a:r>
            <a:br>
              <a:rPr lang="en-IN" sz="3200" dirty="0" smtClean="0">
                <a:solidFill>
                  <a:schemeClr val="tx2"/>
                </a:solidFill>
              </a:rPr>
            </a:br>
            <a:endParaRPr lang="en-IN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production function which belongs to the CES class has two main characteristics</a:t>
            </a:r>
            <a:endParaRPr lang="en-IN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 is homogenous of degree 1 and</a:t>
            </a:r>
          </a:p>
          <a:p>
            <a:pPr marL="514350" indent="-514350">
              <a:buAutoNum type="arabicParenR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It has a constant elasticity of substitution parameter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given by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ϒ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&gt;0,0≤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≤ 1,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≤1 and e≥0.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038600"/>
            <a:ext cx="5562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important to note that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ϒ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shifts the production function and is called the efficiency parameter,</a:t>
            </a:r>
          </a:p>
          <a:p>
            <a:pPr algn="just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allows K and L to vary and is called distribution parameter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the substitution parameter.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case of higher the elasticity of production function,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equal to its maximum value of 1.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can be shown that for the constant returns to scale case 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=  1/1-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en-IN" sz="6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 that CES function incorporates the linear, fixed- proportions and Cobb- Douglas functions as special cases( for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=1,-infinity and 0 respectively).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Other Production Functions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Linear Production Function: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exhibits constant returns to scale and the shape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isoquants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parallel straight lines.</a:t>
            </a:r>
          </a:p>
          <a:p>
            <a:pPr algn="just"/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Fixed Proportions Production Function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isoquants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L shaped in this case.</a:t>
            </a:r>
          </a:p>
          <a:p>
            <a:pPr algn="just"/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Variable Elasticity of Substitution Production Function: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Such production functions have variable elasticity of substitution parameter along the intercept term of unity.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Aggregate Production Function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This is used in Growth Accounting. Its functional form is Y=F(A,K,L) where Y is total output, K is the stock of the capital and L is the labour force and A is the “Catch all” factor for technology, role of institutions and other relevant forces which measures how productively capital and labour are used in production.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i="1" u="sng" dirty="0" smtClean="0">
                <a:latin typeface="Times New Roman" pitchFamily="18" charset="0"/>
                <a:cs typeface="Times New Roman" pitchFamily="18" charset="0"/>
              </a:rPr>
              <a:t>Joint production function</a:t>
            </a:r>
            <a:endParaRPr lang="en-IN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production function which shows two or more outputs produced from a single input is a joint production function.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sheep raising is a classic example. Sheep is the only input but its two outputs are wool and mutton.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dirty="0" smtClean="0"/>
          </a:p>
          <a:p>
            <a:pPr lvl="0" algn="just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Koutsoyiannis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A, (1979)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Modern Microeconomics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Macmillian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Press Ltd., 2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lvl="0" algn="just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Pindyck,Rubienfield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Mehta,(2009)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Microeconomics,7</a:t>
            </a:r>
            <a:r>
              <a:rPr lang="en-IN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 edition,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Pearson</a:t>
            </a:r>
          </a:p>
          <a:p>
            <a:pPr lvl="0"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Varian, Hal. R, (1992):“Microeconomic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Analysis”,W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 Norton &amp; Company.</a:t>
            </a:r>
          </a:p>
          <a:p>
            <a:pPr lvl="0"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Henderson J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R.A.Quandt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(1984): Microeconomic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Theory,McGraw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Hill,Tokyo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Mas-colell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M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Whinston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J R Green, (1995): “Microeconomic Theory”, Oxford University Press.</a:t>
            </a:r>
          </a:p>
          <a:p>
            <a:pPr algn="just"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production function for a single product</a:t>
            </a:r>
            <a:endParaRPr lang="en-IN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The production function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a purely technical relation which connects factor inputs and outputs. It describes the laws of proportion, that is, the transformation of factor inputs into products at any particular time period.</a:t>
            </a:r>
          </a:p>
          <a:p>
            <a:pPr algn="just"/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Method of production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a combination of factor inputs required for the production of one unit of output.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Isoquant and its types</a:t>
            </a:r>
            <a:endParaRPr lang="en-IN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Isoquant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is the locus of all the technically efficient methods(or all the combinations of factors of production) for producing a given level of output.</a:t>
            </a:r>
          </a:p>
          <a:p>
            <a:pPr>
              <a:buNone/>
            </a:pPr>
            <a:r>
              <a:rPr lang="en-IN" sz="2200" u="sng" dirty="0" smtClean="0">
                <a:latin typeface="Times New Roman" pitchFamily="18" charset="0"/>
                <a:cs typeface="Times New Roman" pitchFamily="18" charset="0"/>
              </a:rPr>
              <a:t>Different shapes of Isoquant:</a:t>
            </a:r>
          </a:p>
          <a:p>
            <a:r>
              <a:rPr lang="en-IN" sz="2200" b="1" i="1" dirty="0" smtClean="0">
                <a:latin typeface="Times New Roman" pitchFamily="18" charset="0"/>
                <a:cs typeface="Times New Roman" pitchFamily="18" charset="0"/>
              </a:rPr>
              <a:t>Linear Isoquant: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assumes perfect substitutability of factors of production: a given commodity may be produced by using only capital, or only labour, or by an infinite combination of K and L.</a:t>
            </a:r>
          </a:p>
          <a:p>
            <a:r>
              <a:rPr lang="en-IN" sz="2200" b="1" i="1" dirty="0" smtClean="0">
                <a:latin typeface="Times New Roman" pitchFamily="18" charset="0"/>
                <a:cs typeface="Times New Roman" pitchFamily="18" charset="0"/>
              </a:rPr>
              <a:t>Input output Isoquant: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assumes strict complementarity of the factors of production.</a:t>
            </a:r>
          </a:p>
          <a:p>
            <a:r>
              <a:rPr lang="en-IN" sz="2200" b="1" i="1" dirty="0" smtClean="0">
                <a:latin typeface="Times New Roman" pitchFamily="18" charset="0"/>
                <a:cs typeface="Times New Roman" pitchFamily="18" charset="0"/>
              </a:rPr>
              <a:t>Kinked Isoquant: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 assumes limited substitutability of K and L. It is also known as ‘activity analysis-Isoquant’ or linear programming Isoquant.</a:t>
            </a:r>
          </a:p>
          <a:p>
            <a:r>
              <a:rPr lang="en-IN" sz="2200" b="1" i="1" dirty="0" smtClean="0">
                <a:latin typeface="Times New Roman" pitchFamily="18" charset="0"/>
                <a:cs typeface="Times New Roman" pitchFamily="18" charset="0"/>
              </a:rPr>
              <a:t>Smooth, convex Isoquant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: This assumes continuous substitutability of K and L over a certain range, beyond which factors cannot substitute each other.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Various concepts used in the theory of production</a:t>
            </a:r>
            <a:r>
              <a:rPr lang="en-IN" dirty="0" smtClean="0">
                <a:solidFill>
                  <a:schemeClr val="tx2"/>
                </a:solidFill>
              </a:rPr>
              <a:t>.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Marginal productivity of a factor of production</a:t>
            </a:r>
            <a:r>
              <a:rPr lang="en-IN" sz="2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defined as the change in output resulting from a very small change of this factor, keeping all other factors constant.</a:t>
            </a:r>
          </a:p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Marginal rate of technical substitution</a:t>
            </a:r>
            <a:r>
              <a:rPr lang="en-IN" sz="2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slope of Isoquant is called MRTS and is equal to the ratio of marginal products of the factors.</a:t>
            </a:r>
          </a:p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Elasticity of substitution:</a:t>
            </a:r>
          </a:p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Factor Intensity: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measured by the slope of the line through the origin representing the particular process</a:t>
            </a:r>
          </a:p>
          <a:p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The efficiency of production: </a:t>
            </a:r>
          </a:p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The returns to scale.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refers to the effects of scale relationships. It can be constant returns to scale, Increasing returns to scale and decreasing returns to scale.</a:t>
            </a:r>
          </a:p>
          <a:p>
            <a:r>
              <a:rPr lang="en-IN" sz="2000" b="1" i="1" u="sng" dirty="0" smtClean="0">
                <a:latin typeface="Times New Roman" pitchFamily="18" charset="0"/>
                <a:cs typeface="Times New Roman" pitchFamily="18" charset="0"/>
              </a:rPr>
              <a:t>Homogenous function: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If each of the factor inputs is multiplied by k, then k is completely factored out of the function.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Lets make these concepts clear by an example of Cobb –Douglas Production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Different types of Production Functions</a:t>
            </a:r>
            <a:endParaRPr lang="en-IN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Linear Production Function</a:t>
            </a:r>
            <a:endParaRPr lang="en-IN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Fixed Proportions Production Function</a:t>
            </a:r>
            <a:endParaRPr lang="en-IN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i="1" u="sng" dirty="0" smtClean="0">
                <a:latin typeface="Times New Roman" pitchFamily="18" charset="0"/>
                <a:cs typeface="Times New Roman" pitchFamily="18" charset="0"/>
              </a:rPr>
              <a:t>Cobb-Douglas Production Function</a:t>
            </a:r>
          </a:p>
          <a:p>
            <a:r>
              <a:rPr lang="en-IN" sz="2400" b="1" i="1" u="sng" dirty="0" smtClean="0">
                <a:latin typeface="Times New Roman" pitchFamily="18" charset="0"/>
                <a:cs typeface="Times New Roman" pitchFamily="18" charset="0"/>
              </a:rPr>
              <a:t>Constant Elasticity of Substitution Production Function</a:t>
            </a:r>
          </a:p>
          <a:p>
            <a:r>
              <a:rPr lang="en-IN" sz="24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Variable Elasticity of Substitution Production Function</a:t>
            </a:r>
          </a:p>
          <a:p>
            <a:r>
              <a:rPr lang="en-IN" sz="24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Aggregate Production Function</a:t>
            </a:r>
          </a:p>
          <a:p>
            <a:r>
              <a:rPr lang="en-IN" sz="24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Joint Production function</a:t>
            </a:r>
          </a:p>
          <a:p>
            <a:pPr>
              <a:buNone/>
            </a:pPr>
            <a:endParaRPr lang="en-IN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IN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IN" sz="2000" dirty="0" smtClean="0">
                <a:solidFill>
                  <a:schemeClr val="accent3"/>
                </a:solidFill>
              </a:rPr>
              <a:t>Note:  </a:t>
            </a:r>
            <a:r>
              <a:rPr lang="en-IN" sz="2000" dirty="0" smtClean="0"/>
              <a:t>In the next slide, the concepts are cleared with the help of Cobb- Douglas Production function only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Cobb- Douglas Production Function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production function was developed and tested against statistical evidence by Charles Cobb and Paul Douglas during 1927-1947.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mathematical form of CD production function is: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X=b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b2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where X is the output, L is the labour and K is the capital.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Now lets explain the concepts mentioned in the 4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slide with the help of this production function,</a:t>
            </a:r>
          </a:p>
          <a:p>
            <a:pPr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IN" sz="2800" b="1" i="1" u="sng" dirty="0" smtClean="0">
                <a:latin typeface="Times New Roman" pitchFamily="18" charset="0"/>
                <a:cs typeface="Times New Roman" pitchFamily="18" charset="0"/>
              </a:rPr>
              <a:t>The marginal product of factors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marginal product of labour: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∂X/∂L= 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18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endParaRPr lang="en-IN" sz="36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)L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aseline="30000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baseline="300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pPr marL="514350" indent="-514350"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943600"/>
            <a:ext cx="3810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Thus, the marginal product of labour is equal to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MPL = b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(AP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Similarly, the marginal product of capital is equal to </a:t>
            </a:r>
          </a:p>
          <a:p>
            <a:pPr algn="just">
              <a:buNone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MPk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IN" sz="2400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2. The marginal rate </a:t>
            </a:r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of technical substitution</a:t>
            </a:r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IN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MRTS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L,K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=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191000"/>
            <a:ext cx="419100" cy="10858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223294"/>
            <a:ext cx="657225" cy="806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1219200"/>
            <a:ext cx="5410200" cy="762000"/>
          </a:xfrm>
        </p:spPr>
        <p:txBody>
          <a:bodyPr>
            <a:normAutofit fontScale="90000"/>
          </a:bodyPr>
          <a:lstStyle/>
          <a:p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dirty="0" smtClean="0"/>
              <a:t>                                 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9600" b="1" i="1" u="sng" dirty="0" smtClean="0">
                <a:latin typeface="Times New Roman" pitchFamily="18" charset="0"/>
                <a:cs typeface="Times New Roman" pitchFamily="18" charset="0"/>
              </a:rPr>
              <a:t>3.Elasticity of substitution:</a:t>
            </a:r>
            <a:endParaRPr lang="en-IN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96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= 1 in case of this production function.</a:t>
            </a:r>
          </a:p>
          <a:p>
            <a:pPr>
              <a:buNone/>
            </a:pP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IN" sz="9600" b="1" i="1" u="sng" dirty="0" smtClean="0">
                <a:latin typeface="Times New Roman" pitchFamily="18" charset="0"/>
                <a:cs typeface="Times New Roman" pitchFamily="18" charset="0"/>
              </a:rPr>
              <a:t>Factor intensity :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In CD production function, factor intensity is measured by the ratio 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/b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buNone/>
            </a:pP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     The higher this ratio the more labour intensive the technique. Similarly, the lower the ratio ,the more capital intensive the technique .</a:t>
            </a:r>
            <a:endParaRPr lang="en-IN" sz="9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9600" b="1" i="1" u="sng" dirty="0" smtClean="0">
                <a:latin typeface="Times New Roman" pitchFamily="18" charset="0"/>
                <a:cs typeface="Times New Roman" pitchFamily="18" charset="0"/>
              </a:rPr>
              <a:t>5.The efficiency of production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:  It is measured by 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0. </a:t>
            </a:r>
          </a:p>
          <a:p>
            <a:pPr algn="just">
              <a:buNone/>
            </a:pP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     The more efficient firm will have a larger 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 than the less efficient one if the two firms have the same K,L, 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1 and 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9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9600" dirty="0" smtClean="0">
                <a:latin typeface="Times New Roman" pitchFamily="18" charset="0"/>
                <a:cs typeface="Times New Roman" pitchFamily="18" charset="0"/>
              </a:rPr>
              <a:t> and still produce different quantities of output.</a:t>
            </a:r>
          </a:p>
          <a:p>
            <a:pPr>
              <a:buNone/>
            </a:pPr>
            <a:endParaRPr lang="en-IN" sz="2400" b="1" i="1" u="sng" dirty="0" smtClean="0"/>
          </a:p>
          <a:p>
            <a:pPr>
              <a:buNone/>
            </a:pPr>
            <a:endParaRPr lang="en-IN" sz="2400" b="1" i="1" u="sng" dirty="0" smtClean="0"/>
          </a:p>
          <a:p>
            <a:pPr>
              <a:buNone/>
            </a:pPr>
            <a:endParaRPr lang="en-IN" sz="2400" b="1" i="1" u="sng" dirty="0" smtClean="0"/>
          </a:p>
          <a:p>
            <a:pPr>
              <a:buNone/>
            </a:pPr>
            <a:endParaRPr lang="en-IN" sz="2400" b="1" i="1" u="sng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524000"/>
            <a:ext cx="3657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i="1" u="sng" dirty="0" smtClean="0">
                <a:latin typeface="Times New Roman" pitchFamily="18" charset="0"/>
                <a:cs typeface="Times New Roman" pitchFamily="18" charset="0"/>
              </a:rPr>
              <a:t>6.The returns to scale: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returns to scale in Cobb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douglas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PF is given by the sum of the coefficients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If (b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IN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)=1, it is constant returns to scale</a:t>
            </a:r>
            <a:endParaRPr lang="en-IN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(b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)&gt;1, it is increasing  returns to scale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(b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)&lt;1, it is decreasing returns to scale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7. This production function is homogenous of degree 1.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1163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Production Function: Concept and its various types  </vt:lpstr>
      <vt:lpstr>The production function for a single product</vt:lpstr>
      <vt:lpstr>Isoquant and its types</vt:lpstr>
      <vt:lpstr>Various concepts used in the theory of production.</vt:lpstr>
      <vt:lpstr>Different types of Production Functions</vt:lpstr>
      <vt:lpstr>Cobb- Douglas Production Function </vt:lpstr>
      <vt:lpstr>Slide 7</vt:lpstr>
      <vt:lpstr> </vt:lpstr>
      <vt:lpstr>Slide 9</vt:lpstr>
      <vt:lpstr>Constant elasticity of Substitution Production Function </vt:lpstr>
      <vt:lpstr>Slide 11</vt:lpstr>
      <vt:lpstr>Other Production Functions</vt:lpstr>
      <vt:lpstr>Slide 13</vt:lpstr>
      <vt:lpstr>Joint production function</vt:lpstr>
      <vt:lpstr>References: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Preeti Gupta(AP)</dc:creator>
  <cp:lastModifiedBy>Preeti Gupta(AP)</cp:lastModifiedBy>
  <cp:revision>44</cp:revision>
  <dcterms:created xsi:type="dcterms:W3CDTF">2006-08-16T00:00:00Z</dcterms:created>
  <dcterms:modified xsi:type="dcterms:W3CDTF">2016-09-23T10:53:26Z</dcterms:modified>
</cp:coreProperties>
</file>