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9" r:id="rId4"/>
    <p:sldId id="260" r:id="rId5"/>
    <p:sldId id="274" r:id="rId6"/>
    <p:sldId id="266" r:id="rId7"/>
    <p:sldId id="277" r:id="rId8"/>
    <p:sldId id="278" r:id="rId9"/>
    <p:sldId id="264" r:id="rId10"/>
    <p:sldId id="265" r:id="rId11"/>
    <p:sldId id="272" r:id="rId12"/>
    <p:sldId id="268" r:id="rId13"/>
    <p:sldId id="279" r:id="rId14"/>
    <p:sldId id="280" r:id="rId15"/>
    <p:sldId id="281"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4673F79-259D-40CE-B823-A468AB13F3A3}" type="datetimeFigureOut">
              <a:rPr lang="en-IN" smtClean="0"/>
              <a:pPr/>
              <a:t>17-02-2016</a:t>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EC9FD4D-A79E-4CB2-BAF9-5680576276AC}"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4673F79-259D-40CE-B823-A468AB13F3A3}" type="datetimeFigureOut">
              <a:rPr lang="en-IN" smtClean="0"/>
              <a:pPr/>
              <a:t>17-02-2016</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9EC9FD4D-A79E-4CB2-BAF9-5680576276AC}"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4673F79-259D-40CE-B823-A468AB13F3A3}" type="datetimeFigureOut">
              <a:rPr lang="en-IN" smtClean="0"/>
              <a:pPr/>
              <a:t>17-02-2016</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9EC9FD4D-A79E-4CB2-BAF9-5680576276AC}"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4673F79-259D-40CE-B823-A468AB13F3A3}" type="datetimeFigureOut">
              <a:rPr lang="en-IN" smtClean="0"/>
              <a:pPr/>
              <a:t>17-02-2016</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9EC9FD4D-A79E-4CB2-BAF9-5680576276AC}" type="slidenum">
              <a:rPr lang="en-IN" smtClean="0"/>
              <a:pPr/>
              <a:t>‹#›</a:t>
            </a:fld>
            <a:endParaRPr lang="en-IN"/>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4673F79-259D-40CE-B823-A468AB13F3A3}" type="datetimeFigureOut">
              <a:rPr lang="en-IN" smtClean="0"/>
              <a:pPr/>
              <a:t>17-02-2016</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9EC9FD4D-A79E-4CB2-BAF9-5680576276AC}" type="slidenum">
              <a:rPr lang="en-IN" smtClean="0"/>
              <a:pPr/>
              <a:t>‹#›</a:t>
            </a:fld>
            <a:endParaRPr lang="en-IN"/>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4673F79-259D-40CE-B823-A468AB13F3A3}" type="datetimeFigureOut">
              <a:rPr lang="en-IN" smtClean="0"/>
              <a:pPr/>
              <a:t>17-02-2016</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9EC9FD4D-A79E-4CB2-BAF9-5680576276AC}" type="slidenum">
              <a:rPr lang="en-IN" smtClean="0"/>
              <a:pPr/>
              <a:t>‹#›</a:t>
            </a:fld>
            <a:endParaRPr lang="en-I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4673F79-259D-40CE-B823-A468AB13F3A3}" type="datetimeFigureOut">
              <a:rPr lang="en-IN" smtClean="0"/>
              <a:pPr/>
              <a:t>17-02-2016</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9EC9FD4D-A79E-4CB2-BAF9-5680576276AC}"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4673F79-259D-40CE-B823-A468AB13F3A3}" type="datetimeFigureOut">
              <a:rPr lang="en-IN" smtClean="0"/>
              <a:pPr/>
              <a:t>17-02-2016</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9EC9FD4D-A79E-4CB2-BAF9-5680576276AC}" type="slidenum">
              <a:rPr lang="en-IN" smtClean="0"/>
              <a:pPr/>
              <a:t>‹#›</a:t>
            </a:fld>
            <a:endParaRPr lang="en-I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4673F79-259D-40CE-B823-A468AB13F3A3}" type="datetimeFigureOut">
              <a:rPr lang="en-IN" smtClean="0"/>
              <a:pPr/>
              <a:t>17-02-2016</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9EC9FD4D-A79E-4CB2-BAF9-5680576276AC}"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4673F79-259D-40CE-B823-A468AB13F3A3}" type="datetimeFigureOut">
              <a:rPr lang="en-IN" smtClean="0"/>
              <a:pPr/>
              <a:t>17-02-2016</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9EC9FD4D-A79E-4CB2-BAF9-5680576276AC}"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4673F79-259D-40CE-B823-A468AB13F3A3}" type="datetimeFigureOut">
              <a:rPr lang="en-IN" smtClean="0"/>
              <a:pPr/>
              <a:t>17-02-2016</a:t>
            </a:fld>
            <a:endParaRPr lang="en-IN"/>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EC9FD4D-A79E-4CB2-BAF9-5680576276AC}" type="slidenum">
              <a:rPr lang="en-IN" smtClean="0"/>
              <a:pPr/>
              <a:t>‹#›</a:t>
            </a:fld>
            <a:endParaRPr lang="en-IN"/>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4673F79-259D-40CE-B823-A468AB13F3A3}" type="datetimeFigureOut">
              <a:rPr lang="en-IN" smtClean="0"/>
              <a:pPr/>
              <a:t>17-02-2016</a:t>
            </a:fld>
            <a:endParaRPr lang="en-IN"/>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N"/>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EC9FD4D-A79E-4CB2-BAF9-5680576276AC}"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1916832"/>
            <a:ext cx="8496944" cy="4339650"/>
          </a:xfrm>
          <a:prstGeom prst="rect">
            <a:avLst/>
          </a:prstGeom>
        </p:spPr>
        <p:txBody>
          <a:bodyPr wrap="square">
            <a:spAutoFit/>
          </a:bodyPr>
          <a:lstStyle/>
          <a:p>
            <a:pPr algn="ctr"/>
            <a:r>
              <a:rPr lang="en-IN" sz="6000" b="1" i="1" dirty="0" smtClean="0">
                <a:solidFill>
                  <a:srgbClr val="C00000"/>
                </a:solidFill>
                <a:latin typeface="Times New Roman" pitchFamily="18" charset="0"/>
                <a:cs typeface="Times New Roman" pitchFamily="18" charset="0"/>
              </a:rPr>
              <a:t>The </a:t>
            </a:r>
            <a:r>
              <a:rPr lang="en-IN" sz="6000" b="1" i="1" dirty="0" err="1" smtClean="0">
                <a:solidFill>
                  <a:srgbClr val="C00000"/>
                </a:solidFill>
                <a:latin typeface="Times New Roman" pitchFamily="18" charset="0"/>
                <a:cs typeface="Times New Roman" pitchFamily="18" charset="0"/>
              </a:rPr>
              <a:t>Marginalist</a:t>
            </a:r>
            <a:r>
              <a:rPr lang="en-IN" sz="6000" b="1" i="1" smtClean="0">
                <a:solidFill>
                  <a:srgbClr val="C00000"/>
                </a:solidFill>
                <a:latin typeface="Times New Roman" pitchFamily="18" charset="0"/>
                <a:cs typeface="Times New Roman" pitchFamily="18" charset="0"/>
              </a:rPr>
              <a:t> </a:t>
            </a:r>
            <a:r>
              <a:rPr lang="en-IN" sz="6000" b="1" i="1" smtClean="0">
                <a:solidFill>
                  <a:srgbClr val="C00000"/>
                </a:solidFill>
                <a:latin typeface="Times New Roman" pitchFamily="18" charset="0"/>
                <a:cs typeface="Times New Roman" pitchFamily="18" charset="0"/>
              </a:rPr>
              <a:t>Controversy</a:t>
            </a:r>
            <a:r>
              <a:rPr lang="en-IN" sz="6000" b="1" i="1" smtClean="0">
                <a:solidFill>
                  <a:srgbClr val="C00000"/>
                </a:solidFill>
                <a:latin typeface="Times New Roman" pitchFamily="18" charset="0"/>
                <a:cs typeface="Times New Roman" pitchFamily="18" charset="0"/>
              </a:rPr>
              <a:t> </a:t>
            </a:r>
            <a:endParaRPr lang="en-IN" sz="6000" b="1" i="1" dirty="0" smtClean="0">
              <a:solidFill>
                <a:srgbClr val="C00000"/>
              </a:solidFill>
              <a:latin typeface="Times New Roman" pitchFamily="18" charset="0"/>
              <a:cs typeface="Times New Roman" pitchFamily="18" charset="0"/>
            </a:endParaRPr>
          </a:p>
          <a:p>
            <a:pPr algn="ctr"/>
            <a:r>
              <a:rPr lang="en-IN" sz="2400" b="1" i="1" dirty="0" smtClean="0">
                <a:latin typeface="Times New Roman" pitchFamily="18" charset="0"/>
                <a:cs typeface="Times New Roman" pitchFamily="18" charset="0"/>
              </a:rPr>
              <a:t>Anil Kumar </a:t>
            </a:r>
            <a:r>
              <a:rPr lang="en-IN" sz="2400" b="1" i="1" dirty="0" err="1" smtClean="0">
                <a:latin typeface="Times New Roman" pitchFamily="18" charset="0"/>
                <a:cs typeface="Times New Roman" pitchFamily="18" charset="0"/>
              </a:rPr>
              <a:t>Bharti</a:t>
            </a:r>
            <a:endParaRPr lang="en-IN" sz="2400" b="1" i="1" dirty="0" smtClean="0">
              <a:latin typeface="Times New Roman" pitchFamily="18" charset="0"/>
              <a:cs typeface="Times New Roman" pitchFamily="18" charset="0"/>
            </a:endParaRPr>
          </a:p>
          <a:p>
            <a:pPr algn="ctr"/>
            <a:r>
              <a:rPr lang="en-IN" sz="2400" b="1" i="1" dirty="0" smtClean="0">
                <a:latin typeface="Times New Roman" pitchFamily="18" charset="0"/>
                <a:cs typeface="Times New Roman" pitchFamily="18" charset="0"/>
              </a:rPr>
              <a:t>Assistant </a:t>
            </a:r>
            <a:r>
              <a:rPr lang="en-IN" sz="2400" b="1" i="1" dirty="0" smtClean="0">
                <a:latin typeface="Times New Roman" pitchFamily="18" charset="0"/>
                <a:cs typeface="Times New Roman" pitchFamily="18" charset="0"/>
              </a:rPr>
              <a:t>Professor</a:t>
            </a:r>
            <a:br>
              <a:rPr lang="en-IN" sz="2400" b="1" i="1" dirty="0" smtClean="0">
                <a:latin typeface="Times New Roman" pitchFamily="18" charset="0"/>
                <a:cs typeface="Times New Roman" pitchFamily="18" charset="0"/>
              </a:rPr>
            </a:br>
            <a:r>
              <a:rPr lang="en-IN" sz="2400" b="1" i="1" dirty="0" smtClean="0">
                <a:latin typeface="Times New Roman" pitchFamily="18" charset="0"/>
                <a:cs typeface="Times New Roman" pitchFamily="18" charset="0"/>
              </a:rPr>
              <a:t>Department of Economics</a:t>
            </a:r>
            <a:br>
              <a:rPr lang="en-IN" sz="2400" b="1" i="1" dirty="0" smtClean="0">
                <a:latin typeface="Times New Roman" pitchFamily="18" charset="0"/>
                <a:cs typeface="Times New Roman" pitchFamily="18" charset="0"/>
              </a:rPr>
            </a:br>
            <a:r>
              <a:rPr lang="en-IN" sz="2400" b="1" i="1" dirty="0" smtClean="0">
                <a:latin typeface="Times New Roman" pitchFamily="18" charset="0"/>
                <a:cs typeface="Times New Roman" pitchFamily="18" charset="0"/>
              </a:rPr>
              <a:t>Central University of Jammu</a:t>
            </a:r>
            <a:r>
              <a:rPr lang="en-US" sz="2400" dirty="0" smtClean="0">
                <a:latin typeface="Times New Roman" pitchFamily="18" charset="0"/>
                <a:cs typeface="Times New Roman" pitchFamily="18" charset="0"/>
              </a:rPr>
              <a:t> </a:t>
            </a:r>
          </a:p>
          <a:p>
            <a:pPr algn="ctr"/>
            <a:endParaRPr lang="en-IN" sz="6000" i="1" dirty="0">
              <a:solidFill>
                <a:srgbClr val="C00000"/>
              </a:solidFill>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5376672"/>
          </a:xfrm>
        </p:spPr>
        <p:txBody>
          <a:bodyPr>
            <a:normAutofit fontScale="62500" lnSpcReduction="20000"/>
          </a:bodyPr>
          <a:lstStyle/>
          <a:p>
            <a:pPr algn="just"/>
            <a:endParaRPr lang="en-IN" sz="3000" dirty="0" smtClean="0">
              <a:latin typeface="Times New Roman" pitchFamily="18" charset="0"/>
              <a:cs typeface="Times New Roman" pitchFamily="18" charset="0"/>
            </a:endParaRPr>
          </a:p>
          <a:p>
            <a:pPr algn="just"/>
            <a:r>
              <a:rPr lang="en-IN" sz="4500" dirty="0" smtClean="0">
                <a:latin typeface="Times New Roman" pitchFamily="18" charset="0"/>
                <a:cs typeface="Times New Roman" pitchFamily="18" charset="0"/>
              </a:rPr>
              <a:t>As per Hall and Hitch, firms do not know their demand curve nor their marginal costs, hence the application of the marginalist rule MC=MR is impossible.</a:t>
            </a:r>
          </a:p>
          <a:p>
            <a:pPr algn="just"/>
            <a:r>
              <a:rPr lang="en-IN" sz="4500" dirty="0" smtClean="0">
                <a:latin typeface="Times New Roman" pitchFamily="18" charset="0"/>
                <a:cs typeface="Times New Roman" pitchFamily="18" charset="0"/>
              </a:rPr>
              <a:t>Firms believe ‘full cost price’ is the ‘right’ price as it covered the costs of production and allowed a ‘fair’ profit when the plant was ‘normally’ utilised.</a:t>
            </a:r>
          </a:p>
          <a:p>
            <a:pPr algn="just"/>
            <a:r>
              <a:rPr lang="en-IN" sz="4500" dirty="0" smtClean="0">
                <a:latin typeface="Times New Roman" pitchFamily="18" charset="0"/>
                <a:cs typeface="Times New Roman" pitchFamily="18" charset="0"/>
              </a:rPr>
              <a:t>Prices of manufacturers were fairly sticky, despite changes in demand and costs while the traditional theory predicted a change in price and output in response to changes in demand and costs at least in the short run. </a:t>
            </a:r>
          </a:p>
          <a:p>
            <a:endParaRPr lang="en-IN" dirty="0" smtClean="0"/>
          </a:p>
          <a:p>
            <a:endParaRPr lang="en-IN" dirty="0"/>
          </a:p>
        </p:txBody>
      </p:sp>
      <p:sp>
        <p:nvSpPr>
          <p:cNvPr id="2" name="Title 1"/>
          <p:cNvSpPr>
            <a:spLocks noGrp="1"/>
          </p:cNvSpPr>
          <p:nvPr>
            <p:ph type="title"/>
          </p:nvPr>
        </p:nvSpPr>
        <p:spPr/>
        <p:txBody>
          <a:bodyPr>
            <a:noAutofit/>
          </a:bodyPr>
          <a:lstStyle/>
          <a:p>
            <a:pPr algn="ctr"/>
            <a:r>
              <a:rPr lang="en-IN" sz="4000" b="1" i="1" dirty="0" smtClean="0">
                <a:solidFill>
                  <a:srgbClr val="C00000"/>
                </a:solidFill>
                <a:effectLst/>
                <a:latin typeface="Times New Roman" pitchFamily="18" charset="0"/>
                <a:cs typeface="Times New Roman" pitchFamily="18" charset="0"/>
              </a:rPr>
              <a:t>Reasons for Breakdown of Marginalism</a:t>
            </a:r>
            <a:endParaRPr lang="en-IN" sz="4000" b="1" i="1" dirty="0">
              <a:solidFill>
                <a:srgbClr val="C00000"/>
              </a:solidFill>
              <a:effectLst/>
              <a:latin typeface="Times New Roman" pitchFamily="18" charset="0"/>
              <a:cs typeface="Times New Roman" pitchFamily="18" charset="0"/>
            </a:endParaRPr>
          </a:p>
        </p:txBody>
      </p:sp>
    </p:spTree>
  </p:cSld>
  <p:clrMapOvr>
    <a:masterClrMapping/>
  </p:clrMapOvr>
  <p:transition>
    <p:comb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4900000"/>
          </a:xfrm>
        </p:spPr>
        <p:txBody>
          <a:bodyPr>
            <a:normAutofit fontScale="77500" lnSpcReduction="20000"/>
          </a:bodyPr>
          <a:lstStyle/>
          <a:p>
            <a:pPr algn="just"/>
            <a:r>
              <a:rPr lang="en-IN" sz="3100" dirty="0" smtClean="0">
                <a:latin typeface="Times New Roman" pitchFamily="18" charset="0"/>
                <a:cs typeface="Times New Roman" pitchFamily="18" charset="0"/>
              </a:rPr>
              <a:t>Gordon (1948) attacked the basic assumptions and postulates of the traditional theory of the firm.</a:t>
            </a:r>
          </a:p>
          <a:p>
            <a:pPr algn="just"/>
            <a:r>
              <a:rPr lang="en-IN" sz="3100" dirty="0" smtClean="0">
                <a:latin typeface="Times New Roman" pitchFamily="18" charset="0"/>
                <a:cs typeface="Times New Roman" pitchFamily="18" charset="0"/>
              </a:rPr>
              <a:t>He argued that the determinants of demand and costs vary continuously and marginal adjustments for all changes simultaneously are beyond the ability of entrepreneurs.</a:t>
            </a:r>
          </a:p>
          <a:p>
            <a:pPr algn="just"/>
            <a:r>
              <a:rPr lang="en-IN" sz="3100" dirty="0" smtClean="0">
                <a:latin typeface="Times New Roman" pitchFamily="18" charset="0"/>
                <a:cs typeface="Times New Roman" pitchFamily="18" charset="0"/>
              </a:rPr>
              <a:t>Uncertainty makes impossible the accurate knowledge of future demand and cost conditions making marginalist behaviour inapplicable.</a:t>
            </a:r>
          </a:p>
          <a:p>
            <a:pPr algn="just"/>
            <a:r>
              <a:rPr lang="en-IN" sz="3100" dirty="0" smtClean="0">
                <a:latin typeface="Times New Roman" pitchFamily="18" charset="0"/>
                <a:cs typeface="Times New Roman" pitchFamily="18" charset="0"/>
              </a:rPr>
              <a:t>Empirical evidence has shown that firms use average-cost pricing widely.</a:t>
            </a:r>
          </a:p>
          <a:p>
            <a:pPr algn="just"/>
            <a:r>
              <a:rPr lang="en-IN" sz="3100" dirty="0" smtClean="0">
                <a:latin typeface="Times New Roman" pitchFamily="18" charset="0"/>
                <a:cs typeface="Times New Roman" pitchFamily="18" charset="0"/>
              </a:rPr>
              <a:t>In empirical studies firms have been reported to pursue a multitude of goals.</a:t>
            </a:r>
          </a:p>
          <a:p>
            <a:pPr algn="just"/>
            <a:r>
              <a:rPr lang="en-IN" sz="3100" dirty="0" smtClean="0">
                <a:latin typeface="Times New Roman" pitchFamily="18" charset="0"/>
                <a:cs typeface="Times New Roman" pitchFamily="18" charset="0"/>
              </a:rPr>
              <a:t>Any attempt to build additional goals into cost and revenue functions before proceeding with the marginalist equality leads to tautological predictions.</a:t>
            </a:r>
          </a:p>
          <a:p>
            <a:endParaRPr lang="en-IN" dirty="0"/>
          </a:p>
        </p:txBody>
      </p:sp>
      <p:sp>
        <p:nvSpPr>
          <p:cNvPr id="2" name="Title 1"/>
          <p:cNvSpPr>
            <a:spLocks noGrp="1"/>
          </p:cNvSpPr>
          <p:nvPr>
            <p:ph type="title"/>
          </p:nvPr>
        </p:nvSpPr>
        <p:spPr/>
        <p:txBody>
          <a:bodyPr>
            <a:normAutofit/>
          </a:bodyPr>
          <a:lstStyle/>
          <a:p>
            <a:pPr algn="ctr"/>
            <a:r>
              <a:rPr lang="en-IN" sz="3600" b="1" i="1" dirty="0" smtClean="0">
                <a:solidFill>
                  <a:srgbClr val="C00000"/>
                </a:solidFill>
                <a:effectLst/>
                <a:latin typeface="Times New Roman" pitchFamily="18" charset="0"/>
                <a:cs typeface="Times New Roman" pitchFamily="18" charset="0"/>
              </a:rPr>
              <a:t>Gordon’s Attack on Marginalism</a:t>
            </a:r>
            <a:endParaRPr lang="en-IN" sz="3600" b="1" i="1" dirty="0">
              <a:solidFill>
                <a:srgbClr val="C00000"/>
              </a:solidFill>
              <a:effectLst/>
              <a:latin typeface="Times New Roman" pitchFamily="18" charset="0"/>
              <a:cs typeface="Times New Roman" pitchFamily="18" charset="0"/>
            </a:endParaRPr>
          </a:p>
        </p:txBody>
      </p:sp>
    </p:spTree>
  </p:cSld>
  <p:clrMapOvr>
    <a:masterClrMapping/>
  </p:clrMapOvr>
  <p:transition>
    <p:blinds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24744"/>
            <a:ext cx="8784976" cy="5040560"/>
          </a:xfrm>
        </p:spPr>
        <p:txBody>
          <a:bodyPr>
            <a:noAutofit/>
          </a:bodyPr>
          <a:lstStyle/>
          <a:p>
            <a:pPr algn="just"/>
            <a:r>
              <a:rPr lang="en-IN" sz="2400" dirty="0" smtClean="0">
                <a:latin typeface="Times New Roman" pitchFamily="18" charset="0"/>
                <a:cs typeface="Times New Roman" pitchFamily="18" charset="0"/>
              </a:rPr>
              <a:t>The proposition that the firms did not try to maximize their profits and were in contentment with the quiet life of ‘full-cost’ pricing was not universally accepted by economists.</a:t>
            </a:r>
          </a:p>
          <a:p>
            <a:pPr algn="just"/>
            <a:r>
              <a:rPr lang="en-IN" sz="2400" dirty="0" smtClean="0">
                <a:latin typeface="Times New Roman" pitchFamily="18" charset="0"/>
                <a:cs typeface="Times New Roman" pitchFamily="18" charset="0"/>
              </a:rPr>
              <a:t>Leading the neoclassicists’ counterattack, Machlup (1946) argued that the reasons given by the empirical researchers such as Hall and Hitch (1939) and Lester (1946) for the rejection of marginal analysis were in fact baseless.</a:t>
            </a:r>
          </a:p>
          <a:p>
            <a:pPr algn="just"/>
            <a:r>
              <a:rPr lang="en-IN" sz="2400" dirty="0" smtClean="0">
                <a:latin typeface="Times New Roman" pitchFamily="18" charset="0"/>
                <a:cs typeface="Times New Roman" pitchFamily="18" charset="0"/>
              </a:rPr>
              <a:t>He criticised Hall and Hitch and their followers on the basis of the following shortcomings: (1) a failure to properly understand the essence of marginal analysis, (2) faulty research techniques, and (3) mistaken interpretations of empirical findings. </a:t>
            </a:r>
          </a:p>
        </p:txBody>
      </p:sp>
      <p:sp>
        <p:nvSpPr>
          <p:cNvPr id="2" name="Title 1"/>
          <p:cNvSpPr>
            <a:spLocks noGrp="1"/>
          </p:cNvSpPr>
          <p:nvPr>
            <p:ph type="title"/>
          </p:nvPr>
        </p:nvSpPr>
        <p:spPr>
          <a:xfrm>
            <a:off x="457200" y="274638"/>
            <a:ext cx="8229600" cy="850106"/>
          </a:xfrm>
        </p:spPr>
        <p:txBody>
          <a:bodyPr>
            <a:normAutofit fontScale="90000"/>
          </a:bodyPr>
          <a:lstStyle/>
          <a:p>
            <a:pPr algn="ctr"/>
            <a:r>
              <a:rPr lang="en-IN" i="1" dirty="0" smtClean="0">
                <a:solidFill>
                  <a:srgbClr val="C00000"/>
                </a:solidFill>
                <a:effectLst/>
                <a:latin typeface="Times New Roman" pitchFamily="18" charset="0"/>
                <a:cs typeface="Times New Roman" pitchFamily="18" charset="0"/>
              </a:rPr>
              <a:t/>
            </a:r>
            <a:br>
              <a:rPr lang="en-IN" i="1" dirty="0" smtClean="0">
                <a:solidFill>
                  <a:srgbClr val="C00000"/>
                </a:solidFill>
                <a:effectLst/>
                <a:latin typeface="Times New Roman" pitchFamily="18" charset="0"/>
                <a:cs typeface="Times New Roman" pitchFamily="18" charset="0"/>
              </a:rPr>
            </a:br>
            <a:r>
              <a:rPr lang="en-IN" b="1" i="1" dirty="0" smtClean="0">
                <a:solidFill>
                  <a:srgbClr val="C00000"/>
                </a:solidFill>
                <a:effectLst/>
                <a:latin typeface="Times New Roman" pitchFamily="18" charset="0"/>
                <a:cs typeface="Times New Roman" pitchFamily="18" charset="0"/>
              </a:rPr>
              <a:t>The Marginalists’ Counterattack </a:t>
            </a:r>
            <a:br>
              <a:rPr lang="en-IN" b="1" i="1" dirty="0" smtClean="0">
                <a:solidFill>
                  <a:srgbClr val="C00000"/>
                </a:solidFill>
                <a:effectLst/>
                <a:latin typeface="Times New Roman" pitchFamily="18" charset="0"/>
                <a:cs typeface="Times New Roman" pitchFamily="18" charset="0"/>
              </a:rPr>
            </a:br>
            <a:endParaRPr lang="en-IN" i="1" dirty="0">
              <a:solidFill>
                <a:srgbClr val="C00000"/>
              </a:solidFill>
              <a:effectLst/>
              <a:latin typeface="Times New Roman" pitchFamily="18" charset="0"/>
              <a:cs typeface="Times New Roman" pitchFamily="18" charset="0"/>
            </a:endParaRPr>
          </a:p>
        </p:txBody>
      </p:sp>
    </p:spTree>
  </p:cSld>
  <p:clrMapOvr>
    <a:masterClrMapping/>
  </p:clrMapOvr>
  <p:transition>
    <p:pull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r>
              <a:rPr lang="en-IN" sz="2800" dirty="0" smtClean="0">
                <a:latin typeface="Times New Roman" pitchFamily="18" charset="0"/>
                <a:cs typeface="Times New Roman" pitchFamily="18" charset="0"/>
              </a:rPr>
              <a:t>Machlup stressed that the procedure by which the firms equated marginal revenue and marginal cost must be interpreted with great care.</a:t>
            </a:r>
          </a:p>
          <a:p>
            <a:pPr algn="just"/>
            <a:r>
              <a:rPr lang="en-IN" sz="2800" dirty="0" smtClean="0">
                <a:latin typeface="Times New Roman" pitchFamily="18" charset="0"/>
                <a:cs typeface="Times New Roman" pitchFamily="18" charset="0"/>
              </a:rPr>
              <a:t> First, the magnitudes for the relevant variables were ‘subjective estimates, guesses and hunches.’</a:t>
            </a:r>
          </a:p>
          <a:p>
            <a:pPr algn="just"/>
            <a:r>
              <a:rPr lang="en-IN" sz="2800" dirty="0" smtClean="0">
                <a:latin typeface="Times New Roman" pitchFamily="18" charset="0"/>
                <a:cs typeface="Times New Roman" pitchFamily="18" charset="0"/>
              </a:rPr>
              <a:t>They reflected the perceptions, opinions, and beliefs of the businessman and were not necessarily equal to the corresponding ‘objective’ magnitudes as they might be observed by ‘outside’ parties.</a:t>
            </a:r>
          </a:p>
          <a:p>
            <a:pPr algn="just"/>
            <a:r>
              <a:rPr lang="en-IN" sz="2800" dirty="0" smtClean="0">
                <a:latin typeface="Times New Roman" pitchFamily="18" charset="0"/>
                <a:cs typeface="Times New Roman" pitchFamily="18" charset="0"/>
              </a:rPr>
              <a:t> Second, the businessmen need not be engaged in tedious data collection and complicated calculations in order to equate marginal revenue and cost. </a:t>
            </a:r>
          </a:p>
          <a:p>
            <a:endParaRPr lang="en-IN" dirty="0"/>
          </a:p>
        </p:txBody>
      </p:sp>
      <p:sp>
        <p:nvSpPr>
          <p:cNvPr id="3" name="Title 2"/>
          <p:cNvSpPr>
            <a:spLocks noGrp="1"/>
          </p:cNvSpPr>
          <p:nvPr>
            <p:ph type="title"/>
          </p:nvPr>
        </p:nvSpPr>
        <p:spPr/>
        <p:txBody>
          <a:bodyPr/>
          <a:lstStyle/>
          <a:p>
            <a:r>
              <a:rPr lang="en-IN" i="1" dirty="0" smtClean="0">
                <a:solidFill>
                  <a:srgbClr val="FF0000"/>
                </a:solidFill>
              </a:rPr>
              <a:t>            Continued....</a:t>
            </a:r>
            <a:endParaRPr lang="en-IN" i="1"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IN" sz="2800" dirty="0" smtClean="0">
                <a:latin typeface="Times New Roman" pitchFamily="18" charset="0"/>
                <a:cs typeface="Times New Roman" pitchFamily="18" charset="0"/>
              </a:rPr>
              <a:t>Hall and Hitch further suggested that entrepreneurs did not make use of concepts such as ‘demand elasticity,’ ‘marginal revenue’ and ‘marginal cost,’ and in many cases did not even understand them, but according to Machlup, this also did not invalidate the standard theory.</a:t>
            </a:r>
          </a:p>
          <a:p>
            <a:pPr algn="just"/>
            <a:r>
              <a:rPr lang="en-IN" sz="2800" dirty="0" smtClean="0">
                <a:latin typeface="Times New Roman" pitchFamily="18" charset="0"/>
                <a:cs typeface="Times New Roman" pitchFamily="18" charset="0"/>
              </a:rPr>
              <a:t> As per Machlup, while entrepreneurs might have failed to understand the marginal concepts as presented to them by Hall and Hitch, they have not necessarily failed the crucial test of marginalism .</a:t>
            </a:r>
          </a:p>
          <a:p>
            <a:endParaRPr lang="en-IN" dirty="0"/>
          </a:p>
        </p:txBody>
      </p:sp>
      <p:sp>
        <p:nvSpPr>
          <p:cNvPr id="3" name="Title 2"/>
          <p:cNvSpPr>
            <a:spLocks noGrp="1"/>
          </p:cNvSpPr>
          <p:nvPr>
            <p:ph type="title"/>
          </p:nvPr>
        </p:nvSpPr>
        <p:spPr/>
        <p:txBody>
          <a:bodyPr/>
          <a:lstStyle/>
          <a:p>
            <a:r>
              <a:rPr lang="en-IN" i="1" dirty="0" smtClean="0">
                <a:solidFill>
                  <a:srgbClr val="FF0000"/>
                </a:solidFill>
              </a:rPr>
              <a:t>          Continued....</a:t>
            </a:r>
            <a:endParaRPr lang="en-IN" i="1" dirty="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IN" sz="2800" dirty="0" smtClean="0">
                <a:latin typeface="Times New Roman" pitchFamily="18" charset="0"/>
                <a:cs typeface="Times New Roman" pitchFamily="18" charset="0"/>
              </a:rPr>
              <a:t>Marginalists attacked ‘full-cost’ pricing on methodological grounds.</a:t>
            </a:r>
          </a:p>
          <a:p>
            <a:pPr algn="just"/>
            <a:r>
              <a:rPr lang="en-IN" sz="2800" dirty="0" smtClean="0">
                <a:latin typeface="Times New Roman" pitchFamily="18" charset="0"/>
                <a:cs typeface="Times New Roman" pitchFamily="18" charset="0"/>
              </a:rPr>
              <a:t> In defence of marginalism, Friedman(1953) argued that the theory should be judged not on the basis of the realism of its assumptions but on the basis of its predictions. </a:t>
            </a:r>
          </a:p>
          <a:p>
            <a:pPr algn="just"/>
            <a:r>
              <a:rPr lang="en-IN" sz="2800" dirty="0" smtClean="0">
                <a:latin typeface="Times New Roman" pitchFamily="18" charset="0"/>
                <a:cs typeface="Times New Roman" pitchFamily="18" charset="0"/>
              </a:rPr>
              <a:t>According to Friedman, Traditional theory should be judged as being a satisfactory theory as it has produced reasonably good predictions.</a:t>
            </a:r>
          </a:p>
          <a:p>
            <a:pPr algn="just"/>
            <a:r>
              <a:rPr lang="en-IN" sz="2800" dirty="0" smtClean="0">
                <a:latin typeface="Times New Roman" pitchFamily="18" charset="0"/>
                <a:cs typeface="Times New Roman" pitchFamily="18" charset="0"/>
              </a:rPr>
              <a:t>J.S. Earley (1955) provided evidence that firms do in fact apply marginalist rules in their decision-making.</a:t>
            </a:r>
          </a:p>
          <a:p>
            <a:endParaRPr lang="en-IN" dirty="0"/>
          </a:p>
        </p:txBody>
      </p:sp>
      <p:sp>
        <p:nvSpPr>
          <p:cNvPr id="3" name="Title 2"/>
          <p:cNvSpPr>
            <a:spLocks noGrp="1"/>
          </p:cNvSpPr>
          <p:nvPr>
            <p:ph type="title"/>
          </p:nvPr>
        </p:nvSpPr>
        <p:spPr/>
        <p:txBody>
          <a:bodyPr/>
          <a:lstStyle/>
          <a:p>
            <a:r>
              <a:rPr lang="en-IN" i="1" dirty="0" smtClean="0">
                <a:solidFill>
                  <a:srgbClr val="FF0000"/>
                </a:solidFill>
              </a:rPr>
              <a:t>          Continued....</a:t>
            </a:r>
            <a:endParaRPr lang="en-IN" i="1"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en-IN" dirty="0" smtClean="0">
                <a:latin typeface="Times New Roman" pitchFamily="18" charset="0"/>
                <a:cs typeface="Times New Roman" pitchFamily="18" charset="0"/>
              </a:rPr>
              <a:t>To sum up, it can be said that the Marginalist controversy cannot be considered as resolved.</a:t>
            </a:r>
          </a:p>
          <a:p>
            <a:pPr algn="just"/>
            <a:r>
              <a:rPr lang="en-IN" dirty="0" smtClean="0">
                <a:latin typeface="Times New Roman" pitchFamily="18" charset="0"/>
                <a:cs typeface="Times New Roman" pitchFamily="18" charset="0"/>
              </a:rPr>
              <a:t>The observed ‘stickiness’ of prices in the face of changing conditions of the environment suggests that marginalism is not applied, at least in the short run.</a:t>
            </a:r>
          </a:p>
          <a:p>
            <a:pPr algn="just"/>
            <a:r>
              <a:rPr lang="en-IN" dirty="0" smtClean="0">
                <a:latin typeface="Times New Roman" pitchFamily="18" charset="0"/>
                <a:cs typeface="Times New Roman" pitchFamily="18" charset="0"/>
              </a:rPr>
              <a:t>If one attempts to incorporate time and uncertainty or additional goals in a single set of appropriately ‘doctored’ long-run demand and cost schedules, then marginalism reduces to a tautology.</a:t>
            </a:r>
          </a:p>
          <a:p>
            <a:pPr algn="just"/>
            <a:r>
              <a:rPr lang="en-IN" dirty="0" smtClean="0">
                <a:latin typeface="Times New Roman" pitchFamily="18" charset="0"/>
                <a:cs typeface="Times New Roman" pitchFamily="18" charset="0"/>
              </a:rPr>
              <a:t>It is not certain that the pricing practices reported by businessmen in the context of various studies are inconsistent with marginalism or that the average cost pricing theories provide an alternative to the model of marginalism.</a:t>
            </a:r>
            <a:endParaRPr lang="en-IN"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pPr algn="ctr"/>
            <a:r>
              <a:rPr lang="en-IN" sz="4400" b="1" i="1" dirty="0" smtClean="0">
                <a:solidFill>
                  <a:schemeClr val="accent2"/>
                </a:solidFill>
                <a:effectLst/>
                <a:latin typeface="Times New Roman" pitchFamily="18" charset="0"/>
                <a:cs typeface="Times New Roman" pitchFamily="18" charset="0"/>
              </a:rPr>
              <a:t>To Sum Up</a:t>
            </a:r>
            <a:endParaRPr lang="en-IN" sz="4400" b="1" i="1" dirty="0">
              <a:solidFill>
                <a:schemeClr val="accent2"/>
              </a:solidFill>
              <a:effectLst/>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en-IN" dirty="0" smtClean="0">
                <a:latin typeface="Times New Roman" pitchFamily="18" charset="0"/>
                <a:cs typeface="Times New Roman" pitchFamily="18" charset="0"/>
              </a:rPr>
              <a:t>Hall and Hitch, “Price Theory and Business Behaviour”, </a:t>
            </a:r>
            <a:r>
              <a:rPr lang="en-IN" i="1" dirty="0" smtClean="0">
                <a:latin typeface="Times New Roman" pitchFamily="18" charset="0"/>
                <a:cs typeface="Times New Roman" pitchFamily="18" charset="0"/>
              </a:rPr>
              <a:t>Oxford Economic Papers (1939),  r</a:t>
            </a:r>
            <a:r>
              <a:rPr lang="en-IN" dirty="0" smtClean="0">
                <a:latin typeface="Times New Roman" pitchFamily="18" charset="0"/>
                <a:cs typeface="Times New Roman" pitchFamily="18" charset="0"/>
              </a:rPr>
              <a:t>eprinted in T. Wilson and P. W. S. Andrews (eds.), </a:t>
            </a:r>
            <a:r>
              <a:rPr lang="en-IN" i="1" dirty="0" smtClean="0">
                <a:latin typeface="Times New Roman" pitchFamily="18" charset="0"/>
                <a:cs typeface="Times New Roman" pitchFamily="18" charset="0"/>
              </a:rPr>
              <a:t>Oxford Studies in the Price Mechanism </a:t>
            </a:r>
            <a:r>
              <a:rPr lang="en-IN" dirty="0" smtClean="0">
                <a:latin typeface="Times New Roman" pitchFamily="18" charset="0"/>
                <a:cs typeface="Times New Roman" pitchFamily="18" charset="0"/>
              </a:rPr>
              <a:t>(Oxford University Press, 1952).</a:t>
            </a:r>
          </a:p>
          <a:p>
            <a:pPr algn="just"/>
            <a:r>
              <a:rPr lang="en-IN" dirty="0" smtClean="0">
                <a:latin typeface="Times New Roman" pitchFamily="18" charset="0"/>
                <a:cs typeface="Times New Roman" pitchFamily="18" charset="0"/>
              </a:rPr>
              <a:t>F. Machlup, “Marginal Analysis and Empirical Research’, </a:t>
            </a:r>
            <a:r>
              <a:rPr lang="en-IN" i="1" dirty="0" smtClean="0">
                <a:latin typeface="Times New Roman" pitchFamily="18" charset="0"/>
                <a:cs typeface="Times New Roman" pitchFamily="18" charset="0"/>
              </a:rPr>
              <a:t>American Economic Review </a:t>
            </a:r>
            <a:r>
              <a:rPr lang="en-IN" dirty="0" smtClean="0">
                <a:latin typeface="Times New Roman" pitchFamily="18" charset="0"/>
                <a:cs typeface="Times New Roman" pitchFamily="18" charset="0"/>
              </a:rPr>
              <a:t>(1946).</a:t>
            </a:r>
          </a:p>
          <a:p>
            <a:pPr algn="just"/>
            <a:r>
              <a:rPr lang="en-IN" dirty="0" smtClean="0">
                <a:latin typeface="Times New Roman" pitchFamily="18" charset="0"/>
                <a:cs typeface="Times New Roman" pitchFamily="18" charset="0"/>
              </a:rPr>
              <a:t>M. Friedman, “The Methodology of Positive Economics”, </a:t>
            </a:r>
            <a:r>
              <a:rPr lang="en-IN" i="1" dirty="0" smtClean="0">
                <a:latin typeface="Times New Roman" pitchFamily="18" charset="0"/>
                <a:cs typeface="Times New Roman" pitchFamily="18" charset="0"/>
              </a:rPr>
              <a:t>in Essays in Positive Economics </a:t>
            </a:r>
            <a:r>
              <a:rPr lang="en-IN" dirty="0" smtClean="0">
                <a:latin typeface="Times New Roman" pitchFamily="18" charset="0"/>
                <a:cs typeface="Times New Roman" pitchFamily="18" charset="0"/>
              </a:rPr>
              <a:t>(University of Chicago Press, 1953).</a:t>
            </a:r>
          </a:p>
          <a:p>
            <a:pPr algn="just"/>
            <a:r>
              <a:rPr lang="en-IN" dirty="0" smtClean="0">
                <a:latin typeface="Times New Roman" pitchFamily="18" charset="0"/>
                <a:cs typeface="Times New Roman" pitchFamily="18" charset="0"/>
              </a:rPr>
              <a:t>R. A. Gordon, “Short-Period Price Determination in Theory and Practice”, </a:t>
            </a:r>
            <a:r>
              <a:rPr lang="en-IN" i="1" dirty="0" smtClean="0">
                <a:latin typeface="Times New Roman" pitchFamily="18" charset="0"/>
                <a:cs typeface="Times New Roman" pitchFamily="18" charset="0"/>
              </a:rPr>
              <a:t>American Economic Review </a:t>
            </a:r>
            <a:r>
              <a:rPr lang="en-IN" dirty="0" smtClean="0">
                <a:latin typeface="Times New Roman" pitchFamily="18" charset="0"/>
                <a:cs typeface="Times New Roman" pitchFamily="18" charset="0"/>
              </a:rPr>
              <a:t>(1948).</a:t>
            </a:r>
          </a:p>
          <a:p>
            <a:pPr algn="just"/>
            <a:r>
              <a:rPr lang="en-IN" dirty="0" smtClean="0">
                <a:latin typeface="Times New Roman" pitchFamily="18" charset="0"/>
                <a:cs typeface="Times New Roman" pitchFamily="18" charset="0"/>
              </a:rPr>
              <a:t>A. Koutsoyiannis,  “Modern Microeconomics”, </a:t>
            </a:r>
            <a:r>
              <a:rPr lang="en-IN" i="1" dirty="0" smtClean="0">
                <a:latin typeface="Times New Roman" pitchFamily="18" charset="0"/>
                <a:cs typeface="Times New Roman" pitchFamily="18" charset="0"/>
              </a:rPr>
              <a:t>MacMillan Press Ltd</a:t>
            </a:r>
            <a:r>
              <a:rPr lang="en-IN" dirty="0" smtClean="0">
                <a:latin typeface="Times New Roman" pitchFamily="18" charset="0"/>
                <a:cs typeface="Times New Roman" pitchFamily="18" charset="0"/>
              </a:rPr>
              <a:t> (1979).</a:t>
            </a:r>
            <a:endParaRPr lang="en-IN"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pPr algn="ctr"/>
            <a:r>
              <a:rPr lang="en-IN" sz="4000" b="1" dirty="0" smtClean="0">
                <a:solidFill>
                  <a:schemeClr val="accent2"/>
                </a:solidFill>
                <a:latin typeface="Times New Roman" pitchFamily="18" charset="0"/>
                <a:cs typeface="Times New Roman" pitchFamily="18" charset="0"/>
              </a:rPr>
              <a:t>References</a:t>
            </a:r>
            <a:endParaRPr lang="en-IN" sz="4000" b="1" dirty="0">
              <a:solidFill>
                <a:schemeClr val="accent2"/>
              </a:solidFill>
              <a:latin typeface="Times New Roman" pitchFamily="18" charset="0"/>
              <a:cs typeface="Times New Roman" pitchFamily="18" charset="0"/>
            </a:endParaRPr>
          </a:p>
        </p:txBody>
      </p:sp>
    </p:spTree>
  </p:cSld>
  <p:clrMapOvr>
    <a:masterClrMapping/>
  </p:clrMapOvr>
  <p:transition>
    <p:cut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260648"/>
            <a:ext cx="8784976" cy="646331"/>
          </a:xfrm>
          <a:prstGeom prst="rect">
            <a:avLst/>
          </a:prstGeom>
        </p:spPr>
        <p:txBody>
          <a:bodyPr wrap="square">
            <a:spAutoFit/>
          </a:bodyPr>
          <a:lstStyle/>
          <a:p>
            <a:pPr algn="ctr"/>
            <a:r>
              <a:rPr lang="en-IN" sz="3600" b="1" i="1" dirty="0" smtClean="0">
                <a:solidFill>
                  <a:srgbClr val="C00000"/>
                </a:solidFill>
                <a:latin typeface="Times New Roman" pitchFamily="18" charset="0"/>
                <a:cs typeface="Times New Roman" pitchFamily="18" charset="0"/>
              </a:rPr>
              <a:t>Marginalism and Neoclassical Economics</a:t>
            </a:r>
            <a:endParaRPr lang="en-IN" sz="3600" i="1" dirty="0">
              <a:solidFill>
                <a:srgbClr val="C00000"/>
              </a:solidFill>
            </a:endParaRPr>
          </a:p>
        </p:txBody>
      </p:sp>
      <p:sp>
        <p:nvSpPr>
          <p:cNvPr id="5" name="Rectangle 4"/>
          <p:cNvSpPr/>
          <p:nvPr/>
        </p:nvSpPr>
        <p:spPr>
          <a:xfrm>
            <a:off x="323528" y="908720"/>
            <a:ext cx="8568952" cy="5373216"/>
          </a:xfrm>
          <a:prstGeom prst="rect">
            <a:avLst/>
          </a:prstGeom>
        </p:spPr>
        <p:txBody>
          <a:bodyPr wrap="square" tIns="0" bIns="0" anchor="ctr">
            <a:spAutoFit/>
          </a:bodyPr>
          <a:lstStyle/>
          <a:p>
            <a:pPr algn="just">
              <a:buFont typeface="Wingdings" pitchFamily="2" charset="2"/>
              <a:buChar char="Ø"/>
            </a:pPr>
            <a:r>
              <a:rPr lang="en-IN" sz="2400" dirty="0" smtClean="0">
                <a:latin typeface="Times New Roman" pitchFamily="18" charset="0"/>
                <a:cs typeface="Times New Roman" pitchFamily="18" charset="0"/>
              </a:rPr>
              <a:t> Although “neoclassical economics” and “marginalism” were used     synonymously until the early 1950s, they are usually treated as distinctive concepts in contemporary discussions.</a:t>
            </a:r>
          </a:p>
          <a:p>
            <a:pPr algn="just">
              <a:buFont typeface="Wingdings" pitchFamily="2" charset="2"/>
              <a:buChar char="Ø"/>
            </a:pPr>
            <a:r>
              <a:rPr lang="en-IN" sz="2400" b="1" dirty="0" smtClean="0">
                <a:latin typeface="Times New Roman" pitchFamily="18" charset="0"/>
                <a:cs typeface="Times New Roman" pitchFamily="18" charset="0"/>
              </a:rPr>
              <a:t>Marginalism</a:t>
            </a:r>
            <a:r>
              <a:rPr lang="en-IN" sz="2400" dirty="0" smtClean="0">
                <a:latin typeface="Times New Roman" pitchFamily="18" charset="0"/>
                <a:cs typeface="Times New Roman" pitchFamily="18" charset="0"/>
              </a:rPr>
              <a:t> comprises a body of theory concerned with maximization by using marginal concepts, which are associated with a specific change in the quantity of a service or good.</a:t>
            </a:r>
          </a:p>
          <a:p>
            <a:pPr algn="just">
              <a:buFont typeface="Wingdings" pitchFamily="2" charset="2"/>
              <a:buChar char="Ø"/>
            </a:pPr>
            <a:r>
              <a:rPr lang="en-IN" sz="2400" dirty="0" smtClean="0">
                <a:latin typeface="Times New Roman" pitchFamily="18" charset="0"/>
                <a:cs typeface="Times New Roman" pitchFamily="18" charset="0"/>
              </a:rPr>
              <a:t>For a firm, marginalism postulates the maximization of profits at a point where marginal costs are equal to marginal revenues.</a:t>
            </a:r>
          </a:p>
          <a:p>
            <a:pPr algn="just">
              <a:buFont typeface="Wingdings" pitchFamily="2" charset="2"/>
              <a:buChar char="Ø"/>
            </a:pPr>
            <a:r>
              <a:rPr lang="en-IN" sz="2400" b="1" dirty="0" smtClean="0">
                <a:latin typeface="Times New Roman" pitchFamily="18" charset="0"/>
                <a:cs typeface="Times New Roman" pitchFamily="18" charset="0"/>
              </a:rPr>
              <a:t>Neoclassical economics </a:t>
            </a:r>
            <a:r>
              <a:rPr lang="en-IN" sz="2400" dirty="0" smtClean="0">
                <a:latin typeface="Times New Roman" pitchFamily="18" charset="0"/>
                <a:cs typeface="Times New Roman" pitchFamily="18" charset="0"/>
              </a:rPr>
              <a:t>can be understood as a more general framework that includes marginalist concepts and incorporates definitions of supply, demand, costs, equilibrium, scarcity and economic efficiency.</a:t>
            </a:r>
          </a:p>
          <a:p>
            <a:pPr algn="just">
              <a:buFont typeface="Wingdings" pitchFamily="2" charset="2"/>
              <a:buChar char="Ø"/>
            </a:pPr>
            <a:r>
              <a:rPr lang="en-IN" sz="2400" dirty="0" smtClean="0">
                <a:latin typeface="Times New Roman" pitchFamily="18" charset="0"/>
                <a:cs typeface="Times New Roman" pitchFamily="18" charset="0"/>
              </a:rPr>
              <a:t>Consumer utility maximization and profit maximization by firms are central elements to the neoclassical framework.</a:t>
            </a:r>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268760"/>
            <a:ext cx="8229600" cy="5400600"/>
          </a:xfrm>
        </p:spPr>
        <p:txBody>
          <a:bodyPr>
            <a:noAutofit/>
          </a:bodyPr>
          <a:lstStyle/>
          <a:p>
            <a:pPr algn="just">
              <a:buFont typeface="Wingdings" pitchFamily="2" charset="2"/>
              <a:buChar char="Ø"/>
            </a:pPr>
            <a:r>
              <a:rPr lang="en-IN" sz="2400" dirty="0" smtClean="0">
                <a:latin typeface="Times New Roman" pitchFamily="18" charset="0"/>
                <a:cs typeface="Times New Roman" pitchFamily="18" charset="0"/>
              </a:rPr>
              <a:t>Between 1946 and 1953 the American Economic Review (A.E.R.) published several papers on the relevance or otherwise of the marginalist theory of the firm, the collection of  which constitutes the marginalist controversy.</a:t>
            </a:r>
          </a:p>
          <a:p>
            <a:pPr algn="just">
              <a:buFont typeface="Wingdings" pitchFamily="2" charset="2"/>
              <a:buChar char="Ø"/>
            </a:pPr>
            <a:r>
              <a:rPr lang="en-IN" sz="2400" dirty="0" smtClean="0">
                <a:latin typeface="Times New Roman" pitchFamily="18" charset="0"/>
                <a:cs typeface="Times New Roman" pitchFamily="18" charset="0"/>
              </a:rPr>
              <a:t>Among these papers, the leading articles were by Lester (1946) and Machlup (1946), who took aggressively opposite stands.</a:t>
            </a:r>
          </a:p>
          <a:p>
            <a:pPr algn="just">
              <a:buFont typeface="Wingdings" pitchFamily="2" charset="2"/>
              <a:buChar char="Ø"/>
            </a:pPr>
            <a:r>
              <a:rPr lang="en-IN" sz="2400" dirty="0" smtClean="0">
                <a:latin typeface="Times New Roman" pitchFamily="18" charset="0"/>
                <a:cs typeface="Times New Roman" pitchFamily="18" charset="0"/>
              </a:rPr>
              <a:t>Marginalist controversy also refers to the closely related discussions over the theory of the firm that took place for a longer span of time (from 1939 to around 1955), and in a variety of English and American journals and conferences.</a:t>
            </a:r>
          </a:p>
          <a:p>
            <a:pPr algn="just">
              <a:buFont typeface="Wingdings" pitchFamily="2" charset="2"/>
              <a:buChar char="Ø"/>
            </a:pPr>
            <a:r>
              <a:rPr lang="en-IN" sz="2400" dirty="0" smtClean="0">
                <a:latin typeface="Times New Roman" pitchFamily="18" charset="0"/>
                <a:cs typeface="Times New Roman" pitchFamily="18" charset="0"/>
              </a:rPr>
              <a:t>The  full-cost pricing  (FCP) controversy, which was started by the Oxford economists Hall and Hitch (1939), is the single most important of these related discussions. </a:t>
            </a:r>
            <a:endParaRPr lang="en-IN"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pPr algn="ctr"/>
            <a:r>
              <a:rPr lang="en-IN" b="1" i="1" dirty="0" smtClean="0">
                <a:solidFill>
                  <a:srgbClr val="C00000"/>
                </a:solidFill>
                <a:latin typeface="Times New Roman" pitchFamily="18" charset="0"/>
                <a:cs typeface="Times New Roman" pitchFamily="18" charset="0"/>
              </a:rPr>
              <a:t>Marginalist Controversy</a:t>
            </a:r>
            <a:endParaRPr lang="en-IN" b="1" i="1" dirty="0">
              <a:solidFill>
                <a:srgbClr val="C00000"/>
              </a:solidFill>
              <a:latin typeface="Times New Roman" pitchFamily="18" charset="0"/>
              <a:cs typeface="Times New Roman" pitchFamily="18" charset="0"/>
            </a:endParaRPr>
          </a:p>
        </p:txBody>
      </p:sp>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6712"/>
            <a:ext cx="8964488" cy="6021288"/>
          </a:xfrm>
        </p:spPr>
        <p:txBody>
          <a:bodyPr>
            <a:noAutofit/>
          </a:bodyPr>
          <a:lstStyle/>
          <a:p>
            <a:pPr algn="just">
              <a:buFont typeface="Wingdings" pitchFamily="2" charset="2"/>
              <a:buChar char="Ø"/>
            </a:pPr>
            <a:r>
              <a:rPr lang="en-IN" sz="2400" dirty="0" smtClean="0">
                <a:latin typeface="Times New Roman" pitchFamily="18" charset="0"/>
                <a:cs typeface="Times New Roman" pitchFamily="18" charset="0"/>
              </a:rPr>
              <a:t>The conventional theory of the firm, argued Hall and Hitch, asserts that firms attempt to maximize their profits by choosing the output-price combination (or output in the case of perfect competition) in such a manner that marginal revenue is equal to marginal cost.</a:t>
            </a:r>
          </a:p>
          <a:p>
            <a:pPr algn="just">
              <a:buFont typeface="Wingdings" pitchFamily="2" charset="2"/>
              <a:buChar char="Ø"/>
            </a:pPr>
            <a:r>
              <a:rPr lang="en-IN" sz="2400" dirty="0" smtClean="0">
                <a:latin typeface="Times New Roman" pitchFamily="18" charset="0"/>
                <a:cs typeface="Times New Roman" pitchFamily="18" charset="0"/>
              </a:rPr>
              <a:t>This marginalist approach yielded theoretical solutions for equilibrium in the case of pure competition, monopoly or monopolistic competition.</a:t>
            </a:r>
          </a:p>
          <a:p>
            <a:pPr algn="just">
              <a:buFont typeface="Wingdings" pitchFamily="2" charset="2"/>
              <a:buChar char="Ø"/>
            </a:pPr>
            <a:r>
              <a:rPr lang="en-IN" sz="2400" dirty="0" smtClean="0">
                <a:latin typeface="Times New Roman" pitchFamily="18" charset="0"/>
                <a:cs typeface="Times New Roman" pitchFamily="18" charset="0"/>
              </a:rPr>
              <a:t>But this theoretical method failed when the structure was oligopolistic.</a:t>
            </a:r>
          </a:p>
          <a:p>
            <a:pPr algn="just">
              <a:buFont typeface="Wingdings" pitchFamily="2" charset="2"/>
              <a:buChar char="Ø"/>
            </a:pPr>
            <a:r>
              <a:rPr lang="en-IN" sz="2400" dirty="0" smtClean="0">
                <a:latin typeface="Times New Roman" pitchFamily="18" charset="0"/>
                <a:cs typeface="Times New Roman" pitchFamily="18" charset="0"/>
              </a:rPr>
              <a:t> In oligopolistic structure, because of  interdependency between firms, individual demand and marginal revenue curves were indeterminate and, hence, the firm could not use the marginalistic approach for the maximisation of profits. </a:t>
            </a:r>
            <a:endParaRPr lang="en-IN" sz="2400" dirty="0">
              <a:latin typeface="Times New Roman" pitchFamily="18" charset="0"/>
              <a:cs typeface="Times New Roman" pitchFamily="18" charset="0"/>
            </a:endParaRPr>
          </a:p>
        </p:txBody>
      </p:sp>
      <p:sp>
        <p:nvSpPr>
          <p:cNvPr id="2" name="Title 1"/>
          <p:cNvSpPr>
            <a:spLocks noGrp="1"/>
          </p:cNvSpPr>
          <p:nvPr>
            <p:ph type="title"/>
          </p:nvPr>
        </p:nvSpPr>
        <p:spPr>
          <a:xfrm>
            <a:off x="467544" y="260648"/>
            <a:ext cx="8229600" cy="648072"/>
          </a:xfrm>
        </p:spPr>
        <p:txBody>
          <a:bodyPr>
            <a:normAutofit fontScale="90000"/>
          </a:bodyPr>
          <a:lstStyle/>
          <a:p>
            <a:pPr algn="ctr"/>
            <a:r>
              <a:rPr lang="en-IN" sz="4400" b="1" i="1" dirty="0" smtClean="0">
                <a:solidFill>
                  <a:srgbClr val="FF0000"/>
                </a:solidFill>
                <a:latin typeface="Times New Roman" pitchFamily="18" charset="0"/>
                <a:cs typeface="Times New Roman" pitchFamily="18" charset="0"/>
              </a:rPr>
              <a:t>Neoclassical Theory of the Firm</a:t>
            </a:r>
            <a:endParaRPr lang="en-IN" sz="4400" b="1" i="1" dirty="0">
              <a:solidFill>
                <a:srgbClr val="FF0000"/>
              </a:solidFill>
              <a:latin typeface="Times New Roman" pitchFamily="18" charset="0"/>
              <a:cs typeface="Times New Roman" pitchFamily="18" charset="0"/>
            </a:endParaRPr>
          </a:p>
        </p:txBody>
      </p:sp>
    </p:spTree>
  </p:cSld>
  <p:clrMapOvr>
    <a:masterClrMapping/>
  </p:clrMapOvr>
  <p:transition>
    <p:check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buFont typeface="Wingdings" pitchFamily="2" charset="2"/>
              <a:buChar char="Ø"/>
            </a:pPr>
            <a:r>
              <a:rPr lang="en-IN" sz="2800" dirty="0" smtClean="0">
                <a:latin typeface="Times New Roman" pitchFamily="18" charset="0"/>
                <a:cs typeface="Times New Roman" pitchFamily="18" charset="0"/>
              </a:rPr>
              <a:t>There is a single-owner entrepreneur which means that there is no separation between ownership and management.</a:t>
            </a:r>
          </a:p>
          <a:p>
            <a:pPr algn="just">
              <a:buFont typeface="Wingdings" pitchFamily="2" charset="2"/>
              <a:buChar char="Ø"/>
            </a:pPr>
            <a:r>
              <a:rPr lang="en-IN" sz="2800" dirty="0" smtClean="0">
                <a:latin typeface="Times New Roman" pitchFamily="18" charset="0"/>
                <a:cs typeface="Times New Roman" pitchFamily="18" charset="0"/>
              </a:rPr>
              <a:t>The firm has a single goal, that of profit maximization.</a:t>
            </a:r>
          </a:p>
          <a:p>
            <a:pPr algn="just">
              <a:buFont typeface="Wingdings" pitchFamily="2" charset="2"/>
              <a:buChar char="Ø"/>
            </a:pPr>
            <a:r>
              <a:rPr lang="en-IN" sz="2800" dirty="0" smtClean="0">
                <a:latin typeface="Times New Roman" pitchFamily="18" charset="0"/>
                <a:cs typeface="Times New Roman" pitchFamily="18" charset="0"/>
              </a:rPr>
              <a:t>This goal of profit maximisation is attained by the application of the marginalist principle MC=MR</a:t>
            </a:r>
          </a:p>
          <a:p>
            <a:pPr algn="just">
              <a:buFont typeface="Wingdings" pitchFamily="2" charset="2"/>
              <a:buChar char="Ø"/>
            </a:pPr>
            <a:r>
              <a:rPr lang="en-IN" sz="2800" dirty="0" smtClean="0">
                <a:latin typeface="Times New Roman" pitchFamily="18" charset="0"/>
                <a:cs typeface="Times New Roman" pitchFamily="18" charset="0"/>
              </a:rPr>
              <a:t>The world is one of certainty implying that the firm had perfect knowledge of its cost and demand functions and of its environment.</a:t>
            </a:r>
          </a:p>
          <a:p>
            <a:pPr algn="just">
              <a:buFont typeface="Wingdings" pitchFamily="2" charset="2"/>
              <a:buChar char="Ø"/>
            </a:pPr>
            <a:r>
              <a:rPr lang="en-IN" sz="2800" dirty="0" smtClean="0">
                <a:latin typeface="Times New Roman" pitchFamily="18" charset="0"/>
                <a:cs typeface="Times New Roman" pitchFamily="18" charset="0"/>
              </a:rPr>
              <a:t>Entry considerations differ according to the type of market structure.</a:t>
            </a:r>
          </a:p>
          <a:p>
            <a:pPr algn="just">
              <a:buFont typeface="Wingdings" pitchFamily="2" charset="2"/>
              <a:buChar char="Ø"/>
            </a:pPr>
            <a:r>
              <a:rPr lang="en-IN" sz="2800" dirty="0" smtClean="0">
                <a:latin typeface="Times New Roman" pitchFamily="18" charset="0"/>
                <a:cs typeface="Times New Roman" pitchFamily="18" charset="0"/>
              </a:rPr>
              <a:t>The firms acts with a certain time horizon which depends on the factors such as the rate of technological progress, the capital intensity, the nature and gestation period of the product etc.</a:t>
            </a:r>
          </a:p>
          <a:p>
            <a:endParaRPr lang="en-IN" dirty="0"/>
          </a:p>
        </p:txBody>
      </p:sp>
      <p:sp>
        <p:nvSpPr>
          <p:cNvPr id="4" name="Rectangle 3"/>
          <p:cNvSpPr/>
          <p:nvPr/>
        </p:nvSpPr>
        <p:spPr>
          <a:xfrm>
            <a:off x="395536" y="692696"/>
            <a:ext cx="8208912" cy="646331"/>
          </a:xfrm>
          <a:prstGeom prst="rect">
            <a:avLst/>
          </a:prstGeom>
        </p:spPr>
        <p:txBody>
          <a:bodyPr wrap="square">
            <a:spAutoFit/>
          </a:bodyPr>
          <a:lstStyle/>
          <a:p>
            <a:pPr algn="ctr"/>
            <a:r>
              <a:rPr lang="en-IN" sz="3600" b="1" i="1" dirty="0" smtClean="0">
                <a:solidFill>
                  <a:srgbClr val="C00000"/>
                </a:solidFill>
                <a:latin typeface="Times New Roman" pitchFamily="18" charset="0"/>
                <a:cs typeface="Times New Roman" pitchFamily="18" charset="0"/>
              </a:rPr>
              <a:t>Neoclassical Theory: Main Assumptions  </a:t>
            </a:r>
            <a:endParaRPr lang="en-IN" sz="3600" dirty="0">
              <a:solidFill>
                <a:srgbClr val="C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80728"/>
            <a:ext cx="8964488" cy="6336704"/>
          </a:xfrm>
        </p:spPr>
        <p:txBody>
          <a:bodyPr>
            <a:noAutofit/>
          </a:bodyPr>
          <a:lstStyle/>
          <a:p>
            <a:pPr algn="just">
              <a:buFont typeface="Wingdings" pitchFamily="2" charset="2"/>
              <a:buChar char="Ø"/>
            </a:pPr>
            <a:r>
              <a:rPr lang="en-IN" sz="2800" dirty="0" smtClean="0">
                <a:latin typeface="Times New Roman" pitchFamily="18" charset="0"/>
                <a:cs typeface="Times New Roman" pitchFamily="18" charset="0"/>
              </a:rPr>
              <a:t>Hall and Hitch published their Paper ‘Price Theory and Business Behaviour’ in 1939.</a:t>
            </a:r>
          </a:p>
          <a:p>
            <a:pPr algn="just">
              <a:buFont typeface="Wingdings" pitchFamily="2" charset="2"/>
              <a:buChar char="Ø"/>
            </a:pPr>
            <a:r>
              <a:rPr lang="en-IN" sz="2800" dirty="0" smtClean="0">
                <a:latin typeface="Times New Roman" pitchFamily="18" charset="0"/>
                <a:cs typeface="Times New Roman" pitchFamily="18" charset="0"/>
              </a:rPr>
              <a:t>The purpose of the paper was to examine the way in which businessmen decide about the price and output of their products.</a:t>
            </a:r>
          </a:p>
          <a:p>
            <a:pPr algn="just">
              <a:buFont typeface="Wingdings" pitchFamily="2" charset="2"/>
              <a:buChar char="Ø"/>
            </a:pPr>
            <a:r>
              <a:rPr lang="en-IN" sz="2800" dirty="0" smtClean="0">
                <a:latin typeface="Times New Roman" pitchFamily="18" charset="0"/>
                <a:cs typeface="Times New Roman" pitchFamily="18" charset="0"/>
              </a:rPr>
              <a:t>Their study raised doubt on the general applicability of the conventional analysis of price and output policy in terms of marginal cost and marginal revenue.</a:t>
            </a:r>
          </a:p>
          <a:p>
            <a:pPr algn="just">
              <a:buFont typeface="Wingdings" pitchFamily="2" charset="2"/>
              <a:buChar char="Ø"/>
            </a:pPr>
            <a:r>
              <a:rPr lang="en-IN" sz="2800" dirty="0" smtClean="0">
                <a:latin typeface="Times New Roman" pitchFamily="18" charset="0"/>
                <a:cs typeface="Times New Roman" pitchFamily="18" charset="0"/>
              </a:rPr>
              <a:t>Hall and Hitch interviewed 38 British entrepreneurs , out of which 33 were manufacturers of a wide variety of products, 3 were retailers, and 2 builders.</a:t>
            </a:r>
          </a:p>
          <a:p>
            <a:pPr algn="just">
              <a:buFont typeface="Wingdings" pitchFamily="2" charset="2"/>
              <a:buChar char="Ø"/>
            </a:pPr>
            <a:endParaRPr lang="en-IN" sz="2800" dirty="0" smtClean="0">
              <a:latin typeface="Times New Roman" pitchFamily="18" charset="0"/>
              <a:cs typeface="Times New Roman" pitchFamily="18" charset="0"/>
            </a:endParaRPr>
          </a:p>
        </p:txBody>
      </p:sp>
      <p:sp>
        <p:nvSpPr>
          <p:cNvPr id="2" name="Title 1"/>
          <p:cNvSpPr>
            <a:spLocks noGrp="1"/>
          </p:cNvSpPr>
          <p:nvPr>
            <p:ph type="title"/>
          </p:nvPr>
        </p:nvSpPr>
        <p:spPr>
          <a:xfrm>
            <a:off x="251520" y="260648"/>
            <a:ext cx="8640960" cy="764704"/>
          </a:xfrm>
        </p:spPr>
        <p:txBody>
          <a:bodyPr>
            <a:noAutofit/>
          </a:bodyPr>
          <a:lstStyle/>
          <a:p>
            <a:pPr algn="ctr"/>
            <a:r>
              <a:rPr lang="en-IN" sz="3200" b="1" i="1" dirty="0" smtClean="0">
                <a:solidFill>
                  <a:srgbClr val="C00000"/>
                </a:solidFill>
                <a:effectLst/>
                <a:latin typeface="Times New Roman" pitchFamily="18" charset="0"/>
                <a:cs typeface="Times New Roman" pitchFamily="18" charset="0"/>
              </a:rPr>
              <a:t>Hall and Hitch Report and the Full Cost Policy</a:t>
            </a:r>
            <a:endParaRPr lang="en-IN" sz="3200" b="1" i="1" dirty="0">
              <a:solidFill>
                <a:srgbClr val="C00000"/>
              </a:solidFill>
              <a:effectLst/>
              <a:latin typeface="Times New Roman" pitchFamily="18" charset="0"/>
              <a:cs typeface="Times New Roman" pitchFamily="18" charset="0"/>
            </a:endParaRPr>
          </a:p>
        </p:txBody>
      </p:sp>
    </p:spTree>
  </p:cSld>
  <p:clrMapOvr>
    <a:masterClrMapping/>
  </p:clrMapOvr>
  <p:transition>
    <p:wheel spokes="3"/>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buFont typeface="Wingdings" pitchFamily="2" charset="2"/>
              <a:buChar char="Ø"/>
            </a:pPr>
            <a:r>
              <a:rPr lang="en-IN" sz="2400" dirty="0" smtClean="0">
                <a:latin typeface="Times New Roman" pitchFamily="18" charset="0"/>
                <a:cs typeface="Times New Roman" pitchFamily="18" charset="0"/>
              </a:rPr>
              <a:t>Based on these interviews, they pointed to a wide gap between the presumptions of conventional analysis and the reality of business practices.</a:t>
            </a:r>
          </a:p>
          <a:p>
            <a:pPr algn="just">
              <a:buFont typeface="Wingdings" pitchFamily="2" charset="2"/>
              <a:buChar char="Ø"/>
            </a:pPr>
            <a:r>
              <a:rPr lang="en-IN" sz="2400" dirty="0" smtClean="0">
                <a:latin typeface="Times New Roman" pitchFamily="18" charset="0"/>
                <a:cs typeface="Times New Roman" pitchFamily="18" charset="0"/>
              </a:rPr>
              <a:t>Instead of equating marginal revenue and marginal cost in an attempt to maximize profits, it was found that businessmen applied a simple ‘rule-of-thumb’ which Hall and Hitch called ‘full-cost’ pricing.</a:t>
            </a:r>
          </a:p>
          <a:p>
            <a:pPr algn="just">
              <a:buFont typeface="Wingdings" pitchFamily="2" charset="2"/>
              <a:buChar char="Ø"/>
            </a:pPr>
            <a:r>
              <a:rPr lang="en-IN" sz="2400" dirty="0" smtClean="0">
                <a:latin typeface="Times New Roman" pitchFamily="18" charset="0"/>
                <a:cs typeface="Times New Roman" pitchFamily="18" charset="0"/>
              </a:rPr>
              <a:t>This full-cost price was determined first by an ex-ante estimate of average costs.</a:t>
            </a:r>
          </a:p>
          <a:p>
            <a:pPr algn="just">
              <a:buFont typeface="Wingdings" pitchFamily="2" charset="2"/>
              <a:buChar char="Ø"/>
            </a:pPr>
            <a:r>
              <a:rPr lang="en-IN" sz="2400" dirty="0" smtClean="0">
                <a:latin typeface="Times New Roman" pitchFamily="18" charset="0"/>
                <a:cs typeface="Times New Roman" pitchFamily="18" charset="0"/>
              </a:rPr>
              <a:t>Then two percentage margins were added to this cost base to arrive at the final price. The first was a mark-up to cover overhead costs and the second had the function of a profit margin.</a:t>
            </a:r>
          </a:p>
          <a:p>
            <a:endParaRPr lang="en-IN" dirty="0"/>
          </a:p>
        </p:txBody>
      </p:sp>
      <p:sp>
        <p:nvSpPr>
          <p:cNvPr id="3" name="Title 2"/>
          <p:cNvSpPr>
            <a:spLocks noGrp="1"/>
          </p:cNvSpPr>
          <p:nvPr>
            <p:ph type="title"/>
          </p:nvPr>
        </p:nvSpPr>
        <p:spPr/>
        <p:txBody>
          <a:bodyPr/>
          <a:lstStyle/>
          <a:p>
            <a:r>
              <a:rPr lang="en-IN" i="1" dirty="0" smtClean="0"/>
              <a:t>             </a:t>
            </a:r>
            <a:r>
              <a:rPr lang="en-IN" i="1" dirty="0" smtClean="0">
                <a:solidFill>
                  <a:srgbClr val="FF0000"/>
                </a:solidFill>
              </a:rPr>
              <a:t>Continued....</a:t>
            </a:r>
            <a:endParaRPr lang="en-IN" i="1"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24744"/>
            <a:ext cx="8229600" cy="4882547"/>
          </a:xfrm>
        </p:spPr>
        <p:txBody>
          <a:bodyPr>
            <a:normAutofit fontScale="77500" lnSpcReduction="20000"/>
          </a:bodyPr>
          <a:lstStyle/>
          <a:p>
            <a:pPr algn="just">
              <a:buFont typeface="Wingdings" pitchFamily="2" charset="2"/>
              <a:buChar char="Ø"/>
            </a:pPr>
            <a:r>
              <a:rPr lang="en-IN" sz="2800" dirty="0" smtClean="0">
                <a:latin typeface="Times New Roman" pitchFamily="18" charset="0"/>
                <a:cs typeface="Times New Roman" pitchFamily="18" charset="0"/>
              </a:rPr>
              <a:t>Firms justified their submission to the ‘full-cost’ pricing by arguing that it was the ‘right price’ and its application was considered as a ‘fair’ practice toward their competitors.</a:t>
            </a:r>
          </a:p>
          <a:p>
            <a:pPr algn="just">
              <a:buFont typeface="Wingdings" pitchFamily="2" charset="2"/>
              <a:buChar char="Ø"/>
            </a:pPr>
            <a:r>
              <a:rPr lang="en-IN" sz="2800" dirty="0" smtClean="0">
                <a:latin typeface="Times New Roman" pitchFamily="18" charset="0"/>
                <a:cs typeface="Times New Roman" pitchFamily="18" charset="0"/>
              </a:rPr>
              <a:t>When entrepreneurs were questioned by Hall and Hitch about not charging a price higher than that implied by the ‘full-cost’ principle, most of them cited their uncertainty regarding the response of competitors. </a:t>
            </a:r>
          </a:p>
          <a:p>
            <a:pPr algn="just">
              <a:buFont typeface="Wingdings" pitchFamily="2" charset="2"/>
              <a:buChar char="Ø"/>
            </a:pPr>
            <a:r>
              <a:rPr lang="en-IN" sz="2800" dirty="0" smtClean="0">
                <a:latin typeface="Times New Roman" pitchFamily="18" charset="0"/>
                <a:cs typeface="Times New Roman" pitchFamily="18" charset="0"/>
              </a:rPr>
              <a:t>When requested to explain about not charging a price lower than ‘full-cost’, the businessmen stated primarily the fear that competitors would follow and would match the lower price.</a:t>
            </a:r>
          </a:p>
          <a:p>
            <a:pPr algn="just">
              <a:buFont typeface="Wingdings" pitchFamily="2" charset="2"/>
              <a:buChar char="Ø"/>
            </a:pPr>
            <a:r>
              <a:rPr lang="en-IN" sz="2800" dirty="0" smtClean="0">
                <a:latin typeface="Times New Roman" pitchFamily="18" charset="0"/>
                <a:cs typeface="Times New Roman" pitchFamily="18" charset="0"/>
              </a:rPr>
              <a:t> Other reasons included the unresponsiveness of demand and moral objections to selling below costs.</a:t>
            </a:r>
          </a:p>
          <a:p>
            <a:pPr algn="just">
              <a:buFont typeface="Wingdings" pitchFamily="2" charset="2"/>
              <a:buChar char="Ø"/>
            </a:pPr>
            <a:r>
              <a:rPr lang="en-IN" sz="2800" dirty="0" smtClean="0">
                <a:latin typeface="Times New Roman" pitchFamily="18" charset="0"/>
                <a:cs typeface="Times New Roman" pitchFamily="18" charset="0"/>
              </a:rPr>
              <a:t> As reasons for not changing prices (however fixed), businessmen explained that they wished not to ‘disturb’ the stability of market prices and also that buyers had a ‘conventional’ price in mind and ‘disliked’ price changes.</a:t>
            </a:r>
          </a:p>
          <a:p>
            <a:endParaRPr lang="en-IN" dirty="0"/>
          </a:p>
        </p:txBody>
      </p:sp>
      <p:sp>
        <p:nvSpPr>
          <p:cNvPr id="3" name="Title 2"/>
          <p:cNvSpPr>
            <a:spLocks noGrp="1"/>
          </p:cNvSpPr>
          <p:nvPr>
            <p:ph type="title"/>
          </p:nvPr>
        </p:nvSpPr>
        <p:spPr>
          <a:xfrm>
            <a:off x="457200" y="332656"/>
            <a:ext cx="8229600" cy="648072"/>
          </a:xfrm>
        </p:spPr>
        <p:txBody>
          <a:bodyPr>
            <a:normAutofit fontScale="90000"/>
          </a:bodyPr>
          <a:lstStyle/>
          <a:p>
            <a:r>
              <a:rPr lang="en-IN" i="1" dirty="0" smtClean="0">
                <a:solidFill>
                  <a:srgbClr val="FF0000"/>
                </a:solidFill>
              </a:rPr>
              <a:t>             Continued.....</a:t>
            </a:r>
            <a:endParaRPr lang="en-IN" i="1"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4810539"/>
          </a:xfrm>
        </p:spPr>
        <p:txBody>
          <a:bodyPr>
            <a:noAutofit/>
          </a:bodyPr>
          <a:lstStyle/>
          <a:p>
            <a:pPr algn="just"/>
            <a:r>
              <a:rPr lang="en-IN" sz="2800" dirty="0" smtClean="0">
                <a:latin typeface="Times New Roman" pitchFamily="18" charset="0"/>
                <a:cs typeface="Times New Roman" pitchFamily="18" charset="0"/>
              </a:rPr>
              <a:t>The firms do not act atomistically as they are continuously conscious of the reactions of their competitors. </a:t>
            </a:r>
          </a:p>
          <a:p>
            <a:pPr algn="just"/>
            <a:r>
              <a:rPr lang="en-IN" sz="2800" dirty="0" smtClean="0">
                <a:latin typeface="Times New Roman" pitchFamily="18" charset="0"/>
                <a:cs typeface="Times New Roman" pitchFamily="18" charset="0"/>
              </a:rPr>
              <a:t>Firms do not attempt to maximise short-run profits by marginalist rule MC=MR, but aim at long-run profit maximisation.</a:t>
            </a:r>
          </a:p>
          <a:p>
            <a:pPr algn="just"/>
            <a:r>
              <a:rPr lang="en-IN" sz="2800" dirty="0" smtClean="0">
                <a:latin typeface="Times New Roman" pitchFamily="18" charset="0"/>
                <a:cs typeface="Times New Roman" pitchFamily="18" charset="0"/>
              </a:rPr>
              <a:t>Firms set their price on the full cost principle (</a:t>
            </a:r>
            <a:r>
              <a:rPr lang="en-IN" sz="2800" i="1" dirty="0" smtClean="0">
                <a:latin typeface="Times New Roman" pitchFamily="18" charset="0"/>
                <a:cs typeface="Times New Roman" pitchFamily="18" charset="0"/>
              </a:rPr>
              <a:t>average-cost Principle</a:t>
            </a:r>
            <a:r>
              <a:rPr lang="en-IN" sz="2800" dirty="0" smtClean="0">
                <a:latin typeface="Times New Roman" pitchFamily="18" charset="0"/>
                <a:cs typeface="Times New Roman" pitchFamily="18" charset="0"/>
              </a:rPr>
              <a:t>) which covers the average variable cost, the average fixed cost and a ‘normal’ profit margin P=AVC+ AFC+ </a:t>
            </a:r>
            <a:r>
              <a:rPr lang="en-IN" sz="2800" dirty="0">
                <a:latin typeface="Times New Roman" pitchFamily="18" charset="0"/>
                <a:cs typeface="Times New Roman" pitchFamily="18" charset="0"/>
              </a:rPr>
              <a:t>p</a:t>
            </a:r>
            <a:r>
              <a:rPr lang="en-IN" sz="2800" dirty="0" smtClean="0">
                <a:latin typeface="Times New Roman" pitchFamily="18" charset="0"/>
                <a:cs typeface="Times New Roman" pitchFamily="18" charset="0"/>
              </a:rPr>
              <a:t>rofit margin.             </a:t>
            </a:r>
            <a:endParaRPr lang="en-IN"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pPr algn="ctr"/>
            <a:r>
              <a:rPr lang="en-IN" b="1" i="1" dirty="0" smtClean="0">
                <a:solidFill>
                  <a:srgbClr val="C00000"/>
                </a:solidFill>
                <a:latin typeface="Times New Roman" pitchFamily="18" charset="0"/>
                <a:cs typeface="Times New Roman" pitchFamily="18" charset="0"/>
              </a:rPr>
              <a:t>Hall and Hitch’s Main Findings</a:t>
            </a:r>
            <a:endParaRPr lang="en-IN" b="1" i="1" dirty="0">
              <a:solidFill>
                <a:srgbClr val="C00000"/>
              </a:solidFill>
              <a:latin typeface="Times New Roman" pitchFamily="18" charset="0"/>
              <a:cs typeface="Times New Roman" pitchFamily="18" charset="0"/>
            </a:endParaRPr>
          </a:p>
        </p:txBody>
      </p:sp>
    </p:spTree>
  </p:cSld>
  <p:clrMapOvr>
    <a:masterClrMapping/>
  </p:clrMapOvr>
  <p:transition>
    <p:strips dir="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549</TotalTime>
  <Words>1847</Words>
  <Application>Microsoft Office PowerPoint</Application>
  <PresentationFormat>On-screen Show (4:3)</PresentationFormat>
  <Paragraphs>86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Slide 1</vt:lpstr>
      <vt:lpstr>Slide 2</vt:lpstr>
      <vt:lpstr>Marginalist Controversy</vt:lpstr>
      <vt:lpstr>Neoclassical Theory of the Firm</vt:lpstr>
      <vt:lpstr>Slide 5</vt:lpstr>
      <vt:lpstr>Hall and Hitch Report and the Full Cost Policy</vt:lpstr>
      <vt:lpstr>             Continued....</vt:lpstr>
      <vt:lpstr>             Continued.....</vt:lpstr>
      <vt:lpstr>Hall and Hitch’s Main Findings</vt:lpstr>
      <vt:lpstr>Reasons for Breakdown of Marginalism</vt:lpstr>
      <vt:lpstr>Gordon’s Attack on Marginalism</vt:lpstr>
      <vt:lpstr> The Marginalists’ Counterattack  </vt:lpstr>
      <vt:lpstr>            Continued....</vt:lpstr>
      <vt:lpstr>          Continued....</vt:lpstr>
      <vt:lpstr>          Continued....</vt:lpstr>
      <vt:lpstr>To Sum Up</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Marginalist Controversy</dc:title>
  <dc:creator>LENOVO</dc:creator>
  <cp:lastModifiedBy>hp</cp:lastModifiedBy>
  <cp:revision>62</cp:revision>
  <dcterms:created xsi:type="dcterms:W3CDTF">2016-02-09T08:13:20Z</dcterms:created>
  <dcterms:modified xsi:type="dcterms:W3CDTF">2016-02-17T07:35:06Z</dcterms:modified>
</cp:coreProperties>
</file>