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0" r:id="rId5"/>
    <p:sldId id="263" r:id="rId6"/>
    <p:sldId id="257" r:id="rId7"/>
    <p:sldId id="262" r:id="rId8"/>
    <p:sldId id="264" r:id="rId9"/>
    <p:sldId id="261"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12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8236B2-96FC-4001-83D6-4FABB15BD537}" type="datetimeFigureOut">
              <a:rPr lang="en-US" smtClean="0"/>
              <a:t>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E0FAA7-E8BD-4D4F-8819-B8512FAD1E5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smtClean="0">
                <a:solidFill>
                  <a:schemeClr val="tx1"/>
                </a:solidFill>
                <a:latin typeface="+mn-lt"/>
                <a:ea typeface="+mn-ea"/>
                <a:cs typeface="+mn-cs"/>
              </a:rPr>
              <a:t>War is used as a method to achieve one’s own interests.</a:t>
            </a:r>
            <a:endParaRPr lang="en-US"/>
          </a:p>
        </p:txBody>
      </p:sp>
      <p:sp>
        <p:nvSpPr>
          <p:cNvPr id="4" name="Slide Number Placeholder 3"/>
          <p:cNvSpPr>
            <a:spLocks noGrp="1"/>
          </p:cNvSpPr>
          <p:nvPr>
            <p:ph type="sldNum" sz="quarter" idx="10"/>
          </p:nvPr>
        </p:nvSpPr>
        <p:spPr/>
        <p:txBody>
          <a:bodyPr/>
          <a:lstStyle/>
          <a:p>
            <a:fld id="{4EBDB866-119C-479D-8EEC-0DDE942E8CED}"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BDB866-119C-479D-8EEC-0DDE942E8CE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latin typeface="Times New Roman" pitchFamily="18" charset="0"/>
                <a:cs typeface="Times New Roman" pitchFamily="18" charset="0"/>
              </a:rPr>
              <a:t>Economic Warfare</a:t>
            </a:r>
            <a:endParaRPr lang="en-US" b="1" i="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l"/>
            <a:r>
              <a:rPr lang="en-US" sz="3200" b="1" i="1" u="sng" dirty="0" smtClean="0">
                <a:latin typeface="Times New Roman" pitchFamily="18" charset="0"/>
                <a:cs typeface="Times New Roman" pitchFamily="18" charset="0"/>
              </a:rPr>
              <a:t>Methods of EW</a:t>
            </a:r>
            <a:endParaRPr lang="en-US" sz="3200" b="1" i="1" u="sng" dirty="0">
              <a:latin typeface="Times New Roman" pitchFamily="18" charset="0"/>
              <a:cs typeface="Times New Roman" pitchFamily="18" charset="0"/>
            </a:endParaRPr>
          </a:p>
        </p:txBody>
      </p:sp>
      <p:sp>
        <p:nvSpPr>
          <p:cNvPr id="3" name="Content Placeholder 2"/>
          <p:cNvSpPr>
            <a:spLocks noGrp="1"/>
          </p:cNvSpPr>
          <p:nvPr>
            <p:ph idx="1"/>
          </p:nvPr>
        </p:nvSpPr>
        <p:spPr>
          <a:xfrm>
            <a:off x="762000" y="1295400"/>
            <a:ext cx="7696200" cy="4038600"/>
          </a:xfrm>
        </p:spPr>
        <p:txBody>
          <a:bodyPr>
            <a:normAutofit/>
          </a:bodyPr>
          <a:lstStyle/>
          <a:p>
            <a:pPr marL="514350" indent="-514350">
              <a:lnSpc>
                <a:spcPct val="170000"/>
              </a:lnSpc>
              <a:buAutoNum type="arabicPeriod"/>
            </a:pPr>
            <a:r>
              <a:rPr lang="en-US" sz="2400" dirty="0" smtClean="0">
                <a:latin typeface="Times New Roman" pitchFamily="18" charset="0"/>
                <a:cs typeface="Times New Roman" pitchFamily="18" charset="0"/>
              </a:rPr>
              <a:t>Destruction of Industrial Potential of enemy state</a:t>
            </a:r>
          </a:p>
          <a:p>
            <a:pPr marL="514350" indent="-514350">
              <a:lnSpc>
                <a:spcPct val="170000"/>
              </a:lnSpc>
              <a:buAutoNum type="arabicPeriod"/>
            </a:pPr>
            <a:r>
              <a:rPr lang="en-US" sz="2400" dirty="0" smtClean="0">
                <a:latin typeface="Times New Roman" pitchFamily="18" charset="0"/>
                <a:cs typeface="Times New Roman" pitchFamily="18" charset="0"/>
              </a:rPr>
              <a:t>Black listing </a:t>
            </a:r>
          </a:p>
          <a:p>
            <a:pPr marL="514350" indent="-514350">
              <a:lnSpc>
                <a:spcPct val="170000"/>
              </a:lnSpc>
              <a:buAutoNum type="arabicPeriod"/>
            </a:pPr>
            <a:r>
              <a:rPr lang="en-US" sz="2400" dirty="0" smtClean="0">
                <a:latin typeface="Times New Roman" pitchFamily="18" charset="0"/>
                <a:cs typeface="Times New Roman" pitchFamily="18" charset="0"/>
              </a:rPr>
              <a:t>Control over funds and property </a:t>
            </a:r>
          </a:p>
          <a:p>
            <a:pPr marL="514350" indent="-514350">
              <a:lnSpc>
                <a:spcPct val="170000"/>
              </a:lnSpc>
              <a:buAutoNum type="arabicPeriod"/>
            </a:pPr>
            <a:r>
              <a:rPr lang="en-US" sz="2400" dirty="0" smtClean="0">
                <a:latin typeface="Times New Roman" pitchFamily="18" charset="0"/>
                <a:cs typeface="Times New Roman" pitchFamily="18" charset="0"/>
              </a:rPr>
              <a:t>Blockade of trade (including sea trade)</a:t>
            </a:r>
          </a:p>
          <a:p>
            <a:pPr marL="514350" indent="-514350">
              <a:lnSpc>
                <a:spcPct val="170000"/>
              </a:lnSpc>
              <a:buAutoNum type="arabicPeriod"/>
            </a:pPr>
            <a:r>
              <a:rPr lang="en-US" sz="2400" dirty="0" smtClean="0">
                <a:latin typeface="Times New Roman" pitchFamily="18" charset="0"/>
                <a:cs typeface="Times New Roman" pitchFamily="18" charset="0"/>
              </a:rPr>
              <a:t>Control on country’s export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944562"/>
          </a:xfrm>
        </p:spPr>
        <p:txBody>
          <a:bodyPr>
            <a:normAutofit/>
          </a:bodyPr>
          <a:lstStyle/>
          <a:p>
            <a:pPr algn="l"/>
            <a:r>
              <a:rPr lang="en-US" sz="3200" b="1" i="1" u="sng" dirty="0" smtClean="0">
                <a:latin typeface="Times New Roman" pitchFamily="18" charset="0"/>
                <a:cs typeface="Times New Roman" pitchFamily="18" charset="0"/>
              </a:rPr>
              <a:t>Conti..</a:t>
            </a:r>
            <a:endParaRPr lang="en-US" sz="3200" b="1" i="1" u="sng"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65237"/>
            <a:ext cx="8229600" cy="4525963"/>
          </a:xfrm>
        </p:spPr>
        <p:txBody>
          <a:bodyPr>
            <a:normAutofit/>
          </a:bodyPr>
          <a:lstStyle/>
          <a:p>
            <a:pPr marL="514350" indent="-514350">
              <a:lnSpc>
                <a:spcPct val="170000"/>
              </a:lnSpc>
              <a:buFont typeface="+mj-lt"/>
              <a:buAutoNum type="arabicPeriod" startAt="6"/>
            </a:pPr>
            <a:r>
              <a:rPr lang="en-US" sz="2400" dirty="0" smtClean="0">
                <a:latin typeface="Times New Roman" pitchFamily="18" charset="0"/>
                <a:cs typeface="Times New Roman" pitchFamily="18" charset="0"/>
              </a:rPr>
              <a:t>Trade harmony with neutral countries</a:t>
            </a:r>
          </a:p>
          <a:p>
            <a:pPr marL="514350" indent="-514350">
              <a:lnSpc>
                <a:spcPct val="170000"/>
              </a:lnSpc>
              <a:buFont typeface="+mj-lt"/>
              <a:buAutoNum type="arabicPeriod" startAt="6"/>
            </a:pPr>
            <a:r>
              <a:rPr lang="en-US" sz="2400" dirty="0" smtClean="0">
                <a:latin typeface="Times New Roman" pitchFamily="18" charset="0"/>
                <a:cs typeface="Times New Roman" pitchFamily="18" charset="0"/>
              </a:rPr>
              <a:t>Use </a:t>
            </a:r>
            <a:r>
              <a:rPr lang="en-US" sz="2400" dirty="0" smtClean="0">
                <a:latin typeface="Times New Roman" pitchFamily="18" charset="0"/>
                <a:cs typeface="Times New Roman" pitchFamily="18" charset="0"/>
              </a:rPr>
              <a:t>of preclusive buying as an alternate</a:t>
            </a:r>
          </a:p>
          <a:p>
            <a:pPr marL="514350" indent="-514350">
              <a:lnSpc>
                <a:spcPct val="170000"/>
              </a:lnSpc>
              <a:buFont typeface="+mj-lt"/>
              <a:buAutoNum type="arabicPeriod" startAt="6"/>
            </a:pPr>
            <a:r>
              <a:rPr lang="en-US" sz="2400" dirty="0" smtClean="0">
                <a:latin typeface="Times New Roman" pitchFamily="18" charset="0"/>
                <a:cs typeface="Times New Roman" pitchFamily="18" charset="0"/>
              </a:rPr>
              <a:t>Action against smuggling</a:t>
            </a:r>
          </a:p>
          <a:p>
            <a:pPr marL="514350" indent="-514350">
              <a:lnSpc>
                <a:spcPct val="170000"/>
              </a:lnSpc>
              <a:buFont typeface="+mj-lt"/>
              <a:buAutoNum type="arabicPeriod" startAt="6"/>
            </a:pPr>
            <a:r>
              <a:rPr lang="en-US" sz="2400" dirty="0" smtClean="0">
                <a:latin typeface="Times New Roman" pitchFamily="18" charset="0"/>
                <a:cs typeface="Times New Roman" pitchFamily="18" charset="0"/>
              </a:rPr>
              <a:t>Creating internal problems and encouraging strikes</a:t>
            </a:r>
          </a:p>
          <a:p>
            <a:pPr marL="514350" indent="-514350">
              <a:lnSpc>
                <a:spcPct val="170000"/>
              </a:lnSpc>
              <a:buFont typeface="+mj-lt"/>
              <a:buAutoNum type="arabicPeriod" startAt="6"/>
            </a:pPr>
            <a:r>
              <a:rPr lang="en-US" sz="2400" dirty="0" smtClean="0">
                <a:latin typeface="Times New Roman" pitchFamily="18" charset="0"/>
                <a:cs typeface="Times New Roman" pitchFamily="18" charset="0"/>
              </a:rPr>
              <a:t>Self sufficiency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u="sng" dirty="0" smtClean="0">
                <a:latin typeface="Times New Roman" pitchFamily="18" charset="0"/>
                <a:cs typeface="Times New Roman" pitchFamily="18" charset="0"/>
              </a:rPr>
              <a:t>What is War?</a:t>
            </a:r>
            <a:endParaRPr lang="en-US" sz="4000" b="1" i="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None/>
            </a:pPr>
            <a:r>
              <a:rPr lang="en-US" sz="2800" i="1" dirty="0" smtClean="0">
                <a:latin typeface="Times New Roman" pitchFamily="18" charset="0"/>
                <a:cs typeface="Times New Roman" pitchFamily="18" charset="0"/>
              </a:rPr>
              <a:t>	</a:t>
            </a:r>
          </a:p>
          <a:p>
            <a:pPr algn="just">
              <a:lnSpc>
                <a:spcPct val="150000"/>
              </a:lnSpc>
              <a:buNone/>
            </a:pPr>
            <a:r>
              <a:rPr lang="en-US" sz="2800" i="1" dirty="0" smtClean="0">
                <a:latin typeface="Times New Roman" pitchFamily="18" charset="0"/>
                <a:cs typeface="Times New Roman" pitchFamily="18" charset="0"/>
              </a:rPr>
              <a:t>	War is a contest of two or more nations by means of armed forces for the main purpose of conquering the other nation/nations and dictating their own terms.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latin typeface="Times New Roman" pitchFamily="18" charset="0"/>
                <a:cs typeface="Times New Roman" pitchFamily="18" charset="0"/>
              </a:rPr>
              <a:t>Definitions </a:t>
            </a:r>
            <a:endParaRPr lang="en-US" b="1" i="1" u="sng"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8763000" cy="4648200"/>
          </a:xfrm>
        </p:spPr>
        <p:txBody>
          <a:bodyPr>
            <a:noAutofit/>
          </a:bodyPr>
          <a:lstStyle/>
          <a:p>
            <a:pPr algn="just">
              <a:lnSpc>
                <a:spcPct val="160000"/>
              </a:lnSpc>
            </a:pPr>
            <a:r>
              <a:rPr lang="en-US" sz="2000" dirty="0" smtClean="0">
                <a:latin typeface="Times New Roman" pitchFamily="18" charset="0"/>
                <a:cs typeface="Times New Roman" pitchFamily="18" charset="0"/>
              </a:rPr>
              <a:t>Carl Von Clausewitz in his famous book ‘On War’ wrote that “war is an instrument of national policy.” </a:t>
            </a:r>
          </a:p>
          <a:p>
            <a:pPr algn="just">
              <a:lnSpc>
                <a:spcPct val="160000"/>
              </a:lnSpc>
            </a:pPr>
            <a:endParaRPr lang="en-US" sz="2000" dirty="0" smtClean="0">
              <a:latin typeface="Times New Roman" pitchFamily="18" charset="0"/>
              <a:cs typeface="Times New Roman" pitchFamily="18" charset="0"/>
            </a:endParaRPr>
          </a:p>
          <a:p>
            <a:pPr algn="just">
              <a:lnSpc>
                <a:spcPct val="160000"/>
              </a:lnSpc>
            </a:pPr>
            <a:r>
              <a:rPr lang="en-US" sz="2000" dirty="0" smtClean="0">
                <a:latin typeface="Times New Roman" pitchFamily="18" charset="0"/>
                <a:cs typeface="Times New Roman" pitchFamily="18" charset="0"/>
              </a:rPr>
              <a:t>New English Dictionary, </a:t>
            </a:r>
            <a:r>
              <a:rPr lang="en-US" sz="2000" i="1" dirty="0" smtClean="0">
                <a:latin typeface="Times New Roman" pitchFamily="18" charset="0"/>
                <a:cs typeface="Times New Roman" pitchFamily="18" charset="0"/>
              </a:rPr>
              <a:t>“War is a hostile contention by means of armed forces, carried on between nations, states or rulers, or between parties in the same nation or state, the employment of armed forces against a foreign power or against an opposing party in the state.”</a:t>
            </a:r>
          </a:p>
        </p:txBody>
      </p:sp>
      <p:sp>
        <p:nvSpPr>
          <p:cNvPr id="5" name="Rectangle 4"/>
          <p:cNvSpPr/>
          <p:nvPr/>
        </p:nvSpPr>
        <p:spPr>
          <a:xfrm>
            <a:off x="228600" y="5257800"/>
            <a:ext cx="9144000" cy="1015663"/>
          </a:xfrm>
          <a:prstGeom prst="rect">
            <a:avLst/>
          </a:prstGeom>
        </p:spPr>
        <p:txBody>
          <a:bodyPr wrap="square">
            <a:spAutoFit/>
          </a:bodyPr>
          <a:lstStyle/>
          <a:p>
            <a:pPr>
              <a:lnSpc>
                <a:spcPct val="150000"/>
              </a:lnSpc>
              <a:buFont typeface="Wingdings" pitchFamily="2" charset="2"/>
              <a:buChar char="§"/>
            </a:pPr>
            <a:r>
              <a:rPr lang="en-US" sz="2000" dirty="0" smtClean="0">
                <a:solidFill>
                  <a:schemeClr val="accent1"/>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Mao </a:t>
            </a:r>
            <a:r>
              <a:rPr lang="en-US" sz="2000" dirty="0" err="1" smtClean="0">
                <a:latin typeface="Times New Roman" pitchFamily="18" charset="0"/>
                <a:cs typeface="Times New Roman" pitchFamily="18" charset="0"/>
              </a:rPr>
              <a:t>Tse</a:t>
            </a:r>
            <a:r>
              <a:rPr lang="en-US" sz="2000" dirty="0" smtClean="0">
                <a:latin typeface="Times New Roman" pitchFamily="18" charset="0"/>
                <a:cs typeface="Times New Roman" pitchFamily="18" charset="0"/>
              </a:rPr>
              <a:t>-Tung </a:t>
            </a:r>
            <a:r>
              <a:rPr lang="en-US" sz="2000" i="1" dirty="0" smtClean="0">
                <a:latin typeface="Times New Roman" pitchFamily="18" charset="0"/>
                <a:cs typeface="Times New Roman" pitchFamily="18" charset="0"/>
              </a:rPr>
              <a:t>, “Politics is war without bloodshed  while war is politics with 			bloodshed”</a:t>
            </a:r>
            <a:r>
              <a:rPr lang="en-US" sz="2000" dirty="0" smtClean="0">
                <a:latin typeface="Times New Roman" pitchFamily="18" charset="0"/>
                <a:cs typeface="Times New Roman" pitchFamily="18" charset="0"/>
              </a:rPr>
              <a:t> </a:t>
            </a:r>
            <a:endParaRPr lang="en-US" sz="20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u="sng" dirty="0" smtClean="0">
                <a:latin typeface="Times New Roman" pitchFamily="18" charset="0"/>
                <a:cs typeface="Times New Roman" pitchFamily="18" charset="0"/>
              </a:rPr>
              <a:t>Types of War</a:t>
            </a:r>
            <a:endParaRPr lang="en-US" sz="3600" b="1" i="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nSpc>
                <a:spcPct val="150000"/>
              </a:lnSpc>
            </a:pPr>
            <a:r>
              <a:rPr lang="en-US" sz="2400" dirty="0" smtClean="0">
                <a:latin typeface="Times New Roman" pitchFamily="18" charset="0"/>
                <a:cs typeface="Times New Roman" pitchFamily="18" charset="0"/>
              </a:rPr>
              <a:t>Conventional war</a:t>
            </a:r>
          </a:p>
          <a:p>
            <a:pPr>
              <a:lnSpc>
                <a:spcPct val="150000"/>
              </a:lnSpc>
            </a:pPr>
            <a:r>
              <a:rPr lang="en-US" sz="2400" dirty="0" smtClean="0">
                <a:latin typeface="Times New Roman" pitchFamily="18" charset="0"/>
                <a:cs typeface="Times New Roman" pitchFamily="18" charset="0"/>
              </a:rPr>
              <a:t>Cold War</a:t>
            </a:r>
          </a:p>
          <a:p>
            <a:pPr>
              <a:lnSpc>
                <a:spcPct val="150000"/>
              </a:lnSpc>
            </a:pPr>
            <a:r>
              <a:rPr lang="en-US" sz="2400" dirty="0" smtClean="0">
                <a:latin typeface="Times New Roman" pitchFamily="18" charset="0"/>
                <a:cs typeface="Times New Roman" pitchFamily="18" charset="0"/>
              </a:rPr>
              <a:t>Guerrilla War</a:t>
            </a:r>
          </a:p>
          <a:p>
            <a:pPr>
              <a:lnSpc>
                <a:spcPct val="150000"/>
              </a:lnSpc>
            </a:pPr>
            <a:r>
              <a:rPr lang="en-US" sz="2400" dirty="0" smtClean="0">
                <a:latin typeface="Times New Roman" pitchFamily="18" charset="0"/>
                <a:cs typeface="Times New Roman" pitchFamily="18" charset="0"/>
              </a:rPr>
              <a:t>Limited War</a:t>
            </a:r>
          </a:p>
          <a:p>
            <a:pPr>
              <a:lnSpc>
                <a:spcPct val="150000"/>
              </a:lnSpc>
            </a:pPr>
            <a:r>
              <a:rPr lang="en-US" sz="2400" dirty="0" smtClean="0">
                <a:latin typeface="Times New Roman" pitchFamily="18" charset="0"/>
                <a:cs typeface="Times New Roman" pitchFamily="18" charset="0"/>
              </a:rPr>
              <a:t>Modern </a:t>
            </a:r>
            <a:r>
              <a:rPr lang="en-US" sz="2400" dirty="0" smtClean="0">
                <a:latin typeface="Times New Roman" pitchFamily="18" charset="0"/>
                <a:cs typeface="Times New Roman" pitchFamily="18" charset="0"/>
              </a:rPr>
              <a:t>War</a:t>
            </a:r>
          </a:p>
          <a:p>
            <a:pPr>
              <a:lnSpc>
                <a:spcPct val="150000"/>
              </a:lnSpc>
            </a:pPr>
            <a:r>
              <a:rPr lang="en-US" sz="2400" dirty="0" smtClean="0">
                <a:latin typeface="Times New Roman" pitchFamily="18" charset="0"/>
                <a:cs typeface="Times New Roman" pitchFamily="18" charset="0"/>
              </a:rPr>
              <a:t>Total War</a:t>
            </a:r>
            <a:endParaRPr lang="en-US" sz="2400" dirty="0" smtClean="0">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Psychological </a:t>
            </a:r>
            <a:r>
              <a:rPr lang="en-US" sz="2400" dirty="0" smtClean="0">
                <a:latin typeface="Times New Roman" pitchFamily="18" charset="0"/>
                <a:cs typeface="Times New Roman" pitchFamily="18" charset="0"/>
              </a:rPr>
              <a:t>war</a:t>
            </a:r>
          </a:p>
          <a:p>
            <a:pPr>
              <a:lnSpc>
                <a:spcPct val="150000"/>
              </a:lnSpc>
            </a:pPr>
            <a:r>
              <a:rPr lang="en-US" sz="2400" dirty="0" smtClean="0">
                <a:latin typeface="Times New Roman" pitchFamily="18" charset="0"/>
                <a:cs typeface="Times New Roman" pitchFamily="18" charset="0"/>
              </a:rPr>
              <a:t>Economic war</a:t>
            </a:r>
          </a:p>
          <a:p>
            <a:pPr>
              <a:lnSpc>
                <a:spcPct val="150000"/>
              </a:lnSpc>
            </a:pPr>
            <a:r>
              <a:rPr lang="en-US" sz="2400" dirty="0" smtClean="0">
                <a:latin typeface="Times New Roman" pitchFamily="18" charset="0"/>
                <a:cs typeface="Times New Roman" pitchFamily="18" charset="0"/>
              </a:rPr>
              <a:t>Information war</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lnSpc>
                <a:spcPct val="200000"/>
              </a:lnSpc>
              <a:buNone/>
            </a:pPr>
            <a:r>
              <a:rPr lang="en-US" b="1" i="1" dirty="0" smtClean="0">
                <a:latin typeface="Times New Roman" pitchFamily="18" charset="0"/>
                <a:cs typeface="Times New Roman" pitchFamily="18" charset="0"/>
              </a:rPr>
              <a:t>“War is not fought only in battlefield but in shops, factories, sea ports, road and rail.”</a:t>
            </a:r>
            <a:endParaRPr lang="en-US" b="1"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200" b="1" i="1" u="sng" dirty="0" smtClean="0">
                <a:latin typeface="Times New Roman" pitchFamily="18" charset="0"/>
                <a:cs typeface="Times New Roman" pitchFamily="18" charset="0"/>
              </a:rPr>
              <a:t>Economic </a:t>
            </a:r>
            <a:r>
              <a:rPr lang="en-US" sz="3200" b="1" i="1" u="sng" dirty="0" smtClean="0">
                <a:latin typeface="Times New Roman" pitchFamily="18" charset="0"/>
                <a:cs typeface="Times New Roman" pitchFamily="18" charset="0"/>
              </a:rPr>
              <a:t>warfare</a:t>
            </a:r>
            <a:endParaRPr lang="en-US" sz="3200" b="1" i="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A war which is fought giving due consideration to the economic factors.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means to attain certain economic advantage over the enemy during peace as well as in war.</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EW involves attacking enemy’s economic targets during peace and war.</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200" b="1" i="1" u="sng" dirty="0" smtClean="0">
                <a:latin typeface="Times New Roman" pitchFamily="18" charset="0"/>
                <a:cs typeface="Times New Roman" pitchFamily="18" charset="0"/>
              </a:rPr>
              <a:t>Definition</a:t>
            </a:r>
            <a:endParaRPr lang="en-US" sz="3200" b="1" i="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lnSpc>
                <a:spcPct val="200000"/>
              </a:lnSpc>
              <a:buNone/>
            </a:pPr>
            <a:r>
              <a:rPr lang="en-US" sz="2400" dirty="0" smtClean="0">
                <a:latin typeface="Times New Roman" pitchFamily="18" charset="0"/>
                <a:cs typeface="Times New Roman" pitchFamily="18" charset="0"/>
              </a:rPr>
              <a:t>	Oxford </a:t>
            </a:r>
            <a:r>
              <a:rPr lang="en-US" sz="2400" dirty="0" smtClean="0">
                <a:latin typeface="Times New Roman" pitchFamily="18" charset="0"/>
                <a:cs typeface="Times New Roman" pitchFamily="18" charset="0"/>
              </a:rPr>
              <a:t>English Dictionary, “ an economic strategy based on the use of measures (e.g. blockade) of which the primary effect is to weaken the economy of another state</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92162"/>
          </a:xfrm>
        </p:spPr>
        <p:txBody>
          <a:bodyPr>
            <a:normAutofit/>
          </a:bodyPr>
          <a:lstStyle/>
          <a:p>
            <a:pPr algn="l"/>
            <a:r>
              <a:rPr lang="en-US" sz="2800" b="1" u="sng" dirty="0" smtClean="0">
                <a:latin typeface="Times New Roman" pitchFamily="18" charset="0"/>
                <a:cs typeface="Times New Roman" pitchFamily="18" charset="0"/>
              </a:rPr>
              <a:t>Historical Background</a:t>
            </a:r>
            <a:endParaRPr lang="en-US" sz="28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610600" cy="5486400"/>
          </a:xfrm>
        </p:spPr>
        <p:txBody>
          <a:bodyPr>
            <a:normAutofit/>
          </a:bodyPr>
          <a:lstStyle/>
          <a:p>
            <a:pPr algn="just"/>
            <a:r>
              <a:rPr lang="en-US" sz="2400" dirty="0" smtClean="0">
                <a:latin typeface="Times New Roman" pitchFamily="18" charset="0"/>
                <a:cs typeface="Times New Roman" pitchFamily="18" charset="0"/>
              </a:rPr>
              <a:t>To obstruct the enemy from utilizing his resources and to mobilize own resources has been an old practice during peace as well as in war.</a:t>
            </a:r>
          </a:p>
          <a:p>
            <a:pPr algn="just"/>
            <a:endParaRPr lang="en-US" sz="2400" dirty="0" smtClean="0">
              <a:latin typeface="Times New Roman" pitchFamily="18" charset="0"/>
              <a:cs typeface="Times New Roman" pitchFamily="18" charset="0"/>
            </a:endParaRPr>
          </a:p>
          <a:p>
            <a:pPr algn="just"/>
            <a:r>
              <a:rPr lang="en-US" sz="2400" b="1" i="1" dirty="0" err="1" smtClean="0">
                <a:latin typeface="Times New Roman" pitchFamily="18" charset="0"/>
                <a:cs typeface="Times New Roman" pitchFamily="18" charset="0"/>
              </a:rPr>
              <a:t>Kautilya</a:t>
            </a:r>
            <a:r>
              <a:rPr lang="en-US" sz="2400" b="1" i="1" dirty="0" smtClean="0">
                <a:latin typeface="Times New Roman" pitchFamily="18" charset="0"/>
                <a:cs typeface="Times New Roman" pitchFamily="18" charset="0"/>
              </a:rPr>
              <a:t> : –</a:t>
            </a:r>
          </a:p>
          <a:p>
            <a:pPr lvl="1" algn="just"/>
            <a:r>
              <a:rPr lang="en-US" sz="2000" dirty="0" smtClean="0">
                <a:latin typeface="Times New Roman" pitchFamily="18" charset="0"/>
                <a:cs typeface="Times New Roman" pitchFamily="18" charset="0"/>
              </a:rPr>
              <a:t>destroying enemy’s property and seizing his merchant ships.</a:t>
            </a:r>
          </a:p>
          <a:p>
            <a:pPr lvl="1" algn="just"/>
            <a:r>
              <a:rPr lang="en-US" sz="2000" dirty="0" smtClean="0">
                <a:latin typeface="Times New Roman" pitchFamily="18" charset="0"/>
                <a:cs typeface="Times New Roman" pitchFamily="18" charset="0"/>
              </a:rPr>
              <a:t>mobilization of money through taxation and donations at the time of war. </a:t>
            </a:r>
            <a:endParaRPr lang="en-US" sz="20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b="1" i="1" dirty="0" smtClean="0">
                <a:latin typeface="Times New Roman" pitchFamily="18" charset="0"/>
                <a:cs typeface="Times New Roman" pitchFamily="18" charset="0"/>
              </a:rPr>
              <a:t>Adam Smith, Hamilton: -</a:t>
            </a:r>
            <a:r>
              <a:rPr lang="en-US" sz="2400" dirty="0" smtClean="0">
                <a:latin typeface="Times New Roman" pitchFamily="18" charset="0"/>
                <a:cs typeface="Times New Roman" pitchFamily="18" charset="0"/>
              </a:rPr>
              <a:t> advocated the development of national resources to increase national potential for war.</a:t>
            </a:r>
          </a:p>
          <a:p>
            <a:pPr algn="just"/>
            <a:endParaRPr lang="en-US" sz="2400" dirty="0" smtClean="0">
              <a:latin typeface="Times New Roman" pitchFamily="18" charset="0"/>
              <a:cs typeface="Times New Roman" pitchFamily="18" charset="0"/>
            </a:endParaRPr>
          </a:p>
          <a:p>
            <a:pPr algn="just"/>
            <a:r>
              <a:rPr lang="en-US" sz="2400" b="1" i="1" dirty="0" smtClean="0">
                <a:latin typeface="Times New Roman" pitchFamily="18" charset="0"/>
                <a:cs typeface="Times New Roman" pitchFamily="18" charset="0"/>
              </a:rPr>
              <a:t>Napoleon : -</a:t>
            </a:r>
            <a:r>
              <a:rPr lang="en-US" sz="2400" dirty="0" smtClean="0">
                <a:latin typeface="Times New Roman" pitchFamily="18" charset="0"/>
                <a:cs typeface="Times New Roman" pitchFamily="18" charset="0"/>
              </a:rPr>
              <a:t> Continental system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3200" b="1" i="1" u="sng" dirty="0" smtClean="0">
                <a:latin typeface="Times New Roman" pitchFamily="18" charset="0"/>
                <a:cs typeface="Times New Roman" pitchFamily="18" charset="0"/>
              </a:rPr>
              <a:t>Economic </a:t>
            </a:r>
            <a:r>
              <a:rPr lang="en-US" sz="3200" b="1" i="1" u="sng" dirty="0" smtClean="0">
                <a:latin typeface="Times New Roman" pitchFamily="18" charset="0"/>
                <a:cs typeface="Times New Roman" pitchFamily="18" charset="0"/>
              </a:rPr>
              <a:t>warfare - Aim</a:t>
            </a:r>
            <a:endParaRPr lang="en-US" sz="3200" b="1" i="1" u="sng" dirty="0"/>
          </a:p>
        </p:txBody>
      </p:sp>
      <p:sp>
        <p:nvSpPr>
          <p:cNvPr id="3" name="Content Placeholder 2"/>
          <p:cNvSpPr>
            <a:spLocks noGrp="1"/>
          </p:cNvSpPr>
          <p:nvPr>
            <p:ph idx="1"/>
          </p:nvPr>
        </p:nvSpPr>
        <p:spPr>
          <a:xfrm>
            <a:off x="381000" y="1371600"/>
            <a:ext cx="8458200" cy="4953000"/>
          </a:xfrm>
        </p:spPr>
        <p:txBody>
          <a:bodyPr>
            <a:noAutofit/>
          </a:bodyPr>
          <a:lstStyle/>
          <a:p>
            <a:pPr algn="just">
              <a:lnSpc>
                <a:spcPct val="150000"/>
              </a:lnSpc>
            </a:pPr>
            <a:r>
              <a:rPr lang="en-US" sz="2100" dirty="0" smtClean="0">
                <a:latin typeface="Times New Roman" pitchFamily="18" charset="0"/>
                <a:cs typeface="Times New Roman" pitchFamily="18" charset="0"/>
              </a:rPr>
              <a:t>It </a:t>
            </a:r>
            <a:r>
              <a:rPr lang="en-US" sz="2100" dirty="0" smtClean="0">
                <a:latin typeface="Times New Roman" pitchFamily="18" charset="0"/>
                <a:cs typeface="Times New Roman" pitchFamily="18" charset="0"/>
              </a:rPr>
              <a:t>aims to capture or control the supply of critical economic resources so that the military can operate at full efficiency or deprive of enemy forces of those resources so that they can not function properly</a:t>
            </a:r>
            <a:r>
              <a:rPr lang="en-US" sz="2100" dirty="0" smtClean="0">
                <a:latin typeface="Times New Roman" pitchFamily="18" charset="0"/>
                <a:cs typeface="Times New Roman" pitchFamily="18" charset="0"/>
              </a:rPr>
              <a:t>.</a:t>
            </a:r>
          </a:p>
          <a:p>
            <a:pPr algn="just">
              <a:lnSpc>
                <a:spcPct val="150000"/>
              </a:lnSpc>
            </a:pPr>
            <a:endParaRPr lang="en-US" sz="2100" dirty="0" smtClean="0">
              <a:latin typeface="Times New Roman" pitchFamily="18" charset="0"/>
              <a:cs typeface="Times New Roman" pitchFamily="18" charset="0"/>
            </a:endParaRPr>
          </a:p>
          <a:p>
            <a:pPr algn="just">
              <a:lnSpc>
                <a:spcPct val="150000"/>
              </a:lnSpc>
              <a:buFont typeface="Wingdings" pitchFamily="2" charset="2"/>
              <a:buChar char="Ø"/>
            </a:pPr>
            <a:r>
              <a:rPr lang="en-US" sz="2100" dirty="0" smtClean="0">
                <a:latin typeface="Times New Roman" pitchFamily="18" charset="0"/>
                <a:cs typeface="Times New Roman" pitchFamily="18" charset="0"/>
              </a:rPr>
              <a:t>Sinking of supply ships carrying supplies, raw material and essential war-related items such as food</a:t>
            </a:r>
            <a:r>
              <a:rPr lang="en-US" sz="2100" dirty="0" smtClean="0">
                <a:latin typeface="Times New Roman" pitchFamily="18" charset="0"/>
                <a:cs typeface="Times New Roman" pitchFamily="18" charset="0"/>
              </a:rPr>
              <a:t>.</a:t>
            </a:r>
          </a:p>
          <a:p>
            <a:pPr algn="just">
              <a:lnSpc>
                <a:spcPct val="150000"/>
              </a:lnSpc>
              <a:buNone/>
            </a:pPr>
            <a:r>
              <a:rPr lang="en-US" sz="2100" dirty="0" smtClean="0">
                <a:latin typeface="Times New Roman" pitchFamily="18" charset="0"/>
                <a:cs typeface="Times New Roman" pitchFamily="18" charset="0"/>
              </a:rPr>
              <a:t>1. To ensure own economic growth</a:t>
            </a:r>
          </a:p>
          <a:p>
            <a:pPr algn="just">
              <a:lnSpc>
                <a:spcPct val="150000"/>
              </a:lnSpc>
              <a:buNone/>
            </a:pPr>
            <a:r>
              <a:rPr lang="en-US" sz="2100" dirty="0" smtClean="0">
                <a:latin typeface="Times New Roman" pitchFamily="18" charset="0"/>
                <a:cs typeface="Times New Roman" pitchFamily="18" charset="0"/>
              </a:rPr>
              <a:t>2. Disruption of enemy’s economy</a:t>
            </a:r>
            <a:endParaRPr lang="en-US" sz="2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6DCBF6"/>
      </a:dk1>
      <a:lt1>
        <a:sysClr val="window" lastClr="0B0B0B"/>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6DCBF6"/>
      </a:dk1>
      <a:lt1>
        <a:sysClr val="window" lastClr="0B0B0B"/>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400</Words>
  <Application>Microsoft Office PowerPoint</Application>
  <PresentationFormat>On-screen Show (4:3)</PresentationFormat>
  <Paragraphs>59</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Economic Warfare</vt:lpstr>
      <vt:lpstr>What is War?</vt:lpstr>
      <vt:lpstr>Definitions </vt:lpstr>
      <vt:lpstr>Types of War</vt:lpstr>
      <vt:lpstr>Slide 5</vt:lpstr>
      <vt:lpstr>Economic warfare</vt:lpstr>
      <vt:lpstr>Definition</vt:lpstr>
      <vt:lpstr>Historical Background</vt:lpstr>
      <vt:lpstr>Economic warfare - Aim</vt:lpstr>
      <vt:lpstr>Methods of EW</vt:lpstr>
      <vt:lpstr>Conti..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Warfare</dc:title>
  <dc:creator>Neeta</dc:creator>
  <cp:lastModifiedBy>Neeta</cp:lastModifiedBy>
  <cp:revision>19</cp:revision>
  <dcterms:created xsi:type="dcterms:W3CDTF">2006-08-16T00:00:00Z</dcterms:created>
  <dcterms:modified xsi:type="dcterms:W3CDTF">2016-02-01T14:34:12Z</dcterms:modified>
</cp:coreProperties>
</file>