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58" r:id="rId4"/>
    <p:sldId id="257" r:id="rId5"/>
    <p:sldId id="259" r:id="rId6"/>
    <p:sldId id="262" r:id="rId7"/>
    <p:sldId id="261" r:id="rId8"/>
    <p:sldId id="260" r:id="rId9"/>
    <p:sldId id="263" r:id="rId10"/>
    <p:sldId id="280" r:id="rId11"/>
    <p:sldId id="268" r:id="rId12"/>
    <p:sldId id="269" r:id="rId13"/>
    <p:sldId id="281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0AEE1-E1AB-4F6E-993B-56FA514B9D9F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7652-6CDB-4D85-B872-58A49DD3B83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0761-8084-4055-A5ED-4DD0870FCD1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676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요약,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sk\Desktop\Abstract-Design-Vector-Art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844" y="9192"/>
            <a:ext cx="1639652" cy="1115552"/>
          </a:xfrm>
          <a:prstGeom prst="rect">
            <a:avLst/>
          </a:prstGeom>
          <a:noFill/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11960" y="6627168"/>
            <a:ext cx="425116" cy="2308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-</a:t>
            </a:r>
            <a:fld id="{2498F1F7-B5CA-460E-BA6E-3C3479F76470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345667"/>
            <a:ext cx="7956376" cy="503237"/>
          </a:xfrm>
        </p:spPr>
        <p:txBody>
          <a:bodyPr>
            <a:noAutofit/>
          </a:bodyPr>
          <a:lstStyle>
            <a:lvl1pPr>
              <a:buNone/>
              <a:defRPr kumimoji="0" lang="ko-KR" altLang="en-US" sz="2000" b="0" kern="0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마스터 텍스트 소제목을 편집합니다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>
          <a:xfrm>
            <a:off x="1187450" y="981075"/>
            <a:ext cx="7777163" cy="5472113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355976" y="6621165"/>
            <a:ext cx="328612" cy="2301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98F1F7-B5CA-460E-BA6E-3C3479F764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9036496" y="0"/>
            <a:ext cx="1075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C:\Users\msk\Desktop\Abstract-Design-Vector-Art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000"/>
            <a:ext cx="6526128" cy="4440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876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DCB7-2B72-42DC-A080-C9D8370101BE}" type="datetimeFigureOut">
              <a:rPr lang="en-IN" smtClean="0"/>
              <a:pPr/>
              <a:t>22-09-2016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1552-1EB1-4E5E-BEE3-7864ECC7A0A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opp00001/factsheets/opworkers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omental2014.web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2060848"/>
            <a:ext cx="5544616" cy="1514599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Polymer Science</a:t>
            </a:r>
            <a:endParaRPr lang="en-IN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5229200"/>
            <a:ext cx="3456384" cy="86409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Pawan Kumar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Professor  </a:t>
            </a: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Department of Nano Science and Materials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Central University of Jammu, Jammu  </a:t>
            </a:r>
            <a:endParaRPr lang="en-I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1912243" cy="180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80921" cy="89614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ambria" pitchFamily="18" charset="0"/>
              </a:rPr>
              <a:t>Coordination Polymers or Metal Organic Frameworks (MOFs)</a:t>
            </a:r>
            <a:endParaRPr lang="en-US" sz="28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8025" y="1767760"/>
            <a:ext cx="4016375" cy="3490040"/>
          </a:xfrm>
          <a:prstGeom prst="rect">
            <a:avLst/>
          </a:prstGeom>
          <a:noFill/>
          <a:ln/>
        </p:spPr>
      </p:pic>
      <p:sp>
        <p:nvSpPr>
          <p:cNvPr id="4" name="Rectangle 3"/>
          <p:cNvSpPr/>
          <p:nvPr/>
        </p:nvSpPr>
        <p:spPr>
          <a:xfrm>
            <a:off x="467544" y="1052736"/>
            <a:ext cx="4952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Hybrid inorganic–organic compounds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Coordinating Polymers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04472"/>
            <a:ext cx="58326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Some important MOFs in literature</a:t>
            </a:r>
          </a:p>
          <a:p>
            <a:r>
              <a:rPr lang="en-US" sz="1600" i="1" dirty="0" smtClean="0"/>
              <a:t>[</a:t>
            </a:r>
            <a:r>
              <a:rPr lang="en-US" sz="1600" i="1" dirty="0"/>
              <a:t>Zn</a:t>
            </a:r>
            <a:r>
              <a:rPr lang="en-US" sz="1600" i="1" baseline="-25000" dirty="0"/>
              <a:t>4</a:t>
            </a:r>
            <a:r>
              <a:rPr lang="en-US" sz="1600" i="1" dirty="0"/>
              <a:t>O(</a:t>
            </a:r>
            <a:r>
              <a:rPr lang="en-US" sz="1600" i="1" dirty="0" err="1"/>
              <a:t>bdc</a:t>
            </a:r>
            <a:r>
              <a:rPr lang="en-US" sz="1600" i="1" dirty="0"/>
              <a:t>)</a:t>
            </a:r>
            <a:r>
              <a:rPr lang="en-US" sz="1600" i="1" baseline="-25000" dirty="0"/>
              <a:t>3</a:t>
            </a:r>
            <a:r>
              <a:rPr lang="en-US" sz="1600" i="1" dirty="0"/>
              <a:t>] (MOF-5; </a:t>
            </a:r>
            <a:r>
              <a:rPr lang="en-US" sz="1600" i="1" dirty="0" err="1"/>
              <a:t>bdc</a:t>
            </a:r>
            <a:r>
              <a:rPr lang="en-US" sz="1600" i="1" dirty="0"/>
              <a:t> </a:t>
            </a:r>
            <a:r>
              <a:rPr lang="en-US" sz="1600" i="1" dirty="0" smtClean="0"/>
              <a:t>= 1,4-benzenedicarboxylate)</a:t>
            </a:r>
          </a:p>
          <a:p>
            <a:r>
              <a:rPr lang="en-US" sz="1600" i="1" dirty="0" smtClean="0"/>
              <a:t>[</a:t>
            </a:r>
            <a:r>
              <a:rPr lang="en-US" sz="1600" i="1" dirty="0"/>
              <a:t>Cu</a:t>
            </a:r>
            <a:r>
              <a:rPr lang="en-US" sz="1600" i="1" baseline="-25000" dirty="0"/>
              <a:t>3</a:t>
            </a:r>
            <a:r>
              <a:rPr lang="en-US" sz="1600" i="1" dirty="0"/>
              <a:t>(</a:t>
            </a:r>
            <a:r>
              <a:rPr lang="en-US" sz="1600" i="1" dirty="0" err="1"/>
              <a:t>btc</a:t>
            </a:r>
            <a:r>
              <a:rPr lang="en-US" sz="1600" i="1" dirty="0"/>
              <a:t>)</a:t>
            </a:r>
            <a:r>
              <a:rPr lang="en-US" sz="1600" i="1" baseline="-25000" dirty="0"/>
              <a:t>2</a:t>
            </a:r>
            <a:r>
              <a:rPr lang="en-US" sz="1600" i="1" dirty="0"/>
              <a:t>] (HKUST-1</a:t>
            </a:r>
            <a:r>
              <a:rPr lang="en-US" sz="1600" i="1" dirty="0" smtClean="0"/>
              <a:t>; </a:t>
            </a:r>
            <a:r>
              <a:rPr lang="en-US" sz="1600" i="1" dirty="0" err="1" smtClean="0"/>
              <a:t>btc</a:t>
            </a:r>
            <a:r>
              <a:rPr lang="en-US" sz="1600" i="1" dirty="0" smtClean="0"/>
              <a:t> </a:t>
            </a:r>
            <a:r>
              <a:rPr lang="en-US" sz="1600" i="1" dirty="0"/>
              <a:t>= 1,3,5-benzenetricarboxylate</a:t>
            </a:r>
            <a:r>
              <a:rPr lang="en-US" sz="1600" i="1" dirty="0" smtClean="0"/>
              <a:t>)</a:t>
            </a:r>
          </a:p>
          <a:p>
            <a:r>
              <a:rPr lang="en-US" sz="1600" i="1" dirty="0" smtClean="0"/>
              <a:t>[</a:t>
            </a:r>
            <a:r>
              <a:rPr lang="en-US" sz="1600" i="1" dirty="0"/>
              <a:t>Zn</a:t>
            </a:r>
            <a:r>
              <a:rPr lang="en-US" sz="1600" i="1" baseline="-25000" dirty="0"/>
              <a:t>2</a:t>
            </a:r>
            <a:r>
              <a:rPr lang="en-US" sz="1600" i="1" dirty="0"/>
              <a:t>(</a:t>
            </a:r>
            <a:r>
              <a:rPr lang="en-US" sz="1600" i="1" dirty="0" err="1"/>
              <a:t>bdc</a:t>
            </a:r>
            <a:r>
              <a:rPr lang="en-US" sz="1600" i="1" dirty="0"/>
              <a:t>)</a:t>
            </a:r>
            <a:r>
              <a:rPr lang="en-US" sz="1600" i="1" baseline="-25000" dirty="0"/>
              <a:t>2</a:t>
            </a:r>
            <a:r>
              <a:rPr lang="en-US" sz="1600" i="1" dirty="0"/>
              <a:t>(</a:t>
            </a:r>
            <a:r>
              <a:rPr lang="en-US" sz="1600" i="1" dirty="0" err="1"/>
              <a:t>dabco</a:t>
            </a:r>
            <a:r>
              <a:rPr lang="en-US" sz="1600" i="1" dirty="0" smtClean="0"/>
              <a:t>)] (</a:t>
            </a:r>
            <a:r>
              <a:rPr lang="en-US" sz="1600" i="1" dirty="0" err="1"/>
              <a:t>dabco</a:t>
            </a:r>
            <a:r>
              <a:rPr lang="en-US" sz="1600" i="1" dirty="0"/>
              <a:t> = 1,4-diazabicyclo[2.2.2]octane</a:t>
            </a:r>
            <a:r>
              <a:rPr lang="en-US" sz="1600" i="1" dirty="0" smtClean="0"/>
              <a:t>),</a:t>
            </a:r>
          </a:p>
          <a:p>
            <a:r>
              <a:rPr lang="pt-BR" sz="1600" i="1" dirty="0" smtClean="0"/>
              <a:t>[</a:t>
            </a:r>
            <a:r>
              <a:rPr lang="pt-BR" sz="1600" i="1" dirty="0"/>
              <a:t>Fe(OH)(bdc)] </a:t>
            </a:r>
            <a:r>
              <a:rPr lang="pt-BR" sz="1600" i="1" dirty="0" smtClean="0"/>
              <a:t>and </a:t>
            </a:r>
            <a:r>
              <a:rPr lang="pt-BR" sz="1600" i="1" dirty="0"/>
              <a:t>[Fe</a:t>
            </a:r>
            <a:r>
              <a:rPr lang="pt-BR" sz="1600" i="1" baseline="-25000" dirty="0"/>
              <a:t>3</a:t>
            </a:r>
            <a:r>
              <a:rPr lang="pt-BR" sz="1600" i="1" dirty="0"/>
              <a:t>O(bdc)</a:t>
            </a:r>
            <a:r>
              <a:rPr lang="pt-BR" sz="1600" i="1" baseline="-25000" dirty="0"/>
              <a:t>3</a:t>
            </a:r>
            <a:r>
              <a:rPr lang="pt-BR" sz="1600" i="1" dirty="0"/>
              <a:t>(Ac)] </a:t>
            </a:r>
            <a:r>
              <a:rPr lang="pt-BR" sz="1600" i="1" dirty="0" smtClean="0"/>
              <a:t>(</a:t>
            </a:r>
            <a:r>
              <a:rPr lang="en-US" sz="1600" i="1" dirty="0" smtClean="0"/>
              <a:t>Ac </a:t>
            </a:r>
            <a:r>
              <a:rPr lang="en-US" sz="1600" i="1" dirty="0"/>
              <a:t>= </a:t>
            </a:r>
            <a:r>
              <a:rPr lang="en-US" sz="1600" i="1" dirty="0" smtClean="0"/>
              <a:t>CH</a:t>
            </a:r>
            <a:r>
              <a:rPr lang="en-US" sz="1600" i="1" baseline="-25000" dirty="0" smtClean="0"/>
              <a:t>3</a:t>
            </a:r>
            <a:r>
              <a:rPr lang="en-US" sz="1600" i="1" dirty="0" smtClean="0"/>
              <a:t>COO)</a:t>
            </a:r>
            <a:endParaRPr lang="en-US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5257800" y="1778675"/>
            <a:ext cx="335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Metal Center: </a:t>
            </a:r>
            <a:r>
              <a:rPr lang="en-US" dirty="0" smtClean="0">
                <a:latin typeface="Cambria" pitchFamily="18" charset="0"/>
              </a:rPr>
              <a:t>metal / metal </a:t>
            </a:r>
            <a:r>
              <a:rPr lang="en-US" dirty="0" err="1" smtClean="0">
                <a:latin typeface="Cambria" pitchFamily="18" charset="0"/>
              </a:rPr>
              <a:t>clusture</a:t>
            </a:r>
            <a:r>
              <a:rPr lang="en-US" baseline="30000" dirty="0" smtClean="0">
                <a:latin typeface="Cambria" pitchFamily="18" charset="0"/>
              </a:rPr>
              <a:t>*</a:t>
            </a:r>
            <a:endParaRPr lang="en-US" dirty="0" smtClean="0">
              <a:latin typeface="Cambria" pitchFamily="18" charset="0"/>
            </a:endParaRPr>
          </a:p>
          <a:p>
            <a:endParaRPr lang="en-US" dirty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Ligands: </a:t>
            </a:r>
            <a:r>
              <a:rPr lang="en-US" dirty="0" smtClean="0">
                <a:latin typeface="Cambria" pitchFamily="18" charset="0"/>
              </a:rPr>
              <a:t>luminescent groups, typically conjugated organic compounds, absorb in the UV and visible region.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8800" y="5352127"/>
            <a:ext cx="32004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smtClean="0">
                <a:latin typeface="Cambria" pitchFamily="18" charset="0"/>
              </a:rPr>
              <a:t>*</a:t>
            </a:r>
            <a:r>
              <a:rPr lang="en-US" sz="1400" i="1" baseline="30000" dirty="0" smtClean="0">
                <a:latin typeface="Cambria" pitchFamily="18" charset="0"/>
              </a:rPr>
              <a:t> </a:t>
            </a:r>
            <a:r>
              <a:rPr lang="en-US" sz="1050" i="1" dirty="0" smtClean="0">
                <a:latin typeface="Cambria" pitchFamily="18" charset="0"/>
              </a:rPr>
              <a:t>ensemble of bound atoms, group of two or more metal atoms where direct and substantial metal-metal bonding is present</a:t>
            </a:r>
          </a:p>
          <a:p>
            <a:pPr algn="just"/>
            <a:r>
              <a:rPr lang="en-US" sz="1050" i="1" dirty="0" smtClean="0">
                <a:latin typeface="Cambria" pitchFamily="18" charset="0"/>
              </a:rPr>
              <a:t>Main cluster types are "naked" clusters and those with stabilizing ligands. In transition metal clusters, typical stabilizing ligands include carbon monoxide, halides, isocyanides, alkenes, and hydrides</a:t>
            </a:r>
            <a:endParaRPr lang="en-US" sz="105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6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85982" y="332656"/>
            <a:ext cx="3766356" cy="461665"/>
          </a:xfrm>
        </p:spPr>
        <p:txBody>
          <a:bodyPr wrap="square">
            <a:spAutoFit/>
          </a:bodyPr>
          <a:lstStyle/>
          <a:p>
            <a:pPr algn="l"/>
            <a:r>
              <a:rPr lang="en-CA" sz="2400" b="1" dirty="0" smtClean="0">
                <a:solidFill>
                  <a:srgbClr val="7030A0"/>
                </a:solidFill>
                <a:latin typeface="Cambria" pitchFamily="18" charset="0"/>
              </a:rPr>
              <a:t>Motivation  Factors (1/2)</a:t>
            </a:r>
            <a:endParaRPr lang="en-CA" sz="24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3568" y="1124744"/>
            <a:ext cx="769620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 smtClean="0">
                <a:latin typeface="Cambria" pitchFamily="18" charset="0"/>
                <a:cs typeface="Times New Roman" pitchFamily="18" charset="0"/>
              </a:rPr>
              <a:t>Metal </a:t>
            </a:r>
            <a:r>
              <a:rPr lang="en-US" sz="2400" b="1" dirty="0">
                <a:latin typeface="Cambria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latin typeface="Cambria" pitchFamily="18" charset="0"/>
                <a:cs typeface="Times New Roman" pitchFamily="18" charset="0"/>
              </a:rPr>
              <a:t>rganic </a:t>
            </a:r>
            <a:r>
              <a:rPr lang="en-US" sz="2400" b="1" dirty="0">
                <a:latin typeface="Cambria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latin typeface="Cambria" pitchFamily="18" charset="0"/>
                <a:cs typeface="Times New Roman" pitchFamily="18" charset="0"/>
              </a:rPr>
              <a:t>rameworks (NMOFs) combine the following properties</a:t>
            </a:r>
            <a:r>
              <a:rPr lang="en-US" sz="2400" b="1" baseline="300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*</a:t>
            </a:r>
            <a:r>
              <a:rPr lang="en-US" sz="2400" b="1" dirty="0" smtClean="0">
                <a:latin typeface="Cambria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Cambria" pitchFamily="18" charset="0"/>
                <a:cs typeface="Times New Roman" pitchFamily="18" charset="0"/>
              </a:rPr>
              <a:t>Stable, Luminescent Markers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cs typeface="Times New Roman" pitchFamily="18" charset="0"/>
              </a:rPr>
              <a:t>Host-guest chemistry based molecular detections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Cambria" pitchFamily="18" charset="0"/>
                <a:cs typeface="Times New Roman" pitchFamily="18" charset="0"/>
              </a:rPr>
              <a:t>Porous Network with Large Surface to Volume Ratio: larger volume for analyte interaction </a:t>
            </a:r>
            <a:r>
              <a:rPr lang="en-US" sz="2000" b="1" dirty="0" smtClean="0">
                <a:latin typeface="Cambria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000" b="1" dirty="0" smtClean="0">
                <a:latin typeface="Cambria" pitchFamily="18" charset="0"/>
                <a:cs typeface="Times New Roman" pitchFamily="18" charset="0"/>
              </a:rPr>
              <a:t> High sensitivity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cs typeface="Times New Roman" pitchFamily="18" charset="0"/>
              </a:rPr>
              <a:t>Solid-state device compatibility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Cambria" pitchFamily="18" charset="0"/>
                <a:cs typeface="Times New Roman" pitchFamily="18" charset="0"/>
              </a:rPr>
              <a:t>Interaction with analyte induces changes in luminescence, absorbance, and conductivity </a:t>
            </a:r>
            <a:r>
              <a:rPr lang="en-US" sz="2000" b="1" dirty="0" smtClean="0">
                <a:latin typeface="Cambria" pitchFamily="18" charset="0"/>
                <a:cs typeface="Times New Roman" pitchFamily="18" charset="0"/>
                <a:sym typeface="Symbol"/>
              </a:rPr>
              <a:t> Multimode Signal Transduction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  <a:cs typeface="Times New Roman" pitchFamily="18" charset="0"/>
                <a:sym typeface="Symbol"/>
              </a:rPr>
              <a:t>Biofunctionalization  Integrated Chemo + Bio Sensing Systems, Specificity</a:t>
            </a:r>
          </a:p>
          <a:p>
            <a:pPr marL="0" indent="0">
              <a:buNone/>
            </a:pPr>
            <a:endParaRPr lang="en-CA" sz="18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5589240"/>
            <a:ext cx="8147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baseline="30000" dirty="0" smtClean="0">
                <a:latin typeface="Cambria" pitchFamily="18" charset="0"/>
                <a:cs typeface="Times New Roman" pitchFamily="18" charset="0"/>
              </a:rPr>
              <a:t>*</a:t>
            </a:r>
            <a:r>
              <a:rPr lang="en-US" sz="1400" b="1" i="1" dirty="0" smtClean="0">
                <a:latin typeface="Cambria" pitchFamily="18" charset="0"/>
                <a:cs typeface="Times New Roman" pitchFamily="18" charset="0"/>
              </a:rPr>
              <a:t>in context of the diverse environmental applications</a:t>
            </a:r>
          </a:p>
          <a:p>
            <a:r>
              <a:rPr lang="en-US" sz="1400" b="1" i="1" dirty="0" smtClean="0">
                <a:latin typeface="Cambria" pitchFamily="18" charset="0"/>
                <a:cs typeface="Times New Roman" pitchFamily="18" charset="0"/>
              </a:rPr>
              <a:t>Some other useful properties of </a:t>
            </a:r>
            <a:r>
              <a:rPr lang="en-US" sz="1400" b="1" i="1" dirty="0">
                <a:latin typeface="Cambria" pitchFamily="18" charset="0"/>
                <a:cs typeface="Times New Roman" pitchFamily="18" charset="0"/>
              </a:rPr>
              <a:t>N</a:t>
            </a:r>
            <a:r>
              <a:rPr lang="en-US" sz="1400" b="1" i="1" dirty="0" smtClean="0">
                <a:latin typeface="Cambria" pitchFamily="18" charset="0"/>
                <a:cs typeface="Times New Roman" pitchFamily="18" charset="0"/>
              </a:rPr>
              <a:t>MOFs are pore-selective functionality, High temperature stability, </a:t>
            </a:r>
          </a:p>
          <a:p>
            <a:r>
              <a:rPr lang="en-US" sz="1400" b="1" i="1" dirty="0" smtClean="0">
                <a:latin typeface="Cambria" pitchFamily="18" charset="0"/>
                <a:cs typeface="Times New Roman" pitchFamily="18" charset="0"/>
              </a:rPr>
              <a:t>Low desorption energy, Controlled diffusion of guest moieties</a:t>
            </a:r>
          </a:p>
        </p:txBody>
      </p:sp>
    </p:spTree>
    <p:extLst>
      <p:ext uri="{BB962C8B-B14F-4D97-AF65-F5344CB8AC3E}">
        <p14:creationId xmlns="" xmlns:p14="http://schemas.microsoft.com/office/powerpoint/2010/main" val="28664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0963-E904-404F-900C-2D4C8156D73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38" y="957602"/>
            <a:ext cx="6373341" cy="468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7969" y="5638238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>
                <a:latin typeface="Cambria" pitchFamily="18" charset="0"/>
              </a:rPr>
              <a:t>Evolution of the cumulative number of papers related to metal</a:t>
            </a:r>
          </a:p>
          <a:p>
            <a:pPr algn="ctr"/>
            <a:r>
              <a:rPr lang="en-US" sz="1400" u="sng" dirty="0">
                <a:latin typeface="Cambria" pitchFamily="18" charset="0"/>
              </a:rPr>
              <a:t>organic frameworks (MOFs, orange columns and left Y-axis, 100), and to</a:t>
            </a:r>
          </a:p>
          <a:p>
            <a:pPr algn="ctr"/>
            <a:r>
              <a:rPr lang="en-US" sz="1400" u="sng" dirty="0">
                <a:latin typeface="Cambria" pitchFamily="18" charset="0"/>
              </a:rPr>
              <a:t>MOFs and device fabrication (blue columns and right Y-axis, 100), in the</a:t>
            </a:r>
          </a:p>
          <a:p>
            <a:pPr algn="ctr"/>
            <a:r>
              <a:rPr lang="en-US" sz="1400" u="sng" dirty="0">
                <a:latin typeface="Cambria" pitchFamily="18" charset="0"/>
              </a:rPr>
              <a:t>2003–2013 period. </a:t>
            </a:r>
            <a:r>
              <a:rPr lang="en-US" sz="1400" i="1" u="sng" dirty="0">
                <a:latin typeface="Cambria" pitchFamily="18" charset="0"/>
              </a:rPr>
              <a:t>Source: ISI Web of Science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816" y="260648"/>
            <a:ext cx="3715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rgbClr val="7030A0"/>
                </a:solidFill>
                <a:latin typeface="Cambria" pitchFamily="18" charset="0"/>
              </a:rPr>
              <a:t>Motivation  </a:t>
            </a:r>
            <a:r>
              <a:rPr lang="en-CA" sz="2400" b="1" dirty="0" smtClean="0">
                <a:solidFill>
                  <a:srgbClr val="7030A0"/>
                </a:solidFill>
                <a:latin typeface="Cambria" pitchFamily="18" charset="0"/>
              </a:rPr>
              <a:t>Factors (1/2)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278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0963-E904-404F-900C-2D4C8156D73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http://pubs.rsc.org/services/images/RSCpubs.ePlatform.Service.FreeContent.ImageService.svc/ImageService/Articleimage/2014/CS/c4cs00089g/c4cs00089g-f30_hi-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3307"/>
            <a:ext cx="7488832" cy="5638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1382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</a:rPr>
              <a:t>Applications of MOFs</a:t>
            </a:r>
            <a:endParaRPr lang="en-US" sz="24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46193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" pitchFamily="18" charset="0"/>
              </a:rPr>
              <a:t> </a:t>
            </a:r>
            <a:r>
              <a:rPr lang="en-US" sz="1400" dirty="0" smtClean="0">
                <a:latin typeface="Cambria" pitchFamily="18" charset="0"/>
              </a:rPr>
              <a:t>@ </a:t>
            </a:r>
            <a:r>
              <a:rPr lang="en-US" sz="1400" i="1" dirty="0" smtClean="0">
                <a:latin typeface="Cambria" pitchFamily="18" charset="0"/>
              </a:rPr>
              <a:t>Chem</a:t>
            </a:r>
            <a:r>
              <a:rPr lang="en-US" sz="1400" i="1" dirty="0">
                <a:latin typeface="Cambria" pitchFamily="18" charset="0"/>
              </a:rPr>
              <a:t>. Soc. Rev.</a:t>
            </a:r>
            <a:r>
              <a:rPr lang="en-US" sz="1400" dirty="0">
                <a:latin typeface="Cambria" pitchFamily="18" charset="0"/>
              </a:rPr>
              <a:t>, 2014, </a:t>
            </a:r>
            <a:r>
              <a:rPr lang="en-US" sz="1400" b="1" dirty="0">
                <a:latin typeface="Cambria" pitchFamily="18" charset="0"/>
              </a:rPr>
              <a:t>43</a:t>
            </a:r>
            <a:r>
              <a:rPr lang="en-US" sz="1400" dirty="0">
                <a:latin typeface="Cambria" pitchFamily="18" charset="0"/>
              </a:rPr>
              <a:t>, 5513-5560</a:t>
            </a:r>
          </a:p>
        </p:txBody>
      </p:sp>
    </p:spTree>
    <p:extLst>
      <p:ext uri="{BB962C8B-B14F-4D97-AF65-F5344CB8AC3E}">
        <p14:creationId xmlns="" xmlns:p14="http://schemas.microsoft.com/office/powerpoint/2010/main" val="41862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057400" cy="396873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Major References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8382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U.S.EPA Policy for Managing Risk to Workers from Organophosphate Pesticides (OPs)  </a:t>
            </a:r>
            <a:r>
              <a:rPr lang="uz-Cyrl-UZ" sz="800" u="sng" dirty="0">
                <a:latin typeface="Arial" pitchFamily="34" charset="0"/>
                <a:cs typeface="Arial" pitchFamily="34" charset="0"/>
                <a:hlinkClick r:id="rId2"/>
              </a:rPr>
              <a:t>http://www.epa.gov/opp00001/factsheets/opworkers.htm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((accessed on June 15, 2014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Horcajada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T.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Chalati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C.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Serre</a:t>
            </a:r>
            <a:r>
              <a:rPr lang="en-US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“Porous metal-organic-framework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nanoscale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carriers as a potential platform for drug delivery and imaging,” </a:t>
            </a:r>
            <a:r>
              <a:rPr lang="en-US" sz="800" i="1" dirty="0">
                <a:latin typeface="Arial" pitchFamily="34" charset="0"/>
                <a:cs typeface="Arial" pitchFamily="34" charset="0"/>
              </a:rPr>
              <a:t>Natural Materials,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vol. 9, no. 2, pp. 172-178, 2010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.</a:t>
            </a:r>
            <a:endParaRPr lang="en-IN" sz="8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Hafizovic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M.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Bjørgen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U.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Olsbye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“The inconsistency in adsorption properties and powder XRD data of MOF-5 is rationalized by framework interpenetration and the presence of organic and inorganic species in the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nanocavities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Journal of the American Chemical Society,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129, no. 12, pp. 3612-3620, 2007.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>
                <a:latin typeface="Arial" pitchFamily="34" charset="0"/>
                <a:cs typeface="Arial" pitchFamily="34" charset="0"/>
              </a:rPr>
              <a:t>B. Chen, X. Wang, Q. Zhang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“Synthesis and characterization of the interpenetrated MOF-5,”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Journal of Materials Chemistry,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20, no. 18, pp. 3758-3767, 2010.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>
                <a:latin typeface="Arial" pitchFamily="34" charset="0"/>
                <a:cs typeface="Arial" pitchFamily="34" charset="0"/>
              </a:rPr>
              <a:t>S.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Bordiga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C.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Lamberti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G.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Ricchiardi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“Electronic and vibrational properties of a MOF-5 metal-organic framework: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quantum dot behaviour,”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Chemical Communications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vol. 20, pp. 2300-2301, 2004.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>
                <a:latin typeface="Arial" pitchFamily="34" charset="0"/>
                <a:cs typeface="Arial" pitchFamily="34" charset="0"/>
              </a:rPr>
              <a:t>T.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Tachikawa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J. R. Choi, M.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Fujitsuka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Photoinduced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Charge-Transfer Processes on MOF-5 Nanoparticles: Elucidating Differences between Metal-Organic Frameworks and Semiconductor Metal Oxides,”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The Journal of Physical Chemistry C,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112, no. 36, pp. 14090-14101, 2008.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>
                <a:latin typeface="Arial" pitchFamily="34" charset="0"/>
                <a:cs typeface="Arial" pitchFamily="34" charset="0"/>
              </a:rPr>
              <a:t>C. Li, C. Wang, Y. Ma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Voltammetric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determination of trace amounts of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fenitrothion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on a novel nano-TiO2 polymer film electrode,” </a:t>
            </a:r>
            <a:r>
              <a:rPr lang="en-IN" sz="800" i="1" dirty="0" err="1">
                <a:latin typeface="Arial" pitchFamily="34" charset="0"/>
                <a:cs typeface="Arial" pitchFamily="34" charset="0"/>
              </a:rPr>
              <a:t>Microchimica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800" i="1" dirty="0" err="1">
                <a:latin typeface="Arial" pitchFamily="34" charset="0"/>
                <a:cs typeface="Arial" pitchFamily="34" charset="0"/>
              </a:rPr>
              <a:t>Acta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148, no. 1-2, pp. 27-33, 2004.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>
                <a:latin typeface="Arial" pitchFamily="34" charset="0"/>
                <a:cs typeface="Arial" pitchFamily="34" charset="0"/>
              </a:rPr>
              <a:t>X. Liu, “Electrochemical Sensor for Determination of Parathion Based on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Electropolymerization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Poly (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Safranine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) Film Electrode,”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International Journal of Electrochemistry,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2011, pp. 986494-500, 2012.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>
                <a:latin typeface="Arial" pitchFamily="34" charset="0"/>
                <a:cs typeface="Arial" pitchFamily="34" charset="0"/>
              </a:rPr>
              <a:t>M. Muller, S. Hermes, K.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KaÌˆhler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“Loading of MOF-5 with Cu and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nanoparticles by gas-phase infiltration with organometallic precursors: Properties of Cu/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@ MOF-5 as catalyst for methanol synthesis,”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Chemistry of Materials,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20, no. 14, pp. 4576-4587, 2008.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>
                <a:latin typeface="Arial" pitchFamily="34" charset="0"/>
                <a:cs typeface="Arial" pitchFamily="34" charset="0"/>
              </a:rPr>
              <a:t>L. Zhang, “Determination of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Malathion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Based on Carbon Nanotubes Modified Electrode Incorporating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Acetylcholinesterase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Journal of Electrochemistry,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13, no. 04, pp. 431-435, 2007.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>
                <a:latin typeface="Arial" pitchFamily="34" charset="0"/>
                <a:cs typeface="Arial" pitchFamily="34" charset="0"/>
              </a:rPr>
              <a:t>G. Liu, and Y. Lin, “Electrochemical stripping analysis of organophosphate pesticides and nerve agents,”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Electrochemistry communications,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7, no. 4, pp. 339-343, 2005.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>
                <a:latin typeface="Arial" pitchFamily="34" charset="0"/>
                <a:cs typeface="Arial" pitchFamily="34" charset="0"/>
              </a:rPr>
              <a:t>P. Raghu, M. R. M. Reddy, T. M. Reddy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“Detection of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Organophosphorous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Pesticides Using a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Monoenzyme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Biosensor: A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Voltammetric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Study ” </a:t>
            </a:r>
            <a:r>
              <a:rPr lang="en-US" sz="800" i="1" dirty="0">
                <a:latin typeface="Arial" pitchFamily="34" charset="0"/>
                <a:cs typeface="Arial" pitchFamily="34" charset="0"/>
              </a:rPr>
              <a:t>Analytical &amp; </a:t>
            </a:r>
            <a:r>
              <a:rPr lang="en-US" sz="800" i="1" dirty="0" err="1">
                <a:latin typeface="Arial" pitchFamily="34" charset="0"/>
                <a:cs typeface="Arial" pitchFamily="34" charset="0"/>
              </a:rPr>
              <a:t>Bioanalytical</a:t>
            </a:r>
            <a:r>
              <a:rPr lang="en-US" sz="800" i="1" dirty="0">
                <a:latin typeface="Arial" pitchFamily="34" charset="0"/>
                <a:cs typeface="Arial" pitchFamily="34" charset="0"/>
              </a:rPr>
              <a:t> Electrochemistry, 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vol. 4, no. 1, pp. 1-16, 2012.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N" sz="800" dirty="0">
                <a:latin typeface="Arial" pitchFamily="34" charset="0"/>
                <a:cs typeface="Arial" pitchFamily="34" charset="0"/>
              </a:rPr>
              <a:t>Y.-P. Wang, F. Wang, D.-F.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Luo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“A luminescent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nanocrystal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metal organic framework for sensing of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nitroaromatic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compounds,”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Inorganic Chemistry Communications,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19, pp. 43-46, </a:t>
            </a:r>
            <a:r>
              <a:rPr lang="en-IN" sz="800" dirty="0" smtClean="0">
                <a:latin typeface="Arial" pitchFamily="34" charset="0"/>
                <a:cs typeface="Arial" pitchFamily="34" charset="0"/>
              </a:rPr>
              <a:t>2014.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IN" sz="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. F. Clausen, R. D.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Poulsen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A. D. Bond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Solvothermal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synthesis of new metal organic framework structures in the zinc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terephthalic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acid dimethyl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formamide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system,”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Journal of Solid State Chemistry,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178, no. 11, pp. 3342-3351, </a:t>
            </a:r>
            <a:r>
              <a:rPr lang="en-IN" sz="800" dirty="0" smtClean="0">
                <a:latin typeface="Arial" pitchFamily="34" charset="0"/>
                <a:cs typeface="Arial" pitchFamily="34" charset="0"/>
              </a:rPr>
              <a:t>2005.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N" sz="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. Li, M.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Eddaoudi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T. L.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Groy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“Establishing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microporosity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in open metal-organic frameworks: Gas sorption isotherms for Zn (BDC)(BDC= 1, 4-benzenedicarboxylate),”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Journal of the American Chemical Society,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120, no. 33, pp. 8571-8572, 1998</a:t>
            </a:r>
            <a:r>
              <a:rPr lang="en-IN" sz="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D. Ma, W. Wang, Y. Li et al., “In situ 2,5-pyrazinedicarboxylate and oxalate ligands synthesis leading to a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microporous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europium-organic framework capable of selective sensing of small molecules,”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CrystEngComm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vol. 12, no. 12, pp. 4372-4377,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2010.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. Wei, L.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Zheng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F.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Luo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“Fluorescence biosensor for the H</a:t>
            </a:r>
            <a:r>
              <a:rPr lang="en-IN" sz="800" baseline="-25000" dirty="0">
                <a:latin typeface="Arial" pitchFamily="34" charset="0"/>
                <a:cs typeface="Arial" pitchFamily="34" charset="0"/>
              </a:rPr>
              <a:t>5 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N</a:t>
            </a:r>
            <a:r>
              <a:rPr lang="en-IN" sz="8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antibody based on a metal organic framework platform,”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Journal of Materials Chemistry B,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1, no. 13, pp. 1812-1817, </a:t>
            </a:r>
            <a:r>
              <a:rPr lang="en-IN" sz="800" dirty="0" smtClean="0">
                <a:latin typeface="Arial" pitchFamily="34" charset="0"/>
                <a:cs typeface="Arial" pitchFamily="34" charset="0"/>
              </a:rPr>
              <a:t>2013.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. Yang, D. Li, R. He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“A novel quantum dots based point of care test for syphilis,” </a:t>
            </a:r>
            <a:r>
              <a:rPr lang="en-IN" sz="800" i="1" dirty="0" err="1">
                <a:latin typeface="Arial" pitchFamily="34" charset="0"/>
                <a:cs typeface="Arial" pitchFamily="34" charset="0"/>
              </a:rPr>
              <a:t>Nanoscale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research letters,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5, no. 5, pp. </a:t>
            </a:r>
            <a:r>
              <a:rPr lang="en-IN" sz="800" dirty="0" smtClean="0">
                <a:latin typeface="Arial" pitchFamily="34" charset="0"/>
                <a:cs typeface="Arial" pitchFamily="34" charset="0"/>
              </a:rPr>
              <a:t>875-881.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8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.-B. Zhang, W.-X. Zhang, F.-Y.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Feng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“A Highly Connected Porous Coordination Polymer with Unusual Channel Structure and Sorption Properties,” </a:t>
            </a:r>
            <a:r>
              <a:rPr lang="en-IN" sz="800" i="1" dirty="0" err="1">
                <a:latin typeface="Arial" pitchFamily="34" charset="0"/>
                <a:cs typeface="Arial" pitchFamily="34" charset="0"/>
              </a:rPr>
              <a:t>Angewandte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800" i="1" dirty="0" err="1">
                <a:latin typeface="Arial" pitchFamily="34" charset="0"/>
                <a:cs typeface="Arial" pitchFamily="34" charset="0"/>
              </a:rPr>
              <a:t>Chemie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International Edition,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48, no. 29, pp. 5287-5290, </a:t>
            </a:r>
            <a:r>
              <a:rPr lang="en-IN" sz="800" dirty="0" smtClean="0">
                <a:latin typeface="Arial" pitchFamily="34" charset="0"/>
                <a:cs typeface="Arial" pitchFamily="34" charset="0"/>
              </a:rPr>
              <a:t>2009.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. Wang, Z.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Xie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K. E.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deKrafft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 et al.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 “Doping metal organic frameworks for water oxidation, carbon dioxide reduction, and organic </a:t>
            </a:r>
            <a:r>
              <a:rPr lang="en-IN" sz="800" dirty="0" err="1">
                <a:latin typeface="Arial" pitchFamily="34" charset="0"/>
                <a:cs typeface="Arial" pitchFamily="34" charset="0"/>
              </a:rPr>
              <a:t>photocatalysis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,” </a:t>
            </a:r>
            <a:r>
              <a:rPr lang="en-IN" sz="800" i="1" dirty="0">
                <a:latin typeface="Arial" pitchFamily="34" charset="0"/>
                <a:cs typeface="Arial" pitchFamily="34" charset="0"/>
              </a:rPr>
              <a:t>Journal of the American Chemical Society,</a:t>
            </a:r>
            <a:r>
              <a:rPr lang="en-IN" sz="800" dirty="0">
                <a:latin typeface="Arial" pitchFamily="34" charset="0"/>
                <a:cs typeface="Arial" pitchFamily="34" charset="0"/>
              </a:rPr>
              <a:t> vol. 133, no. 34, pp. </a:t>
            </a:r>
            <a:r>
              <a:rPr lang="en-IN" sz="800" dirty="0" smtClean="0">
                <a:latin typeface="Arial" pitchFamily="34" charset="0"/>
                <a:cs typeface="Arial" pitchFamily="34" charset="0"/>
              </a:rPr>
              <a:t>13445-13454.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.-Q. Hu, J.-W.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Xie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Q.-H.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Xu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et al., “A label-free electrochemical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immunosensor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based on gold nanoparticles for detection of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paraoxon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,”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Talanta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vol. 61, no. 6, pp. 769-777,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2003.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.-L.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Xu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J.-B. Liu, and J. Lu, “Determination and Control of Pesticide Residues in Beverages: A Review of Extraction Techniques, Chromatography, and Rapid Detection Methods,” Applied Spectroscopy Reviews, vol. 49, no. 2, pp. 97-120,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2014.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Zhang, A. M.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Asiri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D. Liu et al., “Nanomaterial-based biosensors for environmental and biological monitoring of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organophosphorus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pesticides and nerve agents,”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TrAC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Trends in Analytical Chemistry, vol. 54, pp. 1-10, 2014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R. Abbas, and W. L.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Hayton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, “Gas chromatographic determination of parathion and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paraoxon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in fish plasma and tissues,” </a:t>
            </a:r>
            <a:r>
              <a:rPr lang="en-US" sz="800" i="1" dirty="0">
                <a:latin typeface="Arial" pitchFamily="34" charset="0"/>
                <a:cs typeface="Arial" pitchFamily="34" charset="0"/>
              </a:rPr>
              <a:t>Journal of Analytical Toxicology,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vol. 20, no. 3, pp. 151-154, 1996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26933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498F1F7-B5CA-460E-BA6E-3C3479F76470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339752" y="533400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Y동녘B"/>
                <a:hlinkClick r:id="rId3"/>
              </a:rPr>
              <a:t>For more information kindly visit my home page</a:t>
            </a:r>
          </a:p>
          <a:p>
            <a:pPr algn="ctr"/>
            <a:r>
              <a:rPr lang="en-US" sz="1200" dirty="0" smtClean="0">
                <a:latin typeface="HY동녘B"/>
                <a:hlinkClick r:id="rId3"/>
              </a:rPr>
              <a:t>www.enviromental2011.webs.com</a:t>
            </a:r>
            <a:endParaRPr lang="en-US" sz="1200" dirty="0" smtClean="0">
              <a:latin typeface="HY동녘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2890151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170080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Your suggestions are also welcome ………</a:t>
            </a:r>
            <a:endParaRPr lang="en-IN" i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390" y="5013176"/>
            <a:ext cx="1709101" cy="161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5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</a:t>
            </a:r>
            <a:fld id="{2498F1F7-B5CA-460E-BA6E-3C3479F76470}" type="slidenum">
              <a:rPr lang="ko-KR" altLang="en-US" smtClean="0"/>
              <a:pPr>
                <a:defRPr/>
              </a:pPr>
              <a:t>2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8" y="155313"/>
            <a:ext cx="8856984" cy="652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79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2520280" cy="7969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Definition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848872" cy="27363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The word ‘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Polyme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r’ meaning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many parts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term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Polymer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" was coined in 1833 by </a:t>
            </a:r>
            <a:r>
              <a:rPr lang="en-IN" sz="2400" i="1" dirty="0" err="1">
                <a:latin typeface="Times New Roman" pitchFamily="18" charset="0"/>
                <a:cs typeface="Times New Roman" pitchFamily="18" charset="0"/>
              </a:rPr>
              <a:t>Jöns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i="1" dirty="0" err="1" smtClean="0">
                <a:latin typeface="Times New Roman" pitchFamily="18" charset="0"/>
                <a:cs typeface="Times New Roman" pitchFamily="18" charset="0"/>
              </a:rPr>
              <a:t>Jakob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 Berzelius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Polymer is subfield of materials science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Very large molecules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Many ‘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Monomers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 join together to form long chains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624211" cy="153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ree-dimensional structure of cellulos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344816" cy="27485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7584" y="515719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Braconnot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along with Christian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Schönbein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and others co-workers developed natural polymer cellulose derivatives such as celluloid and cellulose acetate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556792"/>
            <a:ext cx="74168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IN" sz="2800" dirty="0" smtClean="0"/>
              <a:t> </a:t>
            </a:r>
            <a:r>
              <a:rPr lang="en-IN" sz="2400" dirty="0" smtClean="0"/>
              <a:t>First modern example of polymer science is form Henri </a:t>
            </a:r>
            <a:r>
              <a:rPr lang="en-IN" sz="2400" dirty="0" err="1" smtClean="0"/>
              <a:t>Braconnot's</a:t>
            </a:r>
            <a:r>
              <a:rPr lang="en-IN" sz="2400" dirty="0" smtClean="0"/>
              <a:t> work in 1830s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544616" cy="93610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Examples for Polymers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60212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Ref: </a:t>
            </a:r>
            <a:r>
              <a:rPr lang="en-I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J. Am. Chem. Soc. 124 (31): </a:t>
            </a:r>
            <a:r>
              <a:rPr lang="en-I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9074–82</a:t>
            </a:r>
            <a:endParaRPr lang="en-IN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47664" cy="1460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696744" cy="79208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Classification of Polymers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Natural and Synthetic Polymers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Organic and Inorganic Polymer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Thermoplastic and Thermosetting Polymer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Plastics, Elastomers, fibers and Liquid Resins or Miscellaneous Polymer 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5892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details information about the each class of polymers,  students or readers can refer any text or reference book on polymers science and technology   </a:t>
            </a:r>
            <a:endParaRPr lang="en-IN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5494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Synthesis Techniques of Polymers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68761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Due to abundant availability of literature, polymer synthesis is not difficult,  Generally synthesis of polymers, we need appropriate quantity of monomer, catalyst, and suitable polymerization reaction including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Chain Polymerization reaction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Free-radical Polymerization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Ionic Polymerization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Coordination Polymerization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Step Polymerization reaction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Polycondensation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Polyaddtion 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Ring opening Polymerization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Miscellaneous Polymerization reaction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Electrochemical Polymerization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Metathetical Polymerization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Group Transfer Polymerization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869160"/>
            <a:ext cx="1840235" cy="173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616624" cy="77809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Properties of Polymers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High surface area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Chemical and thermal stability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Functionality selectivity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Interconnectivity and flexibility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Electrical Conductivity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Luminescent Nature 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Non-toxic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Biodegradability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Regenerative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Environmental safe</a:t>
            </a:r>
          </a:p>
          <a:p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589240"/>
            <a:ext cx="674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Above mention properties are entitled for specific class of polymers </a:t>
            </a:r>
            <a:endParaRPr lang="en-IN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159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Applications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3608" y="1700808"/>
            <a:ext cx="6624736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 storage   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Catalysis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Ion exchange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Adsorption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Sensing – Chemical, Electrochemical, Fluorescence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Drug delivery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Molecular separations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Molecular recognition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907704" cy="180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2880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Modern Research and Development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Polymers  or Coordination Polymers applications </a:t>
            </a:r>
            <a:endParaRPr lang="en-I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77072"/>
            <a:ext cx="2056259" cy="194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1112</Words>
  <Application>Microsoft Office PowerPoint</Application>
  <PresentationFormat>On-screen Show (4:3)</PresentationFormat>
  <Paragraphs>131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Polymer Science</vt:lpstr>
      <vt:lpstr>Slide 2</vt:lpstr>
      <vt:lpstr>Definition </vt:lpstr>
      <vt:lpstr>Examples for Polymers </vt:lpstr>
      <vt:lpstr>Classification of Polymers </vt:lpstr>
      <vt:lpstr>Synthesis Techniques of Polymers</vt:lpstr>
      <vt:lpstr>Properties of Polymers</vt:lpstr>
      <vt:lpstr>Applications </vt:lpstr>
      <vt:lpstr>Slide 9</vt:lpstr>
      <vt:lpstr>Coordination Polymers or Metal Organic Frameworks (MOFs)</vt:lpstr>
      <vt:lpstr>Motivation  Factors (1/2)</vt:lpstr>
      <vt:lpstr>Slide 12</vt:lpstr>
      <vt:lpstr>Slide 13</vt:lpstr>
      <vt:lpstr>Major References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 Science</dc:title>
  <dc:creator>Pawan</dc:creator>
  <cp:lastModifiedBy>Pawan</cp:lastModifiedBy>
  <cp:revision>37</cp:revision>
  <dcterms:created xsi:type="dcterms:W3CDTF">2016-09-21T17:10:46Z</dcterms:created>
  <dcterms:modified xsi:type="dcterms:W3CDTF">2016-09-22T09:47:20Z</dcterms:modified>
</cp:coreProperties>
</file>